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43231149</c:v>
                </c:pt>
                <c:pt idx="1">
                  <c:v>78767749</c:v>
                </c:pt>
                <c:pt idx="2">
                  <c:v>68205633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D8-4341-BEF4-763EA60C47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04802560"/>
        <c:axId val="294555008"/>
      </c:barChart>
      <c:catAx>
        <c:axId val="204802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555008"/>
        <c:crosses val="autoZero"/>
        <c:auto val="1"/>
        <c:lblAlgn val="ctr"/>
        <c:lblOffset val="100"/>
        <c:noMultiLvlLbl val="0"/>
      </c:catAx>
      <c:valAx>
        <c:axId val="294555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80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18BB5-D62A-4E3B-9DD3-1D8E61DFB84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3FECE-4B91-4A50-89B8-94054256F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9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catalin.patrascu@cert.ro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5" y="219276"/>
            <a:ext cx="4533335" cy="1409524"/>
          </a:xfrm>
          <a:prstGeom prst="rect">
            <a:avLst/>
          </a:prstGeom>
        </p:spPr>
      </p:pic>
      <p:sp>
        <p:nvSpPr>
          <p:cNvPr id="9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2627784" y="6165305"/>
            <a:ext cx="3888432" cy="365125"/>
          </a:xfrm>
        </p:spPr>
        <p:txBody>
          <a:bodyPr/>
          <a:lstStyle/>
          <a:p>
            <a:r>
              <a:rPr lang="en-US" dirty="0" smtClean="0"/>
              <a:t>@ The New Global Challenges in Cyber Security</a:t>
            </a:r>
            <a:endParaRPr lang="ro-RO" dirty="0"/>
          </a:p>
        </p:txBody>
      </p:sp>
      <p:sp>
        <p:nvSpPr>
          <p:cNvPr id="10" name="Substituent dată 3"/>
          <p:cNvSpPr>
            <a:spLocks noGrp="1"/>
          </p:cNvSpPr>
          <p:nvPr>
            <p:ph type="dt" sz="half" idx="10"/>
          </p:nvPr>
        </p:nvSpPr>
        <p:spPr>
          <a:xfrm>
            <a:off x="457200" y="6165305"/>
            <a:ext cx="2133600" cy="365125"/>
          </a:xfrm>
        </p:spPr>
        <p:txBody>
          <a:bodyPr/>
          <a:lstStyle/>
          <a:p>
            <a:fld id="{9C5B81F6-C48C-49C2-938C-0E506CD596A9}" type="datetime1">
              <a:rPr lang="en-GB" smtClean="0"/>
              <a:t>04/10/2016</a:t>
            </a:fld>
            <a:endParaRPr lang="ro-RO" dirty="0"/>
          </a:p>
        </p:txBody>
      </p:sp>
      <p:sp>
        <p:nvSpPr>
          <p:cNvPr id="11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1653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ro-RO" dirty="0" err="1" smtClean="0"/>
              <a:t>Bucharest</a:t>
            </a:r>
            <a:endParaRPr lang="ro-RO" dirty="0"/>
          </a:p>
        </p:txBody>
      </p:sp>
      <p:sp>
        <p:nvSpPr>
          <p:cNvPr id="1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pPr algn="ctr"/>
            <a:r>
              <a:rPr lang="ro-RO" dirty="0" err="1" smtClean="0">
                <a:solidFill>
                  <a:schemeClr val="tx1"/>
                </a:solidFill>
              </a:rPr>
              <a:t>Presentation</a:t>
            </a:r>
            <a:r>
              <a:rPr lang="ro-RO" dirty="0" smtClean="0">
                <a:solidFill>
                  <a:schemeClr val="tx1"/>
                </a:solidFill>
              </a:rPr>
              <a:t> </a:t>
            </a:r>
            <a:r>
              <a:rPr lang="ro-RO" dirty="0" err="1" smtClean="0">
                <a:solidFill>
                  <a:schemeClr val="tx1"/>
                </a:solidFill>
              </a:rPr>
              <a:t>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4294967295"/>
          </p:nvPr>
        </p:nvSpPr>
        <p:spPr>
          <a:xfrm>
            <a:off x="755576" y="4390256"/>
            <a:ext cx="7560840" cy="1270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000" u="sng" dirty="0" err="1" smtClean="0"/>
              <a:t>Catalin</a:t>
            </a:r>
            <a:r>
              <a:rPr lang="ro-RO" sz="2000" u="sng" dirty="0" smtClean="0"/>
              <a:t> </a:t>
            </a:r>
            <a:r>
              <a:rPr lang="ro-RO" sz="2000" u="sng" dirty="0" err="1" smtClean="0"/>
              <a:t>Patrascu</a:t>
            </a:r>
            <a:endParaRPr lang="ro-RO" sz="2000" u="sng" dirty="0" smtClean="0"/>
          </a:p>
          <a:p>
            <a:pPr marL="0" indent="0">
              <a:buNone/>
            </a:pPr>
            <a:r>
              <a:rPr lang="ro-RO" sz="2000" dirty="0" err="1" smtClean="0"/>
              <a:t>Chief</a:t>
            </a:r>
            <a:r>
              <a:rPr lang="ro-RO" sz="2000" dirty="0" smtClean="0"/>
              <a:t> of Incident </a:t>
            </a:r>
            <a:r>
              <a:rPr lang="ro-RO" sz="2000" dirty="0" err="1" smtClean="0"/>
              <a:t>Handling</a:t>
            </a:r>
            <a:r>
              <a:rPr lang="ro-RO" sz="2000" dirty="0" smtClean="0"/>
              <a:t> </a:t>
            </a:r>
            <a:r>
              <a:rPr lang="ro-RO" sz="2000" dirty="0" err="1" smtClean="0"/>
              <a:t>and</a:t>
            </a:r>
            <a:r>
              <a:rPr lang="ro-RO" sz="2000" dirty="0" smtClean="0"/>
              <a:t> Monitoring Office @ CERT-RO</a:t>
            </a:r>
          </a:p>
          <a:p>
            <a:pPr marL="0" indent="0">
              <a:buNone/>
            </a:pPr>
            <a:r>
              <a:rPr lang="ro-RO" sz="2000" dirty="0" smtClean="0">
                <a:hlinkClick r:id="rId3"/>
              </a:rPr>
              <a:t>catalin.patrascu@cert.ro</a:t>
            </a:r>
            <a:endParaRPr lang="en-US" sz="20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4F99-95AD-45BD-A943-F0DA6B3F2B8A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B451-1084-413C-8ABA-6767B9ADABA9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457200" y="332657"/>
            <a:ext cx="5482952" cy="79208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o-RO" dirty="0" err="1" smtClean="0"/>
              <a:t>Slide</a:t>
            </a:r>
            <a:r>
              <a:rPr lang="ro-RO" dirty="0" smtClean="0"/>
              <a:t> </a:t>
            </a:r>
            <a:r>
              <a:rPr lang="ro-RO" dirty="0" err="1" smtClean="0"/>
              <a:t>Title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 smtClean="0"/>
              <a:t>Faceți clic pentru a edita stilurile de text Coordonator</a:t>
            </a:r>
          </a:p>
          <a:p>
            <a:pPr lvl="1"/>
            <a:r>
              <a:rPr lang="ro-RO" dirty="0" smtClean="0"/>
              <a:t>Al doilea nivel</a:t>
            </a:r>
          </a:p>
          <a:p>
            <a:pPr lvl="2"/>
            <a:r>
              <a:rPr lang="ro-RO" dirty="0" smtClean="0"/>
              <a:t>Al treilea nivel</a:t>
            </a:r>
          </a:p>
          <a:p>
            <a:pPr lvl="3"/>
            <a:r>
              <a:rPr lang="ro-RO" dirty="0" smtClean="0"/>
              <a:t>Al patrulea nivel</a:t>
            </a:r>
          </a:p>
          <a:p>
            <a:pPr lvl="4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D4D1-BC13-4C90-9575-7C90684492FA}" type="datetime1">
              <a:rPr lang="en-GB" smtClean="0"/>
              <a:t>04/10/2016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The New Global Challenges in Cyber Security</a:t>
            </a:r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332657"/>
            <a:ext cx="2589119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5FB1-D952-4CF7-A223-02414392804C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510DB-E9E7-43CC-B288-65D0FF3193FB}" type="datetime1">
              <a:rPr lang="en-GB" smtClean="0"/>
              <a:t>04/10/2016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BBA2-5346-4CE3-B08D-D4556E2C5CC7}" type="datetime1">
              <a:rPr lang="en-GB" smtClean="0"/>
              <a:t>04/10/2016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2A18-FC43-4BE4-A52C-1CDAE79BFC0A}" type="datetime1">
              <a:rPr lang="en-GB" smtClean="0"/>
              <a:t>04/10/2016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5496-7593-42E9-B028-E0B2356CF2B1}" type="datetime1">
              <a:rPr lang="en-GB" smtClean="0"/>
              <a:t>04/10/2016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E0C9-3B6D-4F19-B4FC-DDA8066D6595}" type="datetime1">
              <a:rPr lang="en-GB" smtClean="0"/>
              <a:t>04/10/2016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37A7-9487-4C5B-986E-9E167DE8FDFE}" type="datetime1">
              <a:rPr lang="en-GB" smtClean="0"/>
              <a:t>04/10/2016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548295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dirty="0" err="1" smtClean="0"/>
              <a:t>Slide</a:t>
            </a:r>
            <a:r>
              <a:rPr lang="ro-RO" dirty="0" smtClean="0"/>
              <a:t> </a:t>
            </a:r>
            <a:r>
              <a:rPr lang="ro-RO" dirty="0" err="1" smtClean="0"/>
              <a:t>Title</a:t>
            </a:r>
            <a:endParaRPr lang="ro-RO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dirty="0" smtClean="0"/>
              <a:t>Faceți clic pentru a edita stilurile de text Coordonator</a:t>
            </a:r>
          </a:p>
          <a:p>
            <a:pPr lvl="1"/>
            <a:r>
              <a:rPr lang="ro-RO" dirty="0" smtClean="0"/>
              <a:t>Al doilea nivel</a:t>
            </a:r>
          </a:p>
          <a:p>
            <a:pPr lvl="2"/>
            <a:r>
              <a:rPr lang="ro-RO" dirty="0" smtClean="0"/>
              <a:t>Al treilea nivel</a:t>
            </a:r>
          </a:p>
          <a:p>
            <a:pPr lvl="3"/>
            <a:r>
              <a:rPr lang="ro-RO" dirty="0" smtClean="0"/>
              <a:t>Al patrulea nivel</a:t>
            </a:r>
          </a:p>
          <a:p>
            <a:pPr lvl="4"/>
            <a:r>
              <a:rPr lang="ro-RO" dirty="0" smtClean="0"/>
              <a:t>Al cincilea nivel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1653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624241C3-74E9-4B30-8ACA-16042E8F0254}" type="datetime1">
              <a:rPr lang="en-GB" smtClean="0"/>
              <a:t>04/10/2016</a:t>
            </a:fld>
            <a:endParaRPr lang="ro-RO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2627784" y="6165305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ro-RO" dirty="0" smtClean="0"/>
              <a:t>@ </a:t>
            </a:r>
            <a:r>
              <a:rPr lang="en-US" dirty="0" smtClean="0"/>
              <a:t>The New Global Challenges in Cyber Security</a:t>
            </a:r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1653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B6D8D6F0-A759-4B40-A209-1431F2B80A59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97353"/>
            <a:ext cx="9144000" cy="257267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err="1" smtClean="0"/>
              <a:t>www.cert.ro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talin.patrascu@cert.r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atalin.patrascu@cert.r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Romanian National </a:t>
            </a:r>
            <a:r>
              <a:rPr lang="ro-RO" dirty="0" err="1" smtClean="0">
                <a:solidFill>
                  <a:schemeClr val="tx1"/>
                </a:solidFill>
              </a:rPr>
              <a:t>Cyberspace</a:t>
            </a:r>
            <a:r>
              <a:rPr lang="ro-RO" dirty="0" smtClean="0">
                <a:solidFill>
                  <a:schemeClr val="tx1"/>
                </a:solidFill>
              </a:rPr>
              <a:t/>
            </a:r>
            <a:br>
              <a:rPr lang="ro-RO" dirty="0" smtClean="0">
                <a:solidFill>
                  <a:schemeClr val="tx1"/>
                </a:solidFill>
              </a:rPr>
            </a:br>
            <a:r>
              <a:rPr lang="ro-RO" dirty="0" smtClean="0">
                <a:solidFill>
                  <a:schemeClr val="tx1"/>
                </a:solidFill>
              </a:rPr>
              <a:t>- </a:t>
            </a:r>
            <a:r>
              <a:rPr lang="ro-RO" dirty="0" err="1" smtClean="0">
                <a:solidFill>
                  <a:schemeClr val="tx1"/>
                </a:solidFill>
              </a:rPr>
              <a:t>Quick</a:t>
            </a:r>
            <a:r>
              <a:rPr lang="ro-RO" dirty="0" smtClean="0">
                <a:solidFill>
                  <a:schemeClr val="tx1"/>
                </a:solidFill>
              </a:rPr>
              <a:t> </a:t>
            </a:r>
            <a:r>
              <a:rPr lang="ro-RO" dirty="0" err="1" smtClean="0">
                <a:solidFill>
                  <a:schemeClr val="tx1"/>
                </a:solidFill>
              </a:rPr>
              <a:t>facts</a:t>
            </a:r>
            <a:r>
              <a:rPr lang="ro-RO" dirty="0" smtClean="0">
                <a:solidFill>
                  <a:schemeClr val="tx1"/>
                </a:solidFill>
              </a:rPr>
              <a:t> -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55576" y="4390256"/>
            <a:ext cx="7560840" cy="1270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000" u="sng" dirty="0" err="1" smtClean="0"/>
              <a:t>Catalin</a:t>
            </a:r>
            <a:r>
              <a:rPr lang="ro-RO" sz="2000" u="sng" dirty="0" smtClean="0"/>
              <a:t> </a:t>
            </a:r>
            <a:r>
              <a:rPr lang="ro-RO" sz="2000" u="sng" dirty="0" err="1" smtClean="0"/>
              <a:t>Patrascu</a:t>
            </a:r>
            <a:endParaRPr lang="ro-RO" sz="2000" u="sng" dirty="0" smtClean="0"/>
          </a:p>
          <a:p>
            <a:pPr marL="0" indent="0">
              <a:buNone/>
            </a:pPr>
            <a:r>
              <a:rPr lang="ro-RO" sz="2000" dirty="0" err="1" smtClean="0"/>
              <a:t>Chief</a:t>
            </a:r>
            <a:r>
              <a:rPr lang="ro-RO" sz="2000" dirty="0" smtClean="0"/>
              <a:t> of Incident </a:t>
            </a:r>
            <a:r>
              <a:rPr lang="ro-RO" sz="2000" dirty="0" err="1" smtClean="0"/>
              <a:t>Handling</a:t>
            </a:r>
            <a:r>
              <a:rPr lang="ro-RO" sz="2000" dirty="0" smtClean="0"/>
              <a:t> </a:t>
            </a:r>
            <a:r>
              <a:rPr lang="ro-RO" sz="2000" dirty="0" err="1" smtClean="0"/>
              <a:t>and</a:t>
            </a:r>
            <a:r>
              <a:rPr lang="ro-RO" sz="2000" dirty="0" smtClean="0"/>
              <a:t> Monitoring Office @ CERT-RO</a:t>
            </a:r>
          </a:p>
          <a:p>
            <a:pPr marL="0" indent="0">
              <a:buNone/>
            </a:pPr>
            <a:r>
              <a:rPr lang="ro-RO" sz="2000" dirty="0" smtClean="0">
                <a:hlinkClick r:id="rId2"/>
              </a:rPr>
              <a:t>catalin.patrascu@cert.ro</a:t>
            </a: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C84-5065-44F2-BB39-9BA6EF98F2E5}" type="datetime1">
              <a:rPr lang="en-GB" smtClean="0"/>
              <a:t>04/10/2016</a:t>
            </a:fld>
            <a:endParaRPr lang="ro-RO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o-RO" smtClean="0"/>
              <a:t>Bucharest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105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 smtClean="0"/>
              <a:t>About</a:t>
            </a:r>
            <a:r>
              <a:rPr lang="ro-RO" dirty="0" smtClean="0"/>
              <a:t> CERT-RO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r>
              <a:rPr lang="en-US" sz="2400" dirty="0"/>
              <a:t>Romanian National </a:t>
            </a:r>
            <a:r>
              <a:rPr lang="en-US" sz="2400" dirty="0" smtClean="0"/>
              <a:t>C</a:t>
            </a:r>
            <a:r>
              <a:rPr lang="ro-RO" sz="2400" dirty="0" err="1" smtClean="0"/>
              <a:t>yber</a:t>
            </a:r>
            <a:r>
              <a:rPr lang="ro-RO" sz="2400" dirty="0" smtClean="0"/>
              <a:t> </a:t>
            </a:r>
            <a:r>
              <a:rPr lang="en-US" sz="2400" dirty="0" smtClean="0"/>
              <a:t>Security </a:t>
            </a:r>
            <a:r>
              <a:rPr lang="en-US" sz="2400" dirty="0"/>
              <a:t>Incident Response </a:t>
            </a:r>
            <a:r>
              <a:rPr lang="en-US" sz="2400" dirty="0" smtClean="0"/>
              <a:t>Team</a:t>
            </a:r>
            <a:endParaRPr lang="ro-RO" sz="2400" dirty="0" smtClean="0"/>
          </a:p>
          <a:p>
            <a:r>
              <a:rPr lang="en-US" sz="2400" dirty="0"/>
              <a:t>Established by Government Decision no. 494/2011</a:t>
            </a:r>
          </a:p>
          <a:p>
            <a:r>
              <a:rPr lang="en-US" sz="2400" dirty="0"/>
              <a:t>Fully financed from the state </a:t>
            </a:r>
            <a:r>
              <a:rPr lang="en-US" sz="2400" dirty="0" smtClean="0"/>
              <a:t>budget</a:t>
            </a:r>
            <a:endParaRPr lang="ro-RO" sz="2400" dirty="0" smtClean="0"/>
          </a:p>
          <a:p>
            <a:r>
              <a:rPr lang="ro-RO" sz="2400" dirty="0" err="1" smtClean="0"/>
              <a:t>Duties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u="sng" dirty="0" smtClean="0"/>
              <a:t>Point of Contact</a:t>
            </a:r>
            <a:r>
              <a:rPr lang="en-US" sz="2000" dirty="0" smtClean="0"/>
              <a:t> </a:t>
            </a:r>
            <a:r>
              <a:rPr lang="en-US" sz="2000" dirty="0"/>
              <a:t>- collects cyber security alerts from different stakeholders regarding vulnerabilities and incidents (IP’s, domains, URLs, </a:t>
            </a:r>
            <a:r>
              <a:rPr lang="en-US" sz="2000" dirty="0" err="1"/>
              <a:t>IoC’s</a:t>
            </a:r>
            <a:r>
              <a:rPr lang="en-US" sz="2000" dirty="0" smtClean="0"/>
              <a:t>);</a:t>
            </a:r>
          </a:p>
          <a:p>
            <a:pPr lvl="1"/>
            <a:r>
              <a:rPr lang="en-US" sz="2000" u="sng" dirty="0"/>
              <a:t>Incident response</a:t>
            </a:r>
            <a:r>
              <a:rPr lang="en-US" sz="2000" dirty="0"/>
              <a:t> - first response, investigations, mitigation, technical support, data dissemination and coordination)</a:t>
            </a:r>
          </a:p>
          <a:p>
            <a:pPr lvl="1"/>
            <a:r>
              <a:rPr lang="en-US" sz="2000" u="sng" dirty="0" smtClean="0"/>
              <a:t>Cooperation</a:t>
            </a:r>
            <a:r>
              <a:rPr lang="en-US" sz="2000" dirty="0" smtClean="0"/>
              <a:t> (national and international partners)</a:t>
            </a:r>
            <a:endParaRPr lang="en-US" sz="2000" u="sng" dirty="0" smtClean="0"/>
          </a:p>
          <a:p>
            <a:pPr lvl="1"/>
            <a:r>
              <a:rPr lang="en-US" sz="2000" u="sng" dirty="0" smtClean="0"/>
              <a:t>Security Audits, </a:t>
            </a:r>
            <a:r>
              <a:rPr lang="en-US" sz="2000" u="sng" dirty="0" err="1" smtClean="0"/>
              <a:t>Pentests</a:t>
            </a:r>
            <a:r>
              <a:rPr lang="en-US" sz="2000" u="sng" dirty="0" smtClean="0"/>
              <a:t>, Trainings, </a:t>
            </a:r>
            <a:r>
              <a:rPr lang="en-US" sz="2000" u="sng" dirty="0" err="1" smtClean="0"/>
              <a:t>Awarness</a:t>
            </a:r>
            <a:r>
              <a:rPr lang="en-US" sz="2000" u="sng" dirty="0" smtClean="0"/>
              <a:t> campaigns</a:t>
            </a:r>
            <a:endParaRPr lang="en-US" sz="2000" u="sng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95D0-F3EA-4628-913D-224C01D6339A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127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Report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68+ mil. </a:t>
            </a:r>
            <a:r>
              <a:rPr lang="en-US" sz="2400" dirty="0"/>
              <a:t>of alerts received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26% (2.3 mil.) </a:t>
            </a:r>
            <a:r>
              <a:rPr lang="en-US" sz="2400" dirty="0" smtClean="0"/>
              <a:t>of </a:t>
            </a:r>
            <a:r>
              <a:rPr lang="en-US" sz="2400" dirty="0"/>
              <a:t>unique IPs in RO were involved in at least one cyber security alert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78% (53 mil.)</a:t>
            </a:r>
            <a:r>
              <a:rPr lang="en-US" sz="2400" dirty="0"/>
              <a:t> of processed alerts are about vulnerable systems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20,78% (14 mil.)</a:t>
            </a:r>
            <a:r>
              <a:rPr lang="en-US" sz="2400" dirty="0"/>
              <a:t> of processed alerts refers to </a:t>
            </a:r>
            <a:r>
              <a:rPr lang="en-US" sz="2400" dirty="0" smtClean="0"/>
              <a:t>botnets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17.088 „.</a:t>
            </a:r>
            <a:r>
              <a:rPr lang="en-US" sz="2400" b="1" dirty="0" err="1">
                <a:solidFill>
                  <a:srgbClr val="FF0000"/>
                </a:solidFill>
              </a:rPr>
              <a:t>ro</a:t>
            </a:r>
            <a:r>
              <a:rPr lang="en-US" sz="2400" b="1" dirty="0">
                <a:solidFill>
                  <a:srgbClr val="FF0000"/>
                </a:solidFill>
              </a:rPr>
              <a:t>”</a:t>
            </a:r>
            <a:r>
              <a:rPr lang="en-US" sz="2400" dirty="0"/>
              <a:t> domains were reported to CERT-RO as being compromised in 2015 (on the rise with almost 60% compared to 2014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95D0-F3EA-4628-913D-224C01D6339A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130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years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95D0-F3EA-4628-913D-224C01D6339A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4</a:t>
            </a:fld>
            <a:endParaRPr lang="ro-RO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71900817"/>
              </p:ext>
            </p:extLst>
          </p:nvPr>
        </p:nvGraphicFramePr>
        <p:xfrm>
          <a:off x="755576" y="1484784"/>
          <a:ext cx="77197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00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of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233"/>
            <a:ext cx="8229600" cy="32689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54+ </a:t>
            </a:r>
            <a:r>
              <a:rPr lang="en-US" sz="2400" b="1" dirty="0">
                <a:solidFill>
                  <a:srgbClr val="FF0000"/>
                </a:solidFill>
              </a:rPr>
              <a:t>mil. </a:t>
            </a:r>
            <a:r>
              <a:rPr lang="en-US" sz="2400" dirty="0"/>
              <a:t>of alerts </a:t>
            </a:r>
            <a:r>
              <a:rPr lang="en-US" sz="2400" dirty="0" smtClean="0"/>
              <a:t>received (</a:t>
            </a:r>
            <a:r>
              <a:rPr lang="en-US" sz="2400" dirty="0" smtClean="0">
                <a:solidFill>
                  <a:srgbClr val="FF0000"/>
                </a:solidFill>
              </a:rPr>
              <a:t>80% of entire last year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52% are about botnet infections</a:t>
            </a:r>
          </a:p>
          <a:p>
            <a:pPr lvl="1"/>
            <a:r>
              <a:rPr lang="en-US" sz="2400" dirty="0" smtClean="0"/>
              <a:t>47% are about vulnerable systems</a:t>
            </a:r>
            <a:endParaRPr lang="en-US" sz="2400" dirty="0"/>
          </a:p>
          <a:p>
            <a:pPr marL="0" lvl="1" indent="0">
              <a:buNone/>
            </a:pPr>
            <a:endParaRPr lang="en-US" sz="2000" dirty="0" smtClean="0"/>
          </a:p>
          <a:p>
            <a:pPr marL="0" lvl="1" indent="0">
              <a:buNone/>
            </a:pPr>
            <a:r>
              <a:rPr lang="en-US" sz="2400" dirty="0"/>
              <a:t>Among vulnerabilities we still have:</a:t>
            </a:r>
            <a:endParaRPr lang="ro-RO" sz="2400" dirty="0"/>
          </a:p>
          <a:p>
            <a:pPr marL="787400" lvl="1" indent="-342900">
              <a:buFont typeface="Arial" panose="020B0604020202020204" pitchFamily="34" charset="0"/>
              <a:buChar char="•"/>
            </a:pPr>
            <a:r>
              <a:rPr lang="ro-RO" sz="2400" dirty="0" err="1"/>
              <a:t>Heartbleed</a:t>
            </a:r>
            <a:endParaRPr lang="ro-RO" sz="2400" dirty="0" smtClean="0"/>
          </a:p>
          <a:p>
            <a:pPr marL="787400" lvl="1" indent="-342900">
              <a:buFont typeface="Arial" panose="020B0604020202020204" pitchFamily="34" charset="0"/>
              <a:buChar char="•"/>
            </a:pPr>
            <a:r>
              <a:rPr lang="ro-RO" sz="2400" dirty="0" smtClean="0"/>
              <a:t>POODLE</a:t>
            </a:r>
          </a:p>
          <a:p>
            <a:pPr marL="787400" lvl="1" indent="-342900">
              <a:buFont typeface="Arial" panose="020B0604020202020204" pitchFamily="34" charset="0"/>
              <a:buChar char="•"/>
            </a:pPr>
            <a:r>
              <a:rPr lang="ro-RO" sz="2400" dirty="0" smtClean="0"/>
              <a:t>FREAK</a:t>
            </a:r>
          </a:p>
          <a:p>
            <a:pPr marL="787400" lvl="1" indent="-342900">
              <a:buFont typeface="Arial" panose="020B0604020202020204" pitchFamily="34" charset="0"/>
              <a:buChar char="•"/>
            </a:pPr>
            <a:r>
              <a:rPr lang="ro-RO" sz="2400" dirty="0" smtClean="0"/>
              <a:t>DROWN</a:t>
            </a:r>
          </a:p>
          <a:p>
            <a:pPr marL="787400" lvl="1" indent="-342900">
              <a:buFont typeface="Arial" panose="020B0604020202020204" pitchFamily="34" charset="0"/>
              <a:buChar char="•"/>
            </a:pPr>
            <a:r>
              <a:rPr lang="ro-RO" sz="2400" dirty="0" smtClean="0"/>
              <a:t>Open</a:t>
            </a:r>
            <a:r>
              <a:rPr lang="en-US" sz="2400" dirty="0" smtClean="0"/>
              <a:t>/vulnerable</a:t>
            </a:r>
            <a:r>
              <a:rPr lang="ro-RO" sz="2400" dirty="0" smtClean="0"/>
              <a:t> </a:t>
            </a:r>
            <a:r>
              <a:rPr lang="ro-RO" sz="2400" dirty="0" err="1" smtClean="0"/>
              <a:t>services</a:t>
            </a:r>
            <a:r>
              <a:rPr lang="en-US" sz="2400" dirty="0" smtClean="0"/>
              <a:t>: NTP, Proxy, DNS (Open Resolvers) …</a:t>
            </a:r>
            <a:endParaRPr lang="en-US" sz="2400" dirty="0"/>
          </a:p>
          <a:p>
            <a:pPr marL="0" lvl="1" indent="0">
              <a:buNone/>
            </a:pPr>
            <a:r>
              <a:rPr lang="ro-RO" sz="2400" dirty="0"/>
              <a:t>	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95D0-F3EA-4628-913D-224C01D6339A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512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Ransomware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254888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Fast </a:t>
            </a:r>
            <a:r>
              <a:rPr lang="en-US" sz="2400" dirty="0"/>
              <a:t>growing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Rapidly evolving in terms of complexity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All industry sectors affected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Hard to mitigate and </a:t>
            </a:r>
            <a:r>
              <a:rPr lang="en-US" sz="2400" dirty="0" smtClean="0"/>
              <a:t>stop</a:t>
            </a:r>
            <a:r>
              <a:rPr lang="ro-RO" sz="2400" dirty="0"/>
              <a:t>	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95D0-F3EA-4628-913D-224C01D6339A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655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96044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Coordinated and continuous effort</a:t>
            </a:r>
          </a:p>
          <a:p>
            <a:pPr marL="0" indent="719138">
              <a:spcAft>
                <a:spcPts val="1200"/>
              </a:spcAft>
              <a:buNone/>
            </a:pPr>
            <a:r>
              <a:rPr lang="en-US" sz="2400" dirty="0" smtClean="0"/>
              <a:t>- Users</a:t>
            </a:r>
            <a:endParaRPr lang="en-US" sz="2400" dirty="0"/>
          </a:p>
          <a:p>
            <a:pPr marL="0" indent="719138">
              <a:spcAft>
                <a:spcPts val="1200"/>
              </a:spcAft>
              <a:buNone/>
            </a:pPr>
            <a:r>
              <a:rPr lang="en-US" sz="2400" dirty="0" smtClean="0"/>
              <a:t>- Technology </a:t>
            </a:r>
            <a:r>
              <a:rPr lang="en-US" sz="2400" dirty="0"/>
              <a:t>and service providers</a:t>
            </a:r>
          </a:p>
          <a:p>
            <a:pPr marL="0" indent="719138">
              <a:spcAft>
                <a:spcPts val="1200"/>
              </a:spcAft>
              <a:buNone/>
            </a:pPr>
            <a:r>
              <a:rPr lang="en-US" sz="2400" dirty="0" smtClean="0"/>
              <a:t>- Authorities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Cooperation </a:t>
            </a:r>
            <a:r>
              <a:rPr lang="en-US" sz="2400" dirty="0"/>
              <a:t>and information sharing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Proper/updated legislation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CERT/CSIRT bodies</a:t>
            </a:r>
          </a:p>
          <a:p>
            <a:pPr marL="0" indent="719138">
              <a:spcAft>
                <a:spcPts val="1200"/>
              </a:spcAft>
              <a:buNone/>
            </a:pPr>
            <a:r>
              <a:rPr lang="en-US" sz="2400" dirty="0" smtClean="0"/>
              <a:t>- national</a:t>
            </a:r>
            <a:r>
              <a:rPr lang="en-US" sz="2400" dirty="0"/>
              <a:t>, governmental, sectorial, </a:t>
            </a:r>
            <a:r>
              <a:rPr lang="en-US" sz="2400" dirty="0" smtClean="0"/>
              <a:t>private 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95D0-F3EA-4628-913D-224C01D6339A}" type="datetime1">
              <a:rPr lang="en-GB" smtClean="0"/>
              <a:t>04/10/2016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07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pPr algn="ctr"/>
            <a:r>
              <a:rPr lang="ro-RO" dirty="0" err="1" smtClean="0">
                <a:solidFill>
                  <a:schemeClr val="tx1"/>
                </a:solidFill>
              </a:rPr>
              <a:t>Thank</a:t>
            </a:r>
            <a:r>
              <a:rPr lang="ro-RO" dirty="0" smtClean="0">
                <a:solidFill>
                  <a:schemeClr val="tx1"/>
                </a:solidFill>
              </a:rPr>
              <a:t> </a:t>
            </a:r>
            <a:r>
              <a:rPr lang="ro-RO" dirty="0" err="1" smtClean="0">
                <a:solidFill>
                  <a:schemeClr val="tx1"/>
                </a:solidFill>
              </a:rPr>
              <a:t>You</a:t>
            </a:r>
            <a:r>
              <a:rPr lang="ro-RO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55576" y="4390256"/>
            <a:ext cx="7560840" cy="1270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000" u="sng" dirty="0" err="1" smtClean="0"/>
              <a:t>Catalin</a:t>
            </a:r>
            <a:r>
              <a:rPr lang="ro-RO" sz="2000" u="sng" dirty="0" smtClean="0"/>
              <a:t> </a:t>
            </a:r>
            <a:r>
              <a:rPr lang="ro-RO" sz="2000" u="sng" dirty="0" err="1" smtClean="0"/>
              <a:t>Patrascu</a:t>
            </a:r>
            <a:endParaRPr lang="ro-RO" sz="2000" u="sng" dirty="0" smtClean="0"/>
          </a:p>
          <a:p>
            <a:pPr marL="0" indent="0">
              <a:buNone/>
            </a:pPr>
            <a:r>
              <a:rPr lang="ro-RO" sz="2000" dirty="0" err="1" smtClean="0"/>
              <a:t>Chief</a:t>
            </a:r>
            <a:r>
              <a:rPr lang="ro-RO" sz="2000" dirty="0" smtClean="0"/>
              <a:t> of Incident </a:t>
            </a:r>
            <a:r>
              <a:rPr lang="ro-RO" sz="2000" dirty="0" err="1" smtClean="0"/>
              <a:t>Handling</a:t>
            </a:r>
            <a:r>
              <a:rPr lang="ro-RO" sz="2000" dirty="0" smtClean="0"/>
              <a:t> </a:t>
            </a:r>
            <a:r>
              <a:rPr lang="ro-RO" sz="2000" dirty="0" err="1" smtClean="0"/>
              <a:t>and</a:t>
            </a:r>
            <a:r>
              <a:rPr lang="ro-RO" sz="2000" dirty="0" smtClean="0"/>
              <a:t> Monitoring Office @ CERT-RO</a:t>
            </a:r>
          </a:p>
          <a:p>
            <a:pPr marL="0" indent="0">
              <a:buNone/>
            </a:pPr>
            <a:r>
              <a:rPr lang="ro-RO" sz="2000" dirty="0" smtClean="0">
                <a:hlinkClick r:id="rId2"/>
              </a:rPr>
              <a:t>catalin.patrascu@cert.ro</a:t>
            </a: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EC84-5065-44F2-BB39-9BA6EF98F2E5}" type="datetime1">
              <a:rPr lang="en-GB" smtClean="0"/>
              <a:t>04/10/2016</a:t>
            </a:fld>
            <a:endParaRPr lang="ro-RO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 The New Global Challenges in Cyber Security</a:t>
            </a:r>
            <a:endParaRPr lang="ro-RO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ro-RO" smtClean="0"/>
              <a:t>Bucharest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829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387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Temă Office</vt:lpstr>
      <vt:lpstr>Romanian National Cyberspace - Quick facts -</vt:lpstr>
      <vt:lpstr>About CERT-RO</vt:lpstr>
      <vt:lpstr>2015 Report Summary</vt:lpstr>
      <vt:lpstr>Last years comparison</vt:lpstr>
      <vt:lpstr>1st Semester of 2016</vt:lpstr>
      <vt:lpstr>Ransomware threat</vt:lpstr>
      <vt:lpstr>What is to be done?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Catalin Patrascu</dc:creator>
  <cp:lastModifiedBy>Catalin Patrascu</cp:lastModifiedBy>
  <cp:revision>16</cp:revision>
  <dcterms:created xsi:type="dcterms:W3CDTF">2016-10-04T04:45:43Z</dcterms:created>
  <dcterms:modified xsi:type="dcterms:W3CDTF">2016-10-04T07:30:32Z</dcterms:modified>
</cp:coreProperties>
</file>