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0"/>
  </p:notesMasterIdLst>
  <p:handoutMasterIdLst>
    <p:handoutMasterId r:id="rId21"/>
  </p:handoutMasterIdLst>
  <p:sldIdLst>
    <p:sldId id="256" r:id="rId5"/>
    <p:sldId id="333" r:id="rId6"/>
    <p:sldId id="334" r:id="rId7"/>
    <p:sldId id="335" r:id="rId8"/>
    <p:sldId id="336" r:id="rId9"/>
    <p:sldId id="352" r:id="rId10"/>
    <p:sldId id="337" r:id="rId11"/>
    <p:sldId id="353" r:id="rId12"/>
    <p:sldId id="354" r:id="rId13"/>
    <p:sldId id="340" r:id="rId14"/>
    <p:sldId id="316" r:id="rId15"/>
    <p:sldId id="355" r:id="rId16"/>
    <p:sldId id="356" r:id="rId17"/>
    <p:sldId id="357" r:id="rId18"/>
    <p:sldId id="292" r:id="rId19"/>
  </p:sldIdLst>
  <p:sldSz cx="9144000" cy="6858000" type="screen4x3"/>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5">
          <p15:clr>
            <a:srgbClr val="A4A3A4"/>
          </p15:clr>
        </p15:guide>
        <p15:guide id="2" orient="horz" pos="1032">
          <p15:clr>
            <a:srgbClr val="A4A3A4"/>
          </p15:clr>
        </p15:guide>
        <p15:guide id="3" orient="horz" pos="3860">
          <p15:clr>
            <a:srgbClr val="A4A3A4"/>
          </p15:clr>
        </p15:guide>
        <p15:guide id="4" pos="2880">
          <p15:clr>
            <a:srgbClr val="A4A3A4"/>
          </p15:clr>
        </p15:guide>
        <p15:guide id="5" pos="278">
          <p15:clr>
            <a:srgbClr val="A4A3A4"/>
          </p15:clr>
        </p15:guide>
        <p15:guide id="6" pos="5483">
          <p15:clr>
            <a:srgbClr val="A4A3A4"/>
          </p15:clr>
        </p15:guide>
        <p15:guide id="7" pos="4777">
          <p15:clr>
            <a:srgbClr val="A4A3A4"/>
          </p15:clr>
        </p15:guide>
        <p15:guide id="8" pos="348">
          <p15:clr>
            <a:srgbClr val="A4A3A4"/>
          </p15:clr>
        </p15:guide>
        <p15:guide id="9" pos="5411">
          <p15:clr>
            <a:srgbClr val="A4A3A4"/>
          </p15:clr>
        </p15:guide>
        <p15:guide id="10" orient="horz" pos="38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DDEC"/>
    <a:srgbClr val="C1C2DF"/>
    <a:srgbClr val="D5D6E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09" autoAdjust="0"/>
    <p:restoredTop sz="75210" autoAdjust="0"/>
  </p:normalViewPr>
  <p:slideViewPr>
    <p:cSldViewPr snapToGrid="0">
      <p:cViewPr varScale="1">
        <p:scale>
          <a:sx n="52" d="100"/>
          <a:sy n="52" d="100"/>
        </p:scale>
        <p:origin x="1632" y="66"/>
      </p:cViewPr>
      <p:guideLst>
        <p:guide orient="horz" pos="755"/>
        <p:guide orient="horz" pos="1032"/>
        <p:guide orient="horz" pos="3860"/>
        <p:guide pos="2880"/>
        <p:guide pos="278"/>
        <p:guide pos="5483"/>
        <p:guide pos="4777"/>
        <p:guide pos="348"/>
        <p:guide pos="5411"/>
        <p:guide orient="horz" pos="3865"/>
      </p:guideLst>
    </p:cSldViewPr>
  </p:slideViewPr>
  <p:outlineViewPr>
    <p:cViewPr>
      <p:scale>
        <a:sx n="50" d="100"/>
        <a:sy n="50"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3" d="100"/>
          <a:sy n="83" d="100"/>
        </p:scale>
        <p:origin x="-320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A48257-D8F6-4D26-92DC-ED513F170EAE}" type="datetimeFigureOut">
              <a:rPr lang="en-GB" smtClean="0"/>
              <a:t>03/10/2016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32D8D6F-D1A2-4F8C-9D4D-DA7CDC6BAECC}" type="slidenum">
              <a:rPr lang="en-GB" smtClean="0"/>
              <a:t>‹#›</a:t>
            </a:fld>
            <a:endParaRPr lang="en-GB"/>
          </a:p>
        </p:txBody>
      </p:sp>
    </p:spTree>
    <p:extLst>
      <p:ext uri="{BB962C8B-B14F-4D97-AF65-F5344CB8AC3E}">
        <p14:creationId xmlns:p14="http://schemas.microsoft.com/office/powerpoint/2010/main" val="31683865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D4C1C8-7745-4BB3-BF8D-20CA3A2615BC}" type="datetimeFigureOut">
              <a:rPr lang="en-GB" smtClean="0"/>
              <a:t>03/10/2016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E5C690-BE02-4D69-B095-0098A849C594}" type="slidenum">
              <a:rPr lang="en-GB" smtClean="0"/>
              <a:t>‹#›</a:t>
            </a:fld>
            <a:endParaRPr lang="en-GB"/>
          </a:p>
        </p:txBody>
      </p:sp>
    </p:spTree>
    <p:extLst>
      <p:ext uri="{BB962C8B-B14F-4D97-AF65-F5344CB8AC3E}">
        <p14:creationId xmlns:p14="http://schemas.microsoft.com/office/powerpoint/2010/main" val="2308789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E5C690-BE02-4D69-B095-0098A849C594}" type="slidenum">
              <a:rPr lang="en-GB" smtClean="0"/>
              <a:t>1</a:t>
            </a:fld>
            <a:endParaRPr lang="en-GB"/>
          </a:p>
        </p:txBody>
      </p:sp>
    </p:spTree>
    <p:extLst>
      <p:ext uri="{BB962C8B-B14F-4D97-AF65-F5344CB8AC3E}">
        <p14:creationId xmlns:p14="http://schemas.microsoft.com/office/powerpoint/2010/main" val="1426176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dirty="0" err="1" smtClean="0"/>
              <a:t>Perfect</a:t>
            </a:r>
            <a:r>
              <a:rPr lang="fr-FR" b="0" dirty="0" smtClean="0"/>
              <a:t> match of the</a:t>
            </a:r>
            <a:r>
              <a:rPr lang="fr-FR" b="0" baseline="0" dirty="0" smtClean="0"/>
              <a:t> </a:t>
            </a:r>
            <a:r>
              <a:rPr lang="fr-FR" b="0" dirty="0" smtClean="0"/>
              <a:t>NIS directive </a:t>
            </a:r>
            <a:r>
              <a:rPr lang="fr-FR" b="0" dirty="0" err="1" smtClean="0"/>
              <a:t>with</a:t>
            </a:r>
            <a:r>
              <a:rPr lang="fr-FR" b="0" baseline="0" dirty="0" smtClean="0"/>
              <a:t> </a:t>
            </a:r>
            <a:r>
              <a:rPr lang="fr-FR" b="0" baseline="0" dirty="0" err="1" smtClean="0"/>
              <a:t>ENISA’s</a:t>
            </a:r>
            <a:r>
              <a:rPr lang="fr-FR" b="0" baseline="0" dirty="0" smtClean="0"/>
              <a:t> </a:t>
            </a:r>
            <a:r>
              <a:rPr lang="fr-FR" b="0" baseline="0" dirty="0" err="1" smtClean="0"/>
              <a:t>activities</a:t>
            </a:r>
            <a:r>
              <a:rPr lang="fr-FR" b="0" baseline="0" dirty="0" smtClean="0"/>
              <a:t>!!!</a:t>
            </a:r>
          </a:p>
          <a:p>
            <a:r>
              <a:rPr lang="fr-FR" b="0" baseline="0" dirty="0" err="1" smtClean="0"/>
              <a:t>Even</a:t>
            </a:r>
            <a:r>
              <a:rPr lang="fr-FR" b="0" baseline="0" dirty="0" smtClean="0"/>
              <a:t> </a:t>
            </a:r>
            <a:r>
              <a:rPr lang="fr-FR" b="0" baseline="0" dirty="0" err="1" smtClean="0"/>
              <a:t>though</a:t>
            </a:r>
            <a:r>
              <a:rPr lang="fr-FR" b="0" baseline="0" dirty="0" smtClean="0"/>
              <a:t> the NIS directive </a:t>
            </a:r>
            <a:r>
              <a:rPr lang="fr-FR" b="0" baseline="0" dirty="0" err="1" smtClean="0"/>
              <a:t>does</a:t>
            </a:r>
            <a:r>
              <a:rPr lang="fr-FR" b="0" baseline="0" dirty="0" smtClean="0"/>
              <a:t> not </a:t>
            </a:r>
            <a:r>
              <a:rPr lang="fr-FR" b="0" baseline="0" dirty="0" err="1" smtClean="0"/>
              <a:t>cover</a:t>
            </a:r>
            <a:r>
              <a:rPr lang="fr-FR" b="0" baseline="0" dirty="0" smtClean="0"/>
              <a:t> the TELECOM </a:t>
            </a:r>
            <a:r>
              <a:rPr lang="fr-FR" b="0" baseline="0" dirty="0" err="1" smtClean="0"/>
              <a:t>sector</a:t>
            </a:r>
            <a:r>
              <a:rPr lang="fr-FR" b="0" baseline="0" dirty="0" smtClean="0"/>
              <a:t>, certain services </a:t>
            </a:r>
            <a:r>
              <a:rPr lang="fr-FR" b="0" baseline="0" dirty="0" err="1" smtClean="0"/>
              <a:t>offered</a:t>
            </a:r>
            <a:r>
              <a:rPr lang="fr-FR" b="0" baseline="0" dirty="0" smtClean="0"/>
              <a:t> by </a:t>
            </a:r>
            <a:r>
              <a:rPr lang="fr-FR" b="0" baseline="0" dirty="0" err="1" smtClean="0"/>
              <a:t>telecoms</a:t>
            </a:r>
            <a:r>
              <a:rPr lang="fr-FR" b="0" baseline="0" dirty="0" smtClean="0"/>
              <a:t> are </a:t>
            </a:r>
            <a:r>
              <a:rPr lang="fr-FR" b="0" baseline="0" dirty="0" err="1" smtClean="0"/>
              <a:t>covered</a:t>
            </a:r>
            <a:r>
              <a:rPr lang="fr-FR" b="0" baseline="0" dirty="0" smtClean="0"/>
              <a:t> by NIS: DNS, cloud, </a:t>
            </a:r>
            <a:r>
              <a:rPr lang="fr-FR" b="0" baseline="0" dirty="0" err="1" smtClean="0"/>
              <a:t>IXPs</a:t>
            </a:r>
            <a:r>
              <a:rPr lang="fr-FR" b="0" baseline="0" dirty="0" smtClean="0"/>
              <a:t>. In </a:t>
            </a:r>
            <a:r>
              <a:rPr lang="fr-FR" b="0" baseline="0" dirty="0" err="1" smtClean="0"/>
              <a:t>most</a:t>
            </a:r>
            <a:r>
              <a:rPr lang="fr-FR" b="0" baseline="0" dirty="0" smtClean="0"/>
              <a:t> of the cases </a:t>
            </a:r>
            <a:r>
              <a:rPr lang="fr-FR" b="0" baseline="0" dirty="0" err="1" smtClean="0"/>
              <a:t>they</a:t>
            </a:r>
            <a:r>
              <a:rPr lang="fr-FR" b="0" baseline="0" dirty="0" smtClean="0"/>
              <a:t> </a:t>
            </a:r>
            <a:r>
              <a:rPr lang="fr-FR" b="0" baseline="0" dirty="0" err="1" smtClean="0"/>
              <a:t>will</a:t>
            </a:r>
            <a:r>
              <a:rPr lang="fr-FR" b="0" baseline="0" dirty="0" smtClean="0"/>
              <a:t> have to </a:t>
            </a:r>
            <a:r>
              <a:rPr lang="fr-FR" b="0" baseline="0" dirty="0" err="1" smtClean="0"/>
              <a:t>follow</a:t>
            </a:r>
            <a:r>
              <a:rPr lang="fr-FR" b="0" baseline="0" dirty="0" smtClean="0"/>
              <a:t> </a:t>
            </a:r>
            <a:r>
              <a:rPr lang="fr-FR" b="0" baseline="0" dirty="0" err="1" smtClean="0"/>
              <a:t>both</a:t>
            </a:r>
            <a:r>
              <a:rPr lang="fr-FR" b="0" baseline="0" dirty="0" smtClean="0"/>
              <a:t> Telekom Framework and NIS directive.</a:t>
            </a:r>
            <a:endParaRPr lang="fr-FR" b="0" dirty="0"/>
          </a:p>
        </p:txBody>
      </p:sp>
      <p:sp>
        <p:nvSpPr>
          <p:cNvPr id="4" name="Slide Number Placeholder 3"/>
          <p:cNvSpPr>
            <a:spLocks noGrp="1"/>
          </p:cNvSpPr>
          <p:nvPr>
            <p:ph type="sldNum" sz="quarter" idx="10"/>
          </p:nvPr>
        </p:nvSpPr>
        <p:spPr/>
        <p:txBody>
          <a:bodyPr/>
          <a:lstStyle/>
          <a:p>
            <a:fld id="{70E5C690-BE02-4D69-B095-0098A849C594}" type="slidenum">
              <a:rPr lang="en-GB" smtClean="0"/>
              <a:t>10</a:t>
            </a:fld>
            <a:endParaRPr lang="en-GB"/>
          </a:p>
        </p:txBody>
      </p:sp>
    </p:spTree>
    <p:extLst>
      <p:ext uri="{BB962C8B-B14F-4D97-AF65-F5344CB8AC3E}">
        <p14:creationId xmlns:p14="http://schemas.microsoft.com/office/powerpoint/2010/main" val="2254484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0E5C690-BE02-4D69-B095-0098A849C594}" type="slidenum">
              <a:rPr lang="en-GB" smtClean="0"/>
              <a:t>2</a:t>
            </a:fld>
            <a:endParaRPr lang="en-GB"/>
          </a:p>
        </p:txBody>
      </p:sp>
    </p:spTree>
    <p:extLst>
      <p:ext uri="{BB962C8B-B14F-4D97-AF65-F5344CB8AC3E}">
        <p14:creationId xmlns:p14="http://schemas.microsoft.com/office/powerpoint/2010/main" val="2651886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0E5C690-BE02-4D69-B095-0098A849C594}" type="slidenum">
              <a:rPr lang="en-GB" smtClean="0"/>
              <a:t>3</a:t>
            </a:fld>
            <a:endParaRPr lang="en-GB"/>
          </a:p>
        </p:txBody>
      </p:sp>
    </p:spTree>
    <p:extLst>
      <p:ext uri="{BB962C8B-B14F-4D97-AF65-F5344CB8AC3E}">
        <p14:creationId xmlns:p14="http://schemas.microsoft.com/office/powerpoint/2010/main" val="1558910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0E5C690-BE02-4D69-B095-0098A849C594}" type="slidenum">
              <a:rPr lang="en-GB" smtClean="0"/>
              <a:t>4</a:t>
            </a:fld>
            <a:endParaRPr lang="en-GB"/>
          </a:p>
        </p:txBody>
      </p:sp>
    </p:spTree>
    <p:extLst>
      <p:ext uri="{BB962C8B-B14F-4D97-AF65-F5344CB8AC3E}">
        <p14:creationId xmlns:p14="http://schemas.microsoft.com/office/powerpoint/2010/main" val="3744024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0E5C690-BE02-4D69-B095-0098A849C594}" type="slidenum">
              <a:rPr lang="en-GB" smtClean="0"/>
              <a:t>5</a:t>
            </a:fld>
            <a:endParaRPr lang="en-GB"/>
          </a:p>
        </p:txBody>
      </p:sp>
    </p:spTree>
    <p:extLst>
      <p:ext uri="{BB962C8B-B14F-4D97-AF65-F5344CB8AC3E}">
        <p14:creationId xmlns:p14="http://schemas.microsoft.com/office/powerpoint/2010/main" val="1364806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E5C690-BE02-4D69-B095-0098A849C594}" type="slidenum">
              <a:rPr lang="en-GB" smtClean="0"/>
              <a:t>6</a:t>
            </a:fld>
            <a:endParaRPr lang="en-GB"/>
          </a:p>
        </p:txBody>
      </p:sp>
    </p:spTree>
    <p:extLst>
      <p:ext uri="{BB962C8B-B14F-4D97-AF65-F5344CB8AC3E}">
        <p14:creationId xmlns:p14="http://schemas.microsoft.com/office/powerpoint/2010/main" val="1561636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0E5C690-BE02-4D69-B095-0098A849C594}" type="slidenum">
              <a:rPr lang="en-GB" smtClean="0"/>
              <a:t>7</a:t>
            </a:fld>
            <a:endParaRPr lang="en-GB"/>
          </a:p>
        </p:txBody>
      </p:sp>
    </p:spTree>
    <p:extLst>
      <p:ext uri="{BB962C8B-B14F-4D97-AF65-F5344CB8AC3E}">
        <p14:creationId xmlns:p14="http://schemas.microsoft.com/office/powerpoint/2010/main" val="132946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terms of incident reporting and security measures provisions </a:t>
            </a:r>
            <a:r>
              <a:rPr lang="en-US" baseline="0" dirty="0" smtClean="0"/>
              <a:t>these are going to be enforced at national level through EU implementing acts </a:t>
            </a:r>
            <a:r>
              <a:rPr lang="en-US" dirty="0" smtClean="0"/>
              <a:t>for</a:t>
            </a:r>
            <a:r>
              <a:rPr lang="en-US" baseline="0" dirty="0" smtClean="0"/>
              <a:t> DSPs and through national legislation for OES.</a:t>
            </a:r>
            <a:endParaRPr lang="en-GB" dirty="0"/>
          </a:p>
        </p:txBody>
      </p:sp>
      <p:sp>
        <p:nvSpPr>
          <p:cNvPr id="4" name="Slide Number Placeholder 3"/>
          <p:cNvSpPr>
            <a:spLocks noGrp="1"/>
          </p:cNvSpPr>
          <p:nvPr>
            <p:ph type="sldNum" sz="quarter" idx="10"/>
          </p:nvPr>
        </p:nvSpPr>
        <p:spPr/>
        <p:txBody>
          <a:bodyPr/>
          <a:lstStyle/>
          <a:p>
            <a:fld id="{70E5C690-BE02-4D69-B095-0098A849C594}" type="slidenum">
              <a:rPr lang="en-GB" smtClean="0"/>
              <a:t>8</a:t>
            </a:fld>
            <a:endParaRPr lang="en-GB"/>
          </a:p>
        </p:txBody>
      </p:sp>
    </p:spTree>
    <p:extLst>
      <p:ext uri="{BB962C8B-B14F-4D97-AF65-F5344CB8AC3E}">
        <p14:creationId xmlns:p14="http://schemas.microsoft.com/office/powerpoint/2010/main" val="3534889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0E5C690-BE02-4D69-B095-0098A849C594}" type="slidenum">
              <a:rPr lang="en-GB" smtClean="0"/>
              <a:t>9</a:t>
            </a:fld>
            <a:endParaRPr lang="en-GB"/>
          </a:p>
        </p:txBody>
      </p:sp>
    </p:spTree>
    <p:extLst>
      <p:ext uri="{BB962C8B-B14F-4D97-AF65-F5344CB8AC3E}">
        <p14:creationId xmlns:p14="http://schemas.microsoft.com/office/powerpoint/2010/main" val="21924901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hyperlink" Target="https://twitter.com/enisa_eu"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hyperlink" Target="https://www.linkedin.com/company/european-network-and-information-security-agency-enisa-" TargetMode="External"/><Relationship Id="rId11" Type="http://schemas.openxmlformats.org/officeDocument/2006/relationships/hyperlink" Target="http://www.enisa.europa.eu/" TargetMode="External"/><Relationship Id="rId5" Type="http://schemas.openxmlformats.org/officeDocument/2006/relationships/image" Target="../media/image5.png"/><Relationship Id="rId10" Type="http://schemas.openxmlformats.org/officeDocument/2006/relationships/hyperlink" Target="mailto:info@enisa.europa.eu" TargetMode="External"/><Relationship Id="rId4" Type="http://schemas.openxmlformats.org/officeDocument/2006/relationships/hyperlink" Target="https://www.facebook.com/ENISAEUAGENCY" TargetMode="External"/><Relationship Id="rId9"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7" name="Picture 26"/>
          <p:cNvPicPr>
            <a:picLocks noChangeAspect="1"/>
          </p:cNvPicPr>
          <p:nvPr userDrawn="1"/>
        </p:nvPicPr>
        <p:blipFill rotWithShape="1">
          <a:blip r:embed="rId2">
            <a:extLst>
              <a:ext uri="{28A0092B-C50C-407E-A947-70E740481C1C}">
                <a14:useLocalDpi xmlns:a14="http://schemas.microsoft.com/office/drawing/2010/main" val="0"/>
              </a:ext>
            </a:extLst>
          </a:blip>
          <a:srcRect l="5334" t="6146" b="31374"/>
          <a:stretch/>
        </p:blipFill>
        <p:spPr>
          <a:xfrm>
            <a:off x="0" y="4476750"/>
            <a:ext cx="9144000" cy="2381250"/>
          </a:xfrm>
          <a:prstGeom prst="rect">
            <a:avLst/>
          </a:prstGeom>
        </p:spPr>
      </p:pic>
      <p:sp>
        <p:nvSpPr>
          <p:cNvPr id="16" name="Picture Placeholder 15"/>
          <p:cNvSpPr>
            <a:spLocks noGrp="1"/>
          </p:cNvSpPr>
          <p:nvPr>
            <p:ph type="pic" sz="quarter" idx="12"/>
          </p:nvPr>
        </p:nvSpPr>
        <p:spPr>
          <a:xfrm>
            <a:off x="1847851" y="1384950"/>
            <a:ext cx="3457574" cy="1548000"/>
          </a:xfrm>
          <a:prstGeom prst="rect">
            <a:avLst/>
          </a:prstGeom>
        </p:spPr>
        <p:txBody>
          <a:bodyPr/>
          <a:lstStyle/>
          <a:p>
            <a:r>
              <a:rPr lang="en-US" smtClean="0"/>
              <a:t>Click icon to add picture</a:t>
            </a:r>
            <a:endParaRPr lang="en-GB" dirty="0"/>
          </a:p>
        </p:txBody>
      </p:sp>
      <p:sp>
        <p:nvSpPr>
          <p:cNvPr id="18" name="Rectangle 17"/>
          <p:cNvSpPr/>
          <p:nvPr userDrawn="1"/>
        </p:nvSpPr>
        <p:spPr>
          <a:xfrm>
            <a:off x="0" y="1384950"/>
            <a:ext cx="1847059" cy="1548000"/>
          </a:xfrm>
          <a:prstGeom prst="rect">
            <a:avLst/>
          </a:prstGeom>
          <a:gradFill>
            <a:gsLst>
              <a:gs pos="98000">
                <a:srgbClr val="FFFFFF"/>
              </a:gs>
              <a:gs pos="3000">
                <a:srgbClr val="C1C2DF"/>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433186" y="4638368"/>
            <a:ext cx="6858000" cy="1037967"/>
          </a:xfrm>
        </p:spPr>
        <p:txBody>
          <a:bodyPr lIns="0" bIns="0" anchor="b">
            <a:normAutofit/>
          </a:bodyPr>
          <a:lstStyle>
            <a:lvl1pPr algn="l">
              <a:defRPr sz="3800"/>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433186" y="5696337"/>
            <a:ext cx="6858000" cy="792000"/>
          </a:xfrm>
          <a:prstGeom prst="rect">
            <a:avLst/>
          </a:prstGeom>
        </p:spPr>
        <p:txBody>
          <a:bodyPr lIns="0" tIns="0" anchor="t">
            <a:noAutofit/>
          </a:bodyPr>
          <a:lstStyle>
            <a:lvl1pPr marL="0" indent="0" algn="l">
              <a:lnSpc>
                <a:spcPct val="100000"/>
              </a:lnSpc>
              <a:spcBef>
                <a:spcPts val="0"/>
              </a:spcBef>
              <a:spcAft>
                <a:spcPts val="0"/>
              </a:spcAft>
              <a:buNone/>
              <a:defRPr sz="22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4" name="Picture Placeholder 13"/>
          <p:cNvSpPr>
            <a:spLocks noGrp="1"/>
          </p:cNvSpPr>
          <p:nvPr>
            <p:ph type="pic" sz="quarter" idx="11"/>
          </p:nvPr>
        </p:nvSpPr>
        <p:spPr>
          <a:xfrm>
            <a:off x="-6350" y="2928750"/>
            <a:ext cx="3454400" cy="1548000"/>
          </a:xfrm>
          <a:prstGeom prst="rect">
            <a:avLst/>
          </a:prstGeom>
        </p:spPr>
        <p:txBody>
          <a:bodyPr/>
          <a:lstStyle/>
          <a:p>
            <a:r>
              <a:rPr lang="en-US" smtClean="0"/>
              <a:t>Click icon to add picture</a:t>
            </a:r>
            <a:endParaRPr lang="en-GB"/>
          </a:p>
        </p:txBody>
      </p:sp>
      <p:sp>
        <p:nvSpPr>
          <p:cNvPr id="17" name="Rectangle 16"/>
          <p:cNvSpPr/>
          <p:nvPr userDrawn="1"/>
        </p:nvSpPr>
        <p:spPr>
          <a:xfrm>
            <a:off x="3448051" y="2928750"/>
            <a:ext cx="1857374" cy="154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1"/>
          <p:cNvSpPr>
            <a:spLocks noGrp="1"/>
          </p:cNvSpPr>
          <p:nvPr>
            <p:ph type="pic" sz="quarter" idx="10"/>
          </p:nvPr>
        </p:nvSpPr>
        <p:spPr>
          <a:xfrm>
            <a:off x="5305425" y="1390650"/>
            <a:ext cx="3838575" cy="3086100"/>
          </a:xfrm>
          <a:prstGeom prst="rect">
            <a:avLst/>
          </a:prstGeom>
        </p:spPr>
        <p:txBody>
          <a:bodyPr/>
          <a:lstStyle/>
          <a:p>
            <a:r>
              <a:rPr lang="en-US" smtClean="0"/>
              <a:t>Click icon to add picture</a:t>
            </a:r>
            <a:endParaRPr lang="en-GB" dirty="0"/>
          </a:p>
        </p:txBody>
      </p:sp>
      <p:grpSp>
        <p:nvGrpSpPr>
          <p:cNvPr id="15" name="Group 14"/>
          <p:cNvGrpSpPr/>
          <p:nvPr userDrawn="1"/>
        </p:nvGrpSpPr>
        <p:grpSpPr>
          <a:xfrm>
            <a:off x="7996237" y="6040897"/>
            <a:ext cx="718344" cy="484205"/>
            <a:chOff x="5295913" y="4700600"/>
            <a:chExt cx="3044832" cy="2060580"/>
          </a:xfrm>
          <a:solidFill>
            <a:schemeClr val="accent6"/>
          </a:solidFill>
        </p:grpSpPr>
        <p:sp>
          <p:nvSpPr>
            <p:cNvPr id="19" name="AutoShape 3"/>
            <p:cNvSpPr>
              <a:spLocks noChangeAspect="1" noChangeArrowheads="1" noTextEdit="1"/>
            </p:cNvSpPr>
            <p:nvPr userDrawn="1"/>
          </p:nvSpPr>
          <p:spPr bwMode="auto">
            <a:xfrm>
              <a:off x="5295913" y="4700600"/>
              <a:ext cx="3044832" cy="20605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Rectangle 5"/>
            <p:cNvSpPr>
              <a:spLocks noChangeArrowheads="1"/>
            </p:cNvSpPr>
            <p:nvPr userDrawn="1"/>
          </p:nvSpPr>
          <p:spPr bwMode="auto">
            <a:xfrm>
              <a:off x="5295913" y="4700600"/>
              <a:ext cx="3041657" cy="2060580"/>
            </a:xfrm>
            <a:prstGeom prst="rect">
              <a:avLst/>
            </a:pr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1" name="Rectangle 6"/>
            <p:cNvSpPr>
              <a:spLocks noChangeArrowheads="1"/>
            </p:cNvSpPr>
            <p:nvPr userDrawn="1"/>
          </p:nvSpPr>
          <p:spPr bwMode="auto">
            <a:xfrm>
              <a:off x="5295913" y="4700600"/>
              <a:ext cx="3041657" cy="206058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7"/>
            <p:cNvSpPr>
              <a:spLocks/>
            </p:cNvSpPr>
            <p:nvPr userDrawn="1"/>
          </p:nvSpPr>
          <p:spPr bwMode="auto">
            <a:xfrm>
              <a:off x="6708791" y="4940313"/>
              <a:ext cx="223838" cy="204788"/>
            </a:xfrm>
            <a:custGeom>
              <a:avLst/>
              <a:gdLst>
                <a:gd name="T0" fmla="*/ 141 w 141"/>
                <a:gd name="T1" fmla="*/ 50 h 129"/>
                <a:gd name="T2" fmla="*/ 96 w 141"/>
                <a:gd name="T3" fmla="*/ 81 h 129"/>
                <a:gd name="T4" fmla="*/ 111 w 141"/>
                <a:gd name="T5" fmla="*/ 129 h 129"/>
                <a:gd name="T6" fmla="*/ 69 w 141"/>
                <a:gd name="T7" fmla="*/ 100 h 129"/>
                <a:gd name="T8" fmla="*/ 27 w 141"/>
                <a:gd name="T9" fmla="*/ 129 h 129"/>
                <a:gd name="T10" fmla="*/ 43 w 141"/>
                <a:gd name="T11" fmla="*/ 81 h 129"/>
                <a:gd name="T12" fmla="*/ 0 w 141"/>
                <a:gd name="T13" fmla="*/ 50 h 129"/>
                <a:gd name="T14" fmla="*/ 55 w 141"/>
                <a:gd name="T15" fmla="*/ 50 h 129"/>
                <a:gd name="T16" fmla="*/ 71 w 141"/>
                <a:gd name="T17" fmla="*/ 0 h 129"/>
                <a:gd name="T18" fmla="*/ 87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1"/>
                  </a:lnTo>
                  <a:lnTo>
                    <a:pt x="111" y="129"/>
                  </a:lnTo>
                  <a:lnTo>
                    <a:pt x="69" y="100"/>
                  </a:lnTo>
                  <a:lnTo>
                    <a:pt x="27" y="129"/>
                  </a:lnTo>
                  <a:lnTo>
                    <a:pt x="43" y="81"/>
                  </a:lnTo>
                  <a:lnTo>
                    <a:pt x="0" y="50"/>
                  </a:lnTo>
                  <a:lnTo>
                    <a:pt x="55" y="50"/>
                  </a:lnTo>
                  <a:lnTo>
                    <a:pt x="71" y="0"/>
                  </a:lnTo>
                  <a:lnTo>
                    <a:pt x="87" y="50"/>
                  </a:lnTo>
                  <a:lnTo>
                    <a:pt x="141"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3" name="Freeform 8"/>
            <p:cNvSpPr>
              <a:spLocks/>
            </p:cNvSpPr>
            <p:nvPr userDrawn="1"/>
          </p:nvSpPr>
          <p:spPr bwMode="auto">
            <a:xfrm>
              <a:off x="6708791" y="4940313"/>
              <a:ext cx="223838" cy="204788"/>
            </a:xfrm>
            <a:custGeom>
              <a:avLst/>
              <a:gdLst>
                <a:gd name="T0" fmla="*/ 141 w 141"/>
                <a:gd name="T1" fmla="*/ 50 h 129"/>
                <a:gd name="T2" fmla="*/ 96 w 141"/>
                <a:gd name="T3" fmla="*/ 81 h 129"/>
                <a:gd name="T4" fmla="*/ 111 w 141"/>
                <a:gd name="T5" fmla="*/ 129 h 129"/>
                <a:gd name="T6" fmla="*/ 69 w 141"/>
                <a:gd name="T7" fmla="*/ 100 h 129"/>
                <a:gd name="T8" fmla="*/ 27 w 141"/>
                <a:gd name="T9" fmla="*/ 129 h 129"/>
                <a:gd name="T10" fmla="*/ 43 w 141"/>
                <a:gd name="T11" fmla="*/ 81 h 129"/>
                <a:gd name="T12" fmla="*/ 0 w 141"/>
                <a:gd name="T13" fmla="*/ 50 h 129"/>
                <a:gd name="T14" fmla="*/ 55 w 141"/>
                <a:gd name="T15" fmla="*/ 50 h 129"/>
                <a:gd name="T16" fmla="*/ 71 w 141"/>
                <a:gd name="T17" fmla="*/ 0 h 129"/>
                <a:gd name="T18" fmla="*/ 87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1"/>
                  </a:lnTo>
                  <a:lnTo>
                    <a:pt x="111" y="129"/>
                  </a:lnTo>
                  <a:lnTo>
                    <a:pt x="69" y="100"/>
                  </a:lnTo>
                  <a:lnTo>
                    <a:pt x="27" y="129"/>
                  </a:lnTo>
                  <a:lnTo>
                    <a:pt x="43" y="81"/>
                  </a:lnTo>
                  <a:lnTo>
                    <a:pt x="0" y="50"/>
                  </a:lnTo>
                  <a:lnTo>
                    <a:pt x="55" y="50"/>
                  </a:lnTo>
                  <a:lnTo>
                    <a:pt x="71" y="0"/>
                  </a:lnTo>
                  <a:lnTo>
                    <a:pt x="87" y="50"/>
                  </a:lnTo>
                  <a:lnTo>
                    <a:pt x="141"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4" name="Freeform 9"/>
            <p:cNvSpPr>
              <a:spLocks/>
            </p:cNvSpPr>
            <p:nvPr userDrawn="1"/>
          </p:nvSpPr>
          <p:spPr bwMode="auto">
            <a:xfrm>
              <a:off x="6708791" y="6299216"/>
              <a:ext cx="223838" cy="204788"/>
            </a:xfrm>
            <a:custGeom>
              <a:avLst/>
              <a:gdLst>
                <a:gd name="T0" fmla="*/ 141 w 141"/>
                <a:gd name="T1" fmla="*/ 50 h 129"/>
                <a:gd name="T2" fmla="*/ 96 w 141"/>
                <a:gd name="T3" fmla="*/ 82 h 129"/>
                <a:gd name="T4" fmla="*/ 111 w 141"/>
                <a:gd name="T5" fmla="*/ 129 h 129"/>
                <a:gd name="T6" fmla="*/ 69 w 141"/>
                <a:gd name="T7" fmla="*/ 100 h 129"/>
                <a:gd name="T8" fmla="*/ 27 w 141"/>
                <a:gd name="T9" fmla="*/ 129 h 129"/>
                <a:gd name="T10" fmla="*/ 43 w 141"/>
                <a:gd name="T11" fmla="*/ 82 h 129"/>
                <a:gd name="T12" fmla="*/ 0 w 141"/>
                <a:gd name="T13" fmla="*/ 50 h 129"/>
                <a:gd name="T14" fmla="*/ 55 w 141"/>
                <a:gd name="T15" fmla="*/ 50 h 129"/>
                <a:gd name="T16" fmla="*/ 71 w 141"/>
                <a:gd name="T17" fmla="*/ 0 h 129"/>
                <a:gd name="T18" fmla="*/ 87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2"/>
                  </a:lnTo>
                  <a:lnTo>
                    <a:pt x="111" y="129"/>
                  </a:lnTo>
                  <a:lnTo>
                    <a:pt x="69" y="100"/>
                  </a:lnTo>
                  <a:lnTo>
                    <a:pt x="27" y="129"/>
                  </a:lnTo>
                  <a:lnTo>
                    <a:pt x="43" y="82"/>
                  </a:lnTo>
                  <a:lnTo>
                    <a:pt x="0" y="50"/>
                  </a:lnTo>
                  <a:lnTo>
                    <a:pt x="55" y="50"/>
                  </a:lnTo>
                  <a:lnTo>
                    <a:pt x="71" y="0"/>
                  </a:lnTo>
                  <a:lnTo>
                    <a:pt x="87" y="50"/>
                  </a:lnTo>
                  <a:lnTo>
                    <a:pt x="141"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5" name="Freeform 10"/>
            <p:cNvSpPr>
              <a:spLocks/>
            </p:cNvSpPr>
            <p:nvPr userDrawn="1"/>
          </p:nvSpPr>
          <p:spPr bwMode="auto">
            <a:xfrm>
              <a:off x="6708791" y="6299216"/>
              <a:ext cx="223838" cy="204788"/>
            </a:xfrm>
            <a:custGeom>
              <a:avLst/>
              <a:gdLst>
                <a:gd name="T0" fmla="*/ 141 w 141"/>
                <a:gd name="T1" fmla="*/ 50 h 129"/>
                <a:gd name="T2" fmla="*/ 96 w 141"/>
                <a:gd name="T3" fmla="*/ 82 h 129"/>
                <a:gd name="T4" fmla="*/ 111 w 141"/>
                <a:gd name="T5" fmla="*/ 129 h 129"/>
                <a:gd name="T6" fmla="*/ 69 w 141"/>
                <a:gd name="T7" fmla="*/ 100 h 129"/>
                <a:gd name="T8" fmla="*/ 27 w 141"/>
                <a:gd name="T9" fmla="*/ 129 h 129"/>
                <a:gd name="T10" fmla="*/ 43 w 141"/>
                <a:gd name="T11" fmla="*/ 82 h 129"/>
                <a:gd name="T12" fmla="*/ 0 w 141"/>
                <a:gd name="T13" fmla="*/ 50 h 129"/>
                <a:gd name="T14" fmla="*/ 55 w 141"/>
                <a:gd name="T15" fmla="*/ 50 h 129"/>
                <a:gd name="T16" fmla="*/ 71 w 141"/>
                <a:gd name="T17" fmla="*/ 0 h 129"/>
                <a:gd name="T18" fmla="*/ 87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2"/>
                  </a:lnTo>
                  <a:lnTo>
                    <a:pt x="111" y="129"/>
                  </a:lnTo>
                  <a:lnTo>
                    <a:pt x="69" y="100"/>
                  </a:lnTo>
                  <a:lnTo>
                    <a:pt x="27" y="129"/>
                  </a:lnTo>
                  <a:lnTo>
                    <a:pt x="43" y="82"/>
                  </a:lnTo>
                  <a:lnTo>
                    <a:pt x="0" y="50"/>
                  </a:lnTo>
                  <a:lnTo>
                    <a:pt x="55" y="50"/>
                  </a:lnTo>
                  <a:lnTo>
                    <a:pt x="71" y="0"/>
                  </a:lnTo>
                  <a:lnTo>
                    <a:pt x="87" y="50"/>
                  </a:lnTo>
                  <a:lnTo>
                    <a:pt x="141"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6" name="Freeform 11"/>
            <p:cNvSpPr>
              <a:spLocks/>
            </p:cNvSpPr>
            <p:nvPr userDrawn="1"/>
          </p:nvSpPr>
          <p:spPr bwMode="auto">
            <a:xfrm>
              <a:off x="6030927" y="5619765"/>
              <a:ext cx="220663" cy="204788"/>
            </a:xfrm>
            <a:custGeom>
              <a:avLst/>
              <a:gdLst>
                <a:gd name="T0" fmla="*/ 139 w 139"/>
                <a:gd name="T1" fmla="*/ 50 h 129"/>
                <a:gd name="T2" fmla="*/ 96 w 139"/>
                <a:gd name="T3" fmla="*/ 80 h 129"/>
                <a:gd name="T4" fmla="*/ 110 w 139"/>
                <a:gd name="T5" fmla="*/ 129 h 129"/>
                <a:gd name="T6" fmla="*/ 69 w 139"/>
                <a:gd name="T7" fmla="*/ 100 h 129"/>
                <a:gd name="T8" fmla="*/ 27 w 139"/>
                <a:gd name="T9" fmla="*/ 129 h 129"/>
                <a:gd name="T10" fmla="*/ 43 w 139"/>
                <a:gd name="T11" fmla="*/ 80 h 129"/>
                <a:gd name="T12" fmla="*/ 0 w 139"/>
                <a:gd name="T13" fmla="*/ 50 h 129"/>
                <a:gd name="T14" fmla="*/ 53 w 139"/>
                <a:gd name="T15" fmla="*/ 50 h 129"/>
                <a:gd name="T16" fmla="*/ 70 w 139"/>
                <a:gd name="T17" fmla="*/ 0 h 129"/>
                <a:gd name="T18" fmla="*/ 86 w 139"/>
                <a:gd name="T19" fmla="*/ 50 h 129"/>
                <a:gd name="T20" fmla="*/ 139 w 139"/>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129">
                  <a:moveTo>
                    <a:pt x="139" y="50"/>
                  </a:moveTo>
                  <a:lnTo>
                    <a:pt x="96" y="80"/>
                  </a:lnTo>
                  <a:lnTo>
                    <a:pt x="110" y="129"/>
                  </a:lnTo>
                  <a:lnTo>
                    <a:pt x="69" y="100"/>
                  </a:lnTo>
                  <a:lnTo>
                    <a:pt x="27" y="129"/>
                  </a:lnTo>
                  <a:lnTo>
                    <a:pt x="43" y="80"/>
                  </a:lnTo>
                  <a:lnTo>
                    <a:pt x="0" y="50"/>
                  </a:lnTo>
                  <a:lnTo>
                    <a:pt x="53" y="50"/>
                  </a:lnTo>
                  <a:lnTo>
                    <a:pt x="70" y="0"/>
                  </a:lnTo>
                  <a:lnTo>
                    <a:pt x="86" y="50"/>
                  </a:lnTo>
                  <a:lnTo>
                    <a:pt x="139"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8" name="Freeform 12"/>
            <p:cNvSpPr>
              <a:spLocks/>
            </p:cNvSpPr>
            <p:nvPr userDrawn="1"/>
          </p:nvSpPr>
          <p:spPr bwMode="auto">
            <a:xfrm>
              <a:off x="6030927" y="5619765"/>
              <a:ext cx="220663" cy="204788"/>
            </a:xfrm>
            <a:custGeom>
              <a:avLst/>
              <a:gdLst>
                <a:gd name="T0" fmla="*/ 139 w 139"/>
                <a:gd name="T1" fmla="*/ 50 h 129"/>
                <a:gd name="T2" fmla="*/ 96 w 139"/>
                <a:gd name="T3" fmla="*/ 80 h 129"/>
                <a:gd name="T4" fmla="*/ 110 w 139"/>
                <a:gd name="T5" fmla="*/ 129 h 129"/>
                <a:gd name="T6" fmla="*/ 69 w 139"/>
                <a:gd name="T7" fmla="*/ 100 h 129"/>
                <a:gd name="T8" fmla="*/ 27 w 139"/>
                <a:gd name="T9" fmla="*/ 129 h 129"/>
                <a:gd name="T10" fmla="*/ 43 w 139"/>
                <a:gd name="T11" fmla="*/ 80 h 129"/>
                <a:gd name="T12" fmla="*/ 0 w 139"/>
                <a:gd name="T13" fmla="*/ 50 h 129"/>
                <a:gd name="T14" fmla="*/ 53 w 139"/>
                <a:gd name="T15" fmla="*/ 50 h 129"/>
                <a:gd name="T16" fmla="*/ 70 w 139"/>
                <a:gd name="T17" fmla="*/ 0 h 129"/>
                <a:gd name="T18" fmla="*/ 86 w 139"/>
                <a:gd name="T19" fmla="*/ 50 h 129"/>
                <a:gd name="T20" fmla="*/ 139 w 139"/>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129">
                  <a:moveTo>
                    <a:pt x="139" y="50"/>
                  </a:moveTo>
                  <a:lnTo>
                    <a:pt x="96" y="80"/>
                  </a:lnTo>
                  <a:lnTo>
                    <a:pt x="110" y="129"/>
                  </a:lnTo>
                  <a:lnTo>
                    <a:pt x="69" y="100"/>
                  </a:lnTo>
                  <a:lnTo>
                    <a:pt x="27" y="129"/>
                  </a:lnTo>
                  <a:lnTo>
                    <a:pt x="43" y="80"/>
                  </a:lnTo>
                  <a:lnTo>
                    <a:pt x="0" y="50"/>
                  </a:lnTo>
                  <a:lnTo>
                    <a:pt x="53" y="50"/>
                  </a:lnTo>
                  <a:lnTo>
                    <a:pt x="70" y="0"/>
                  </a:lnTo>
                  <a:lnTo>
                    <a:pt x="86" y="50"/>
                  </a:lnTo>
                  <a:lnTo>
                    <a:pt x="139"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0" name="Freeform 13"/>
            <p:cNvSpPr>
              <a:spLocks/>
            </p:cNvSpPr>
            <p:nvPr userDrawn="1"/>
          </p:nvSpPr>
          <p:spPr bwMode="auto">
            <a:xfrm>
              <a:off x="6124590" y="5272101"/>
              <a:ext cx="223838" cy="204788"/>
            </a:xfrm>
            <a:custGeom>
              <a:avLst/>
              <a:gdLst>
                <a:gd name="T0" fmla="*/ 141 w 141"/>
                <a:gd name="T1" fmla="*/ 50 h 129"/>
                <a:gd name="T2" fmla="*/ 98 w 141"/>
                <a:gd name="T3" fmla="*/ 82 h 129"/>
                <a:gd name="T4" fmla="*/ 113 w 141"/>
                <a:gd name="T5" fmla="*/ 129 h 129"/>
                <a:gd name="T6" fmla="*/ 71 w 141"/>
                <a:gd name="T7" fmla="*/ 100 h 129"/>
                <a:gd name="T8" fmla="*/ 27 w 141"/>
                <a:gd name="T9" fmla="*/ 129 h 129"/>
                <a:gd name="T10" fmla="*/ 45 w 141"/>
                <a:gd name="T11" fmla="*/ 82 h 129"/>
                <a:gd name="T12" fmla="*/ 0 w 141"/>
                <a:gd name="T13" fmla="*/ 50 h 129"/>
                <a:gd name="T14" fmla="*/ 55 w 141"/>
                <a:gd name="T15" fmla="*/ 50 h 129"/>
                <a:gd name="T16" fmla="*/ 72 w 141"/>
                <a:gd name="T17" fmla="*/ 0 h 129"/>
                <a:gd name="T18" fmla="*/ 88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8" y="82"/>
                  </a:lnTo>
                  <a:lnTo>
                    <a:pt x="113" y="129"/>
                  </a:lnTo>
                  <a:lnTo>
                    <a:pt x="71" y="100"/>
                  </a:lnTo>
                  <a:lnTo>
                    <a:pt x="27" y="129"/>
                  </a:lnTo>
                  <a:lnTo>
                    <a:pt x="45" y="82"/>
                  </a:lnTo>
                  <a:lnTo>
                    <a:pt x="0" y="50"/>
                  </a:lnTo>
                  <a:lnTo>
                    <a:pt x="55" y="50"/>
                  </a:lnTo>
                  <a:lnTo>
                    <a:pt x="72" y="0"/>
                  </a:lnTo>
                  <a:lnTo>
                    <a:pt x="88" y="50"/>
                  </a:lnTo>
                  <a:lnTo>
                    <a:pt x="141"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1" name="Freeform 14"/>
            <p:cNvSpPr>
              <a:spLocks/>
            </p:cNvSpPr>
            <p:nvPr userDrawn="1"/>
          </p:nvSpPr>
          <p:spPr bwMode="auto">
            <a:xfrm>
              <a:off x="6124590" y="5272101"/>
              <a:ext cx="223838" cy="204788"/>
            </a:xfrm>
            <a:custGeom>
              <a:avLst/>
              <a:gdLst>
                <a:gd name="T0" fmla="*/ 141 w 141"/>
                <a:gd name="T1" fmla="*/ 50 h 129"/>
                <a:gd name="T2" fmla="*/ 98 w 141"/>
                <a:gd name="T3" fmla="*/ 82 h 129"/>
                <a:gd name="T4" fmla="*/ 113 w 141"/>
                <a:gd name="T5" fmla="*/ 129 h 129"/>
                <a:gd name="T6" fmla="*/ 71 w 141"/>
                <a:gd name="T7" fmla="*/ 100 h 129"/>
                <a:gd name="T8" fmla="*/ 27 w 141"/>
                <a:gd name="T9" fmla="*/ 129 h 129"/>
                <a:gd name="T10" fmla="*/ 45 w 141"/>
                <a:gd name="T11" fmla="*/ 82 h 129"/>
                <a:gd name="T12" fmla="*/ 0 w 141"/>
                <a:gd name="T13" fmla="*/ 50 h 129"/>
                <a:gd name="T14" fmla="*/ 55 w 141"/>
                <a:gd name="T15" fmla="*/ 50 h 129"/>
                <a:gd name="T16" fmla="*/ 72 w 141"/>
                <a:gd name="T17" fmla="*/ 0 h 129"/>
                <a:gd name="T18" fmla="*/ 88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8" y="82"/>
                  </a:lnTo>
                  <a:lnTo>
                    <a:pt x="113" y="129"/>
                  </a:lnTo>
                  <a:lnTo>
                    <a:pt x="71" y="100"/>
                  </a:lnTo>
                  <a:lnTo>
                    <a:pt x="27" y="129"/>
                  </a:lnTo>
                  <a:lnTo>
                    <a:pt x="45" y="82"/>
                  </a:lnTo>
                  <a:lnTo>
                    <a:pt x="0" y="50"/>
                  </a:lnTo>
                  <a:lnTo>
                    <a:pt x="55" y="50"/>
                  </a:lnTo>
                  <a:lnTo>
                    <a:pt x="72" y="0"/>
                  </a:lnTo>
                  <a:lnTo>
                    <a:pt x="88" y="50"/>
                  </a:lnTo>
                  <a:lnTo>
                    <a:pt x="141"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2" name="Freeform 15"/>
            <p:cNvSpPr>
              <a:spLocks/>
            </p:cNvSpPr>
            <p:nvPr userDrawn="1"/>
          </p:nvSpPr>
          <p:spPr bwMode="auto">
            <a:xfrm>
              <a:off x="6367478" y="5029213"/>
              <a:ext cx="220663" cy="204788"/>
            </a:xfrm>
            <a:custGeom>
              <a:avLst/>
              <a:gdLst>
                <a:gd name="T0" fmla="*/ 139 w 139"/>
                <a:gd name="T1" fmla="*/ 50 h 129"/>
                <a:gd name="T2" fmla="*/ 96 w 139"/>
                <a:gd name="T3" fmla="*/ 81 h 129"/>
                <a:gd name="T4" fmla="*/ 111 w 139"/>
                <a:gd name="T5" fmla="*/ 129 h 129"/>
                <a:gd name="T6" fmla="*/ 69 w 139"/>
                <a:gd name="T7" fmla="*/ 100 h 129"/>
                <a:gd name="T8" fmla="*/ 27 w 139"/>
                <a:gd name="T9" fmla="*/ 129 h 129"/>
                <a:gd name="T10" fmla="*/ 43 w 139"/>
                <a:gd name="T11" fmla="*/ 81 h 129"/>
                <a:gd name="T12" fmla="*/ 0 w 139"/>
                <a:gd name="T13" fmla="*/ 50 h 129"/>
                <a:gd name="T14" fmla="*/ 53 w 139"/>
                <a:gd name="T15" fmla="*/ 50 h 129"/>
                <a:gd name="T16" fmla="*/ 70 w 139"/>
                <a:gd name="T17" fmla="*/ 0 h 129"/>
                <a:gd name="T18" fmla="*/ 86 w 139"/>
                <a:gd name="T19" fmla="*/ 50 h 129"/>
                <a:gd name="T20" fmla="*/ 139 w 139"/>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129">
                  <a:moveTo>
                    <a:pt x="139" y="50"/>
                  </a:moveTo>
                  <a:lnTo>
                    <a:pt x="96" y="81"/>
                  </a:lnTo>
                  <a:lnTo>
                    <a:pt x="111" y="129"/>
                  </a:lnTo>
                  <a:lnTo>
                    <a:pt x="69" y="100"/>
                  </a:lnTo>
                  <a:lnTo>
                    <a:pt x="27" y="129"/>
                  </a:lnTo>
                  <a:lnTo>
                    <a:pt x="43" y="81"/>
                  </a:lnTo>
                  <a:lnTo>
                    <a:pt x="0" y="50"/>
                  </a:lnTo>
                  <a:lnTo>
                    <a:pt x="53" y="50"/>
                  </a:lnTo>
                  <a:lnTo>
                    <a:pt x="70" y="0"/>
                  </a:lnTo>
                  <a:lnTo>
                    <a:pt x="86" y="50"/>
                  </a:lnTo>
                  <a:lnTo>
                    <a:pt x="139"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3" name="Freeform 16"/>
            <p:cNvSpPr>
              <a:spLocks/>
            </p:cNvSpPr>
            <p:nvPr userDrawn="1"/>
          </p:nvSpPr>
          <p:spPr bwMode="auto">
            <a:xfrm>
              <a:off x="6367478" y="5029213"/>
              <a:ext cx="220663" cy="204788"/>
            </a:xfrm>
            <a:custGeom>
              <a:avLst/>
              <a:gdLst>
                <a:gd name="T0" fmla="*/ 139 w 139"/>
                <a:gd name="T1" fmla="*/ 50 h 129"/>
                <a:gd name="T2" fmla="*/ 96 w 139"/>
                <a:gd name="T3" fmla="*/ 81 h 129"/>
                <a:gd name="T4" fmla="*/ 111 w 139"/>
                <a:gd name="T5" fmla="*/ 129 h 129"/>
                <a:gd name="T6" fmla="*/ 69 w 139"/>
                <a:gd name="T7" fmla="*/ 100 h 129"/>
                <a:gd name="T8" fmla="*/ 27 w 139"/>
                <a:gd name="T9" fmla="*/ 129 h 129"/>
                <a:gd name="T10" fmla="*/ 43 w 139"/>
                <a:gd name="T11" fmla="*/ 81 h 129"/>
                <a:gd name="T12" fmla="*/ 0 w 139"/>
                <a:gd name="T13" fmla="*/ 50 h 129"/>
                <a:gd name="T14" fmla="*/ 53 w 139"/>
                <a:gd name="T15" fmla="*/ 50 h 129"/>
                <a:gd name="T16" fmla="*/ 70 w 139"/>
                <a:gd name="T17" fmla="*/ 0 h 129"/>
                <a:gd name="T18" fmla="*/ 86 w 139"/>
                <a:gd name="T19" fmla="*/ 50 h 129"/>
                <a:gd name="T20" fmla="*/ 139 w 139"/>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129">
                  <a:moveTo>
                    <a:pt x="139" y="50"/>
                  </a:moveTo>
                  <a:lnTo>
                    <a:pt x="96" y="81"/>
                  </a:lnTo>
                  <a:lnTo>
                    <a:pt x="111" y="129"/>
                  </a:lnTo>
                  <a:lnTo>
                    <a:pt x="69" y="100"/>
                  </a:lnTo>
                  <a:lnTo>
                    <a:pt x="27" y="129"/>
                  </a:lnTo>
                  <a:lnTo>
                    <a:pt x="43" y="81"/>
                  </a:lnTo>
                  <a:lnTo>
                    <a:pt x="0" y="50"/>
                  </a:lnTo>
                  <a:lnTo>
                    <a:pt x="53" y="50"/>
                  </a:lnTo>
                  <a:lnTo>
                    <a:pt x="70" y="0"/>
                  </a:lnTo>
                  <a:lnTo>
                    <a:pt x="86" y="50"/>
                  </a:lnTo>
                  <a:lnTo>
                    <a:pt x="139"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4" name="Freeform 17"/>
            <p:cNvSpPr>
              <a:spLocks/>
            </p:cNvSpPr>
            <p:nvPr userDrawn="1"/>
          </p:nvSpPr>
          <p:spPr bwMode="auto">
            <a:xfrm>
              <a:off x="7040580" y="5029213"/>
              <a:ext cx="223838" cy="204788"/>
            </a:xfrm>
            <a:custGeom>
              <a:avLst/>
              <a:gdLst>
                <a:gd name="T0" fmla="*/ 141 w 141"/>
                <a:gd name="T1" fmla="*/ 50 h 129"/>
                <a:gd name="T2" fmla="*/ 96 w 141"/>
                <a:gd name="T3" fmla="*/ 81 h 129"/>
                <a:gd name="T4" fmla="*/ 111 w 141"/>
                <a:gd name="T5" fmla="*/ 129 h 129"/>
                <a:gd name="T6" fmla="*/ 69 w 141"/>
                <a:gd name="T7" fmla="*/ 100 h 129"/>
                <a:gd name="T8" fmla="*/ 27 w 141"/>
                <a:gd name="T9" fmla="*/ 129 h 129"/>
                <a:gd name="T10" fmla="*/ 43 w 141"/>
                <a:gd name="T11" fmla="*/ 81 h 129"/>
                <a:gd name="T12" fmla="*/ 0 w 141"/>
                <a:gd name="T13" fmla="*/ 50 h 129"/>
                <a:gd name="T14" fmla="*/ 54 w 141"/>
                <a:gd name="T15" fmla="*/ 50 h 129"/>
                <a:gd name="T16" fmla="*/ 70 w 141"/>
                <a:gd name="T17" fmla="*/ 0 h 129"/>
                <a:gd name="T18" fmla="*/ 86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1"/>
                  </a:lnTo>
                  <a:lnTo>
                    <a:pt x="111" y="129"/>
                  </a:lnTo>
                  <a:lnTo>
                    <a:pt x="69" y="100"/>
                  </a:lnTo>
                  <a:lnTo>
                    <a:pt x="27" y="129"/>
                  </a:lnTo>
                  <a:lnTo>
                    <a:pt x="43" y="81"/>
                  </a:lnTo>
                  <a:lnTo>
                    <a:pt x="0" y="50"/>
                  </a:lnTo>
                  <a:lnTo>
                    <a:pt x="54" y="50"/>
                  </a:lnTo>
                  <a:lnTo>
                    <a:pt x="70" y="0"/>
                  </a:lnTo>
                  <a:lnTo>
                    <a:pt x="86" y="50"/>
                  </a:lnTo>
                  <a:lnTo>
                    <a:pt x="141"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5" name="Freeform 18"/>
            <p:cNvSpPr>
              <a:spLocks/>
            </p:cNvSpPr>
            <p:nvPr userDrawn="1"/>
          </p:nvSpPr>
          <p:spPr bwMode="auto">
            <a:xfrm>
              <a:off x="7040580" y="5029213"/>
              <a:ext cx="223838" cy="204788"/>
            </a:xfrm>
            <a:custGeom>
              <a:avLst/>
              <a:gdLst>
                <a:gd name="T0" fmla="*/ 141 w 141"/>
                <a:gd name="T1" fmla="*/ 50 h 129"/>
                <a:gd name="T2" fmla="*/ 96 w 141"/>
                <a:gd name="T3" fmla="*/ 81 h 129"/>
                <a:gd name="T4" fmla="*/ 111 w 141"/>
                <a:gd name="T5" fmla="*/ 129 h 129"/>
                <a:gd name="T6" fmla="*/ 69 w 141"/>
                <a:gd name="T7" fmla="*/ 100 h 129"/>
                <a:gd name="T8" fmla="*/ 27 w 141"/>
                <a:gd name="T9" fmla="*/ 129 h 129"/>
                <a:gd name="T10" fmla="*/ 43 w 141"/>
                <a:gd name="T11" fmla="*/ 81 h 129"/>
                <a:gd name="T12" fmla="*/ 0 w 141"/>
                <a:gd name="T13" fmla="*/ 50 h 129"/>
                <a:gd name="T14" fmla="*/ 54 w 141"/>
                <a:gd name="T15" fmla="*/ 50 h 129"/>
                <a:gd name="T16" fmla="*/ 70 w 141"/>
                <a:gd name="T17" fmla="*/ 0 h 129"/>
                <a:gd name="T18" fmla="*/ 86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1"/>
                  </a:lnTo>
                  <a:lnTo>
                    <a:pt x="111" y="129"/>
                  </a:lnTo>
                  <a:lnTo>
                    <a:pt x="69" y="100"/>
                  </a:lnTo>
                  <a:lnTo>
                    <a:pt x="27" y="129"/>
                  </a:lnTo>
                  <a:lnTo>
                    <a:pt x="43" y="81"/>
                  </a:lnTo>
                  <a:lnTo>
                    <a:pt x="0" y="50"/>
                  </a:lnTo>
                  <a:lnTo>
                    <a:pt x="54" y="50"/>
                  </a:lnTo>
                  <a:lnTo>
                    <a:pt x="70" y="0"/>
                  </a:lnTo>
                  <a:lnTo>
                    <a:pt x="86" y="50"/>
                  </a:lnTo>
                  <a:lnTo>
                    <a:pt x="141"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6" name="Freeform 19"/>
            <p:cNvSpPr>
              <a:spLocks/>
            </p:cNvSpPr>
            <p:nvPr userDrawn="1"/>
          </p:nvSpPr>
          <p:spPr bwMode="auto">
            <a:xfrm>
              <a:off x="7285055" y="5272101"/>
              <a:ext cx="223838" cy="204788"/>
            </a:xfrm>
            <a:custGeom>
              <a:avLst/>
              <a:gdLst>
                <a:gd name="T0" fmla="*/ 141 w 141"/>
                <a:gd name="T1" fmla="*/ 50 h 129"/>
                <a:gd name="T2" fmla="*/ 96 w 141"/>
                <a:gd name="T3" fmla="*/ 82 h 129"/>
                <a:gd name="T4" fmla="*/ 112 w 141"/>
                <a:gd name="T5" fmla="*/ 129 h 129"/>
                <a:gd name="T6" fmla="*/ 71 w 141"/>
                <a:gd name="T7" fmla="*/ 100 h 129"/>
                <a:gd name="T8" fmla="*/ 27 w 141"/>
                <a:gd name="T9" fmla="*/ 129 h 129"/>
                <a:gd name="T10" fmla="*/ 43 w 141"/>
                <a:gd name="T11" fmla="*/ 82 h 129"/>
                <a:gd name="T12" fmla="*/ 0 w 141"/>
                <a:gd name="T13" fmla="*/ 50 h 129"/>
                <a:gd name="T14" fmla="*/ 55 w 141"/>
                <a:gd name="T15" fmla="*/ 50 h 129"/>
                <a:gd name="T16" fmla="*/ 72 w 141"/>
                <a:gd name="T17" fmla="*/ 0 h 129"/>
                <a:gd name="T18" fmla="*/ 87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2"/>
                  </a:lnTo>
                  <a:lnTo>
                    <a:pt x="112" y="129"/>
                  </a:lnTo>
                  <a:lnTo>
                    <a:pt x="71" y="100"/>
                  </a:lnTo>
                  <a:lnTo>
                    <a:pt x="27" y="129"/>
                  </a:lnTo>
                  <a:lnTo>
                    <a:pt x="43" y="82"/>
                  </a:lnTo>
                  <a:lnTo>
                    <a:pt x="0" y="50"/>
                  </a:lnTo>
                  <a:lnTo>
                    <a:pt x="55" y="50"/>
                  </a:lnTo>
                  <a:lnTo>
                    <a:pt x="72" y="0"/>
                  </a:lnTo>
                  <a:lnTo>
                    <a:pt x="87" y="50"/>
                  </a:lnTo>
                  <a:lnTo>
                    <a:pt x="141"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7" name="Freeform 20"/>
            <p:cNvSpPr>
              <a:spLocks/>
            </p:cNvSpPr>
            <p:nvPr userDrawn="1"/>
          </p:nvSpPr>
          <p:spPr bwMode="auto">
            <a:xfrm>
              <a:off x="7285055" y="5272101"/>
              <a:ext cx="223838" cy="204788"/>
            </a:xfrm>
            <a:custGeom>
              <a:avLst/>
              <a:gdLst>
                <a:gd name="T0" fmla="*/ 141 w 141"/>
                <a:gd name="T1" fmla="*/ 50 h 129"/>
                <a:gd name="T2" fmla="*/ 96 w 141"/>
                <a:gd name="T3" fmla="*/ 82 h 129"/>
                <a:gd name="T4" fmla="*/ 112 w 141"/>
                <a:gd name="T5" fmla="*/ 129 h 129"/>
                <a:gd name="T6" fmla="*/ 71 w 141"/>
                <a:gd name="T7" fmla="*/ 100 h 129"/>
                <a:gd name="T8" fmla="*/ 27 w 141"/>
                <a:gd name="T9" fmla="*/ 129 h 129"/>
                <a:gd name="T10" fmla="*/ 43 w 141"/>
                <a:gd name="T11" fmla="*/ 82 h 129"/>
                <a:gd name="T12" fmla="*/ 0 w 141"/>
                <a:gd name="T13" fmla="*/ 50 h 129"/>
                <a:gd name="T14" fmla="*/ 55 w 141"/>
                <a:gd name="T15" fmla="*/ 50 h 129"/>
                <a:gd name="T16" fmla="*/ 72 w 141"/>
                <a:gd name="T17" fmla="*/ 0 h 129"/>
                <a:gd name="T18" fmla="*/ 87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2"/>
                  </a:lnTo>
                  <a:lnTo>
                    <a:pt x="112" y="129"/>
                  </a:lnTo>
                  <a:lnTo>
                    <a:pt x="71" y="100"/>
                  </a:lnTo>
                  <a:lnTo>
                    <a:pt x="27" y="129"/>
                  </a:lnTo>
                  <a:lnTo>
                    <a:pt x="43" y="82"/>
                  </a:lnTo>
                  <a:lnTo>
                    <a:pt x="0" y="50"/>
                  </a:lnTo>
                  <a:lnTo>
                    <a:pt x="55" y="50"/>
                  </a:lnTo>
                  <a:lnTo>
                    <a:pt x="72" y="0"/>
                  </a:lnTo>
                  <a:lnTo>
                    <a:pt x="87" y="50"/>
                  </a:lnTo>
                  <a:lnTo>
                    <a:pt x="141"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8" name="Freeform 21"/>
            <p:cNvSpPr>
              <a:spLocks/>
            </p:cNvSpPr>
            <p:nvPr userDrawn="1"/>
          </p:nvSpPr>
          <p:spPr bwMode="auto">
            <a:xfrm>
              <a:off x="6121415" y="5956316"/>
              <a:ext cx="225426" cy="204788"/>
            </a:xfrm>
            <a:custGeom>
              <a:avLst/>
              <a:gdLst>
                <a:gd name="T0" fmla="*/ 142 w 142"/>
                <a:gd name="T1" fmla="*/ 50 h 129"/>
                <a:gd name="T2" fmla="*/ 97 w 142"/>
                <a:gd name="T3" fmla="*/ 81 h 129"/>
                <a:gd name="T4" fmla="*/ 113 w 142"/>
                <a:gd name="T5" fmla="*/ 129 h 129"/>
                <a:gd name="T6" fmla="*/ 71 w 142"/>
                <a:gd name="T7" fmla="*/ 100 h 129"/>
                <a:gd name="T8" fmla="*/ 28 w 142"/>
                <a:gd name="T9" fmla="*/ 129 h 129"/>
                <a:gd name="T10" fmla="*/ 44 w 142"/>
                <a:gd name="T11" fmla="*/ 81 h 129"/>
                <a:gd name="T12" fmla="*/ 0 w 142"/>
                <a:gd name="T13" fmla="*/ 50 h 129"/>
                <a:gd name="T14" fmla="*/ 55 w 142"/>
                <a:gd name="T15" fmla="*/ 50 h 129"/>
                <a:gd name="T16" fmla="*/ 73 w 142"/>
                <a:gd name="T17" fmla="*/ 0 h 129"/>
                <a:gd name="T18" fmla="*/ 87 w 142"/>
                <a:gd name="T19" fmla="*/ 50 h 129"/>
                <a:gd name="T20" fmla="*/ 142 w 142"/>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129">
                  <a:moveTo>
                    <a:pt x="142" y="50"/>
                  </a:moveTo>
                  <a:lnTo>
                    <a:pt x="97" y="81"/>
                  </a:lnTo>
                  <a:lnTo>
                    <a:pt x="113" y="129"/>
                  </a:lnTo>
                  <a:lnTo>
                    <a:pt x="71" y="100"/>
                  </a:lnTo>
                  <a:lnTo>
                    <a:pt x="28" y="129"/>
                  </a:lnTo>
                  <a:lnTo>
                    <a:pt x="44" y="81"/>
                  </a:lnTo>
                  <a:lnTo>
                    <a:pt x="0" y="50"/>
                  </a:lnTo>
                  <a:lnTo>
                    <a:pt x="55" y="50"/>
                  </a:lnTo>
                  <a:lnTo>
                    <a:pt x="73" y="0"/>
                  </a:lnTo>
                  <a:lnTo>
                    <a:pt x="87" y="50"/>
                  </a:lnTo>
                  <a:lnTo>
                    <a:pt x="142"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9" name="Freeform 22"/>
            <p:cNvSpPr>
              <a:spLocks/>
            </p:cNvSpPr>
            <p:nvPr userDrawn="1"/>
          </p:nvSpPr>
          <p:spPr bwMode="auto">
            <a:xfrm>
              <a:off x="6121415" y="5956316"/>
              <a:ext cx="225426" cy="204788"/>
            </a:xfrm>
            <a:custGeom>
              <a:avLst/>
              <a:gdLst>
                <a:gd name="T0" fmla="*/ 142 w 142"/>
                <a:gd name="T1" fmla="*/ 50 h 129"/>
                <a:gd name="T2" fmla="*/ 97 w 142"/>
                <a:gd name="T3" fmla="*/ 81 h 129"/>
                <a:gd name="T4" fmla="*/ 113 w 142"/>
                <a:gd name="T5" fmla="*/ 129 h 129"/>
                <a:gd name="T6" fmla="*/ 71 w 142"/>
                <a:gd name="T7" fmla="*/ 100 h 129"/>
                <a:gd name="T8" fmla="*/ 28 w 142"/>
                <a:gd name="T9" fmla="*/ 129 h 129"/>
                <a:gd name="T10" fmla="*/ 44 w 142"/>
                <a:gd name="T11" fmla="*/ 81 h 129"/>
                <a:gd name="T12" fmla="*/ 0 w 142"/>
                <a:gd name="T13" fmla="*/ 50 h 129"/>
                <a:gd name="T14" fmla="*/ 55 w 142"/>
                <a:gd name="T15" fmla="*/ 50 h 129"/>
                <a:gd name="T16" fmla="*/ 73 w 142"/>
                <a:gd name="T17" fmla="*/ 0 h 129"/>
                <a:gd name="T18" fmla="*/ 87 w 142"/>
                <a:gd name="T19" fmla="*/ 50 h 129"/>
                <a:gd name="T20" fmla="*/ 142 w 142"/>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129">
                  <a:moveTo>
                    <a:pt x="142" y="50"/>
                  </a:moveTo>
                  <a:lnTo>
                    <a:pt x="97" y="81"/>
                  </a:lnTo>
                  <a:lnTo>
                    <a:pt x="113" y="129"/>
                  </a:lnTo>
                  <a:lnTo>
                    <a:pt x="71" y="100"/>
                  </a:lnTo>
                  <a:lnTo>
                    <a:pt x="28" y="129"/>
                  </a:lnTo>
                  <a:lnTo>
                    <a:pt x="44" y="81"/>
                  </a:lnTo>
                  <a:lnTo>
                    <a:pt x="0" y="50"/>
                  </a:lnTo>
                  <a:lnTo>
                    <a:pt x="55" y="50"/>
                  </a:lnTo>
                  <a:lnTo>
                    <a:pt x="73" y="0"/>
                  </a:lnTo>
                  <a:lnTo>
                    <a:pt x="87" y="50"/>
                  </a:lnTo>
                  <a:lnTo>
                    <a:pt x="142"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40" name="Freeform 23"/>
            <p:cNvSpPr>
              <a:spLocks/>
            </p:cNvSpPr>
            <p:nvPr userDrawn="1"/>
          </p:nvSpPr>
          <p:spPr bwMode="auto">
            <a:xfrm>
              <a:off x="6364303" y="6207141"/>
              <a:ext cx="222251" cy="206376"/>
            </a:xfrm>
            <a:custGeom>
              <a:avLst/>
              <a:gdLst>
                <a:gd name="T0" fmla="*/ 140 w 140"/>
                <a:gd name="T1" fmla="*/ 51 h 130"/>
                <a:gd name="T2" fmla="*/ 96 w 140"/>
                <a:gd name="T3" fmla="*/ 82 h 130"/>
                <a:gd name="T4" fmla="*/ 111 w 140"/>
                <a:gd name="T5" fmla="*/ 130 h 130"/>
                <a:gd name="T6" fmla="*/ 69 w 140"/>
                <a:gd name="T7" fmla="*/ 100 h 130"/>
                <a:gd name="T8" fmla="*/ 27 w 140"/>
                <a:gd name="T9" fmla="*/ 130 h 130"/>
                <a:gd name="T10" fmla="*/ 43 w 140"/>
                <a:gd name="T11" fmla="*/ 82 h 130"/>
                <a:gd name="T12" fmla="*/ 0 w 140"/>
                <a:gd name="T13" fmla="*/ 51 h 130"/>
                <a:gd name="T14" fmla="*/ 53 w 140"/>
                <a:gd name="T15" fmla="*/ 51 h 130"/>
                <a:gd name="T16" fmla="*/ 71 w 140"/>
                <a:gd name="T17" fmla="*/ 0 h 130"/>
                <a:gd name="T18" fmla="*/ 87 w 140"/>
                <a:gd name="T19" fmla="*/ 51 h 130"/>
                <a:gd name="T20" fmla="*/ 140 w 140"/>
                <a:gd name="T21" fmla="*/ 5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 h="130">
                  <a:moveTo>
                    <a:pt x="140" y="51"/>
                  </a:moveTo>
                  <a:lnTo>
                    <a:pt x="96" y="82"/>
                  </a:lnTo>
                  <a:lnTo>
                    <a:pt x="111" y="130"/>
                  </a:lnTo>
                  <a:lnTo>
                    <a:pt x="69" y="100"/>
                  </a:lnTo>
                  <a:lnTo>
                    <a:pt x="27" y="130"/>
                  </a:lnTo>
                  <a:lnTo>
                    <a:pt x="43" y="82"/>
                  </a:lnTo>
                  <a:lnTo>
                    <a:pt x="0" y="51"/>
                  </a:lnTo>
                  <a:lnTo>
                    <a:pt x="53" y="51"/>
                  </a:lnTo>
                  <a:lnTo>
                    <a:pt x="71" y="0"/>
                  </a:lnTo>
                  <a:lnTo>
                    <a:pt x="87" y="51"/>
                  </a:lnTo>
                  <a:lnTo>
                    <a:pt x="140" y="5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41" name="Freeform 24"/>
            <p:cNvSpPr>
              <a:spLocks/>
            </p:cNvSpPr>
            <p:nvPr userDrawn="1"/>
          </p:nvSpPr>
          <p:spPr bwMode="auto">
            <a:xfrm>
              <a:off x="6364303" y="6207141"/>
              <a:ext cx="222251" cy="206376"/>
            </a:xfrm>
            <a:custGeom>
              <a:avLst/>
              <a:gdLst>
                <a:gd name="T0" fmla="*/ 140 w 140"/>
                <a:gd name="T1" fmla="*/ 51 h 130"/>
                <a:gd name="T2" fmla="*/ 96 w 140"/>
                <a:gd name="T3" fmla="*/ 82 h 130"/>
                <a:gd name="T4" fmla="*/ 111 w 140"/>
                <a:gd name="T5" fmla="*/ 130 h 130"/>
                <a:gd name="T6" fmla="*/ 69 w 140"/>
                <a:gd name="T7" fmla="*/ 100 h 130"/>
                <a:gd name="T8" fmla="*/ 27 w 140"/>
                <a:gd name="T9" fmla="*/ 130 h 130"/>
                <a:gd name="T10" fmla="*/ 43 w 140"/>
                <a:gd name="T11" fmla="*/ 82 h 130"/>
                <a:gd name="T12" fmla="*/ 0 w 140"/>
                <a:gd name="T13" fmla="*/ 51 h 130"/>
                <a:gd name="T14" fmla="*/ 53 w 140"/>
                <a:gd name="T15" fmla="*/ 51 h 130"/>
                <a:gd name="T16" fmla="*/ 71 w 140"/>
                <a:gd name="T17" fmla="*/ 0 h 130"/>
                <a:gd name="T18" fmla="*/ 87 w 140"/>
                <a:gd name="T19" fmla="*/ 51 h 130"/>
                <a:gd name="T20" fmla="*/ 140 w 140"/>
                <a:gd name="T21" fmla="*/ 5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 h="130">
                  <a:moveTo>
                    <a:pt x="140" y="51"/>
                  </a:moveTo>
                  <a:lnTo>
                    <a:pt x="96" y="82"/>
                  </a:lnTo>
                  <a:lnTo>
                    <a:pt x="111" y="130"/>
                  </a:lnTo>
                  <a:lnTo>
                    <a:pt x="69" y="100"/>
                  </a:lnTo>
                  <a:lnTo>
                    <a:pt x="27" y="130"/>
                  </a:lnTo>
                  <a:lnTo>
                    <a:pt x="43" y="82"/>
                  </a:lnTo>
                  <a:lnTo>
                    <a:pt x="0" y="51"/>
                  </a:lnTo>
                  <a:lnTo>
                    <a:pt x="53" y="51"/>
                  </a:lnTo>
                  <a:lnTo>
                    <a:pt x="71" y="0"/>
                  </a:lnTo>
                  <a:lnTo>
                    <a:pt x="87" y="51"/>
                  </a:lnTo>
                  <a:lnTo>
                    <a:pt x="140" y="51"/>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42" name="Freeform 25"/>
            <p:cNvSpPr>
              <a:spLocks/>
            </p:cNvSpPr>
            <p:nvPr userDrawn="1"/>
          </p:nvSpPr>
          <p:spPr bwMode="auto">
            <a:xfrm>
              <a:off x="7045342" y="6207141"/>
              <a:ext cx="223838" cy="206376"/>
            </a:xfrm>
            <a:custGeom>
              <a:avLst/>
              <a:gdLst>
                <a:gd name="T0" fmla="*/ 141 w 141"/>
                <a:gd name="T1" fmla="*/ 51 h 130"/>
                <a:gd name="T2" fmla="*/ 96 w 141"/>
                <a:gd name="T3" fmla="*/ 82 h 130"/>
                <a:gd name="T4" fmla="*/ 111 w 141"/>
                <a:gd name="T5" fmla="*/ 130 h 130"/>
                <a:gd name="T6" fmla="*/ 71 w 141"/>
                <a:gd name="T7" fmla="*/ 100 h 130"/>
                <a:gd name="T8" fmla="*/ 27 w 141"/>
                <a:gd name="T9" fmla="*/ 130 h 130"/>
                <a:gd name="T10" fmla="*/ 43 w 141"/>
                <a:gd name="T11" fmla="*/ 82 h 130"/>
                <a:gd name="T12" fmla="*/ 0 w 141"/>
                <a:gd name="T13" fmla="*/ 51 h 130"/>
                <a:gd name="T14" fmla="*/ 55 w 141"/>
                <a:gd name="T15" fmla="*/ 51 h 130"/>
                <a:gd name="T16" fmla="*/ 72 w 141"/>
                <a:gd name="T17" fmla="*/ 0 h 130"/>
                <a:gd name="T18" fmla="*/ 87 w 141"/>
                <a:gd name="T19" fmla="*/ 51 h 130"/>
                <a:gd name="T20" fmla="*/ 141 w 141"/>
                <a:gd name="T21" fmla="*/ 5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30">
                  <a:moveTo>
                    <a:pt x="141" y="51"/>
                  </a:moveTo>
                  <a:lnTo>
                    <a:pt x="96" y="82"/>
                  </a:lnTo>
                  <a:lnTo>
                    <a:pt x="111" y="130"/>
                  </a:lnTo>
                  <a:lnTo>
                    <a:pt x="71" y="100"/>
                  </a:lnTo>
                  <a:lnTo>
                    <a:pt x="27" y="130"/>
                  </a:lnTo>
                  <a:lnTo>
                    <a:pt x="43" y="82"/>
                  </a:lnTo>
                  <a:lnTo>
                    <a:pt x="0" y="51"/>
                  </a:lnTo>
                  <a:lnTo>
                    <a:pt x="55" y="51"/>
                  </a:lnTo>
                  <a:lnTo>
                    <a:pt x="72" y="0"/>
                  </a:lnTo>
                  <a:lnTo>
                    <a:pt x="87" y="51"/>
                  </a:lnTo>
                  <a:lnTo>
                    <a:pt x="141" y="5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43" name="Freeform 26"/>
            <p:cNvSpPr>
              <a:spLocks/>
            </p:cNvSpPr>
            <p:nvPr userDrawn="1"/>
          </p:nvSpPr>
          <p:spPr bwMode="auto">
            <a:xfrm>
              <a:off x="7045342" y="6207141"/>
              <a:ext cx="223838" cy="206376"/>
            </a:xfrm>
            <a:custGeom>
              <a:avLst/>
              <a:gdLst>
                <a:gd name="T0" fmla="*/ 141 w 141"/>
                <a:gd name="T1" fmla="*/ 51 h 130"/>
                <a:gd name="T2" fmla="*/ 96 w 141"/>
                <a:gd name="T3" fmla="*/ 82 h 130"/>
                <a:gd name="T4" fmla="*/ 111 w 141"/>
                <a:gd name="T5" fmla="*/ 130 h 130"/>
                <a:gd name="T6" fmla="*/ 71 w 141"/>
                <a:gd name="T7" fmla="*/ 100 h 130"/>
                <a:gd name="T8" fmla="*/ 27 w 141"/>
                <a:gd name="T9" fmla="*/ 130 h 130"/>
                <a:gd name="T10" fmla="*/ 43 w 141"/>
                <a:gd name="T11" fmla="*/ 82 h 130"/>
                <a:gd name="T12" fmla="*/ 0 w 141"/>
                <a:gd name="T13" fmla="*/ 51 h 130"/>
                <a:gd name="T14" fmla="*/ 55 w 141"/>
                <a:gd name="T15" fmla="*/ 51 h 130"/>
                <a:gd name="T16" fmla="*/ 72 w 141"/>
                <a:gd name="T17" fmla="*/ 0 h 130"/>
                <a:gd name="T18" fmla="*/ 87 w 141"/>
                <a:gd name="T19" fmla="*/ 51 h 130"/>
                <a:gd name="T20" fmla="*/ 141 w 141"/>
                <a:gd name="T21" fmla="*/ 5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30">
                  <a:moveTo>
                    <a:pt x="141" y="51"/>
                  </a:moveTo>
                  <a:lnTo>
                    <a:pt x="96" y="82"/>
                  </a:lnTo>
                  <a:lnTo>
                    <a:pt x="111" y="130"/>
                  </a:lnTo>
                  <a:lnTo>
                    <a:pt x="71" y="100"/>
                  </a:lnTo>
                  <a:lnTo>
                    <a:pt x="27" y="130"/>
                  </a:lnTo>
                  <a:lnTo>
                    <a:pt x="43" y="82"/>
                  </a:lnTo>
                  <a:lnTo>
                    <a:pt x="0" y="51"/>
                  </a:lnTo>
                  <a:lnTo>
                    <a:pt x="55" y="51"/>
                  </a:lnTo>
                  <a:lnTo>
                    <a:pt x="72" y="0"/>
                  </a:lnTo>
                  <a:lnTo>
                    <a:pt x="87" y="51"/>
                  </a:lnTo>
                  <a:lnTo>
                    <a:pt x="141" y="51"/>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44" name="Freeform 27"/>
            <p:cNvSpPr>
              <a:spLocks/>
            </p:cNvSpPr>
            <p:nvPr userDrawn="1"/>
          </p:nvSpPr>
          <p:spPr bwMode="auto">
            <a:xfrm>
              <a:off x="7288230" y="5956316"/>
              <a:ext cx="223838" cy="204788"/>
            </a:xfrm>
            <a:custGeom>
              <a:avLst/>
              <a:gdLst>
                <a:gd name="T0" fmla="*/ 141 w 141"/>
                <a:gd name="T1" fmla="*/ 50 h 129"/>
                <a:gd name="T2" fmla="*/ 98 w 141"/>
                <a:gd name="T3" fmla="*/ 81 h 129"/>
                <a:gd name="T4" fmla="*/ 112 w 141"/>
                <a:gd name="T5" fmla="*/ 129 h 129"/>
                <a:gd name="T6" fmla="*/ 70 w 141"/>
                <a:gd name="T7" fmla="*/ 100 h 129"/>
                <a:gd name="T8" fmla="*/ 27 w 141"/>
                <a:gd name="T9" fmla="*/ 129 h 129"/>
                <a:gd name="T10" fmla="*/ 45 w 141"/>
                <a:gd name="T11" fmla="*/ 81 h 129"/>
                <a:gd name="T12" fmla="*/ 0 w 141"/>
                <a:gd name="T13" fmla="*/ 50 h 129"/>
                <a:gd name="T14" fmla="*/ 54 w 141"/>
                <a:gd name="T15" fmla="*/ 50 h 129"/>
                <a:gd name="T16" fmla="*/ 72 w 141"/>
                <a:gd name="T17" fmla="*/ 0 h 129"/>
                <a:gd name="T18" fmla="*/ 88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8" y="81"/>
                  </a:lnTo>
                  <a:lnTo>
                    <a:pt x="112" y="129"/>
                  </a:lnTo>
                  <a:lnTo>
                    <a:pt x="70" y="100"/>
                  </a:lnTo>
                  <a:lnTo>
                    <a:pt x="27" y="129"/>
                  </a:lnTo>
                  <a:lnTo>
                    <a:pt x="45" y="81"/>
                  </a:lnTo>
                  <a:lnTo>
                    <a:pt x="0" y="50"/>
                  </a:lnTo>
                  <a:lnTo>
                    <a:pt x="54" y="50"/>
                  </a:lnTo>
                  <a:lnTo>
                    <a:pt x="72" y="0"/>
                  </a:lnTo>
                  <a:lnTo>
                    <a:pt x="88" y="50"/>
                  </a:lnTo>
                  <a:lnTo>
                    <a:pt x="141"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45" name="Freeform 28"/>
            <p:cNvSpPr>
              <a:spLocks/>
            </p:cNvSpPr>
            <p:nvPr userDrawn="1"/>
          </p:nvSpPr>
          <p:spPr bwMode="auto">
            <a:xfrm>
              <a:off x="7288230" y="5956316"/>
              <a:ext cx="223838" cy="204788"/>
            </a:xfrm>
            <a:custGeom>
              <a:avLst/>
              <a:gdLst>
                <a:gd name="T0" fmla="*/ 141 w 141"/>
                <a:gd name="T1" fmla="*/ 50 h 129"/>
                <a:gd name="T2" fmla="*/ 98 w 141"/>
                <a:gd name="T3" fmla="*/ 81 h 129"/>
                <a:gd name="T4" fmla="*/ 112 w 141"/>
                <a:gd name="T5" fmla="*/ 129 h 129"/>
                <a:gd name="T6" fmla="*/ 70 w 141"/>
                <a:gd name="T7" fmla="*/ 100 h 129"/>
                <a:gd name="T8" fmla="*/ 27 w 141"/>
                <a:gd name="T9" fmla="*/ 129 h 129"/>
                <a:gd name="T10" fmla="*/ 45 w 141"/>
                <a:gd name="T11" fmla="*/ 81 h 129"/>
                <a:gd name="T12" fmla="*/ 0 w 141"/>
                <a:gd name="T13" fmla="*/ 50 h 129"/>
                <a:gd name="T14" fmla="*/ 54 w 141"/>
                <a:gd name="T15" fmla="*/ 50 h 129"/>
                <a:gd name="T16" fmla="*/ 72 w 141"/>
                <a:gd name="T17" fmla="*/ 0 h 129"/>
                <a:gd name="T18" fmla="*/ 88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8" y="81"/>
                  </a:lnTo>
                  <a:lnTo>
                    <a:pt x="112" y="129"/>
                  </a:lnTo>
                  <a:lnTo>
                    <a:pt x="70" y="100"/>
                  </a:lnTo>
                  <a:lnTo>
                    <a:pt x="27" y="129"/>
                  </a:lnTo>
                  <a:lnTo>
                    <a:pt x="45" y="81"/>
                  </a:lnTo>
                  <a:lnTo>
                    <a:pt x="0" y="50"/>
                  </a:lnTo>
                  <a:lnTo>
                    <a:pt x="54" y="50"/>
                  </a:lnTo>
                  <a:lnTo>
                    <a:pt x="72" y="0"/>
                  </a:lnTo>
                  <a:lnTo>
                    <a:pt x="88" y="50"/>
                  </a:lnTo>
                  <a:lnTo>
                    <a:pt x="141"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46" name="Freeform 29"/>
            <p:cNvSpPr>
              <a:spLocks/>
            </p:cNvSpPr>
            <p:nvPr userDrawn="1"/>
          </p:nvSpPr>
          <p:spPr bwMode="auto">
            <a:xfrm>
              <a:off x="7378718" y="5619765"/>
              <a:ext cx="225426" cy="204788"/>
            </a:xfrm>
            <a:custGeom>
              <a:avLst/>
              <a:gdLst>
                <a:gd name="T0" fmla="*/ 142 w 142"/>
                <a:gd name="T1" fmla="*/ 50 h 129"/>
                <a:gd name="T2" fmla="*/ 97 w 142"/>
                <a:gd name="T3" fmla="*/ 80 h 129"/>
                <a:gd name="T4" fmla="*/ 111 w 142"/>
                <a:gd name="T5" fmla="*/ 129 h 129"/>
                <a:gd name="T6" fmla="*/ 71 w 142"/>
                <a:gd name="T7" fmla="*/ 100 h 129"/>
                <a:gd name="T8" fmla="*/ 28 w 142"/>
                <a:gd name="T9" fmla="*/ 129 h 129"/>
                <a:gd name="T10" fmla="*/ 44 w 142"/>
                <a:gd name="T11" fmla="*/ 80 h 129"/>
                <a:gd name="T12" fmla="*/ 0 w 142"/>
                <a:gd name="T13" fmla="*/ 50 h 129"/>
                <a:gd name="T14" fmla="*/ 55 w 142"/>
                <a:gd name="T15" fmla="*/ 50 h 129"/>
                <a:gd name="T16" fmla="*/ 71 w 142"/>
                <a:gd name="T17" fmla="*/ 0 h 129"/>
                <a:gd name="T18" fmla="*/ 87 w 142"/>
                <a:gd name="T19" fmla="*/ 50 h 129"/>
                <a:gd name="T20" fmla="*/ 142 w 142"/>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129">
                  <a:moveTo>
                    <a:pt x="142" y="50"/>
                  </a:moveTo>
                  <a:lnTo>
                    <a:pt x="97" y="80"/>
                  </a:lnTo>
                  <a:lnTo>
                    <a:pt x="111" y="129"/>
                  </a:lnTo>
                  <a:lnTo>
                    <a:pt x="71" y="100"/>
                  </a:lnTo>
                  <a:lnTo>
                    <a:pt x="28" y="129"/>
                  </a:lnTo>
                  <a:lnTo>
                    <a:pt x="44" y="80"/>
                  </a:lnTo>
                  <a:lnTo>
                    <a:pt x="0" y="50"/>
                  </a:lnTo>
                  <a:lnTo>
                    <a:pt x="55" y="50"/>
                  </a:lnTo>
                  <a:lnTo>
                    <a:pt x="71" y="0"/>
                  </a:lnTo>
                  <a:lnTo>
                    <a:pt x="87" y="50"/>
                  </a:lnTo>
                  <a:lnTo>
                    <a:pt x="142"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47" name="Freeform 30"/>
            <p:cNvSpPr>
              <a:spLocks/>
            </p:cNvSpPr>
            <p:nvPr userDrawn="1"/>
          </p:nvSpPr>
          <p:spPr bwMode="auto">
            <a:xfrm>
              <a:off x="7378718" y="5619765"/>
              <a:ext cx="225426" cy="204788"/>
            </a:xfrm>
            <a:custGeom>
              <a:avLst/>
              <a:gdLst>
                <a:gd name="T0" fmla="*/ 142 w 142"/>
                <a:gd name="T1" fmla="*/ 50 h 129"/>
                <a:gd name="T2" fmla="*/ 97 w 142"/>
                <a:gd name="T3" fmla="*/ 80 h 129"/>
                <a:gd name="T4" fmla="*/ 111 w 142"/>
                <a:gd name="T5" fmla="*/ 129 h 129"/>
                <a:gd name="T6" fmla="*/ 71 w 142"/>
                <a:gd name="T7" fmla="*/ 100 h 129"/>
                <a:gd name="T8" fmla="*/ 28 w 142"/>
                <a:gd name="T9" fmla="*/ 129 h 129"/>
                <a:gd name="T10" fmla="*/ 44 w 142"/>
                <a:gd name="T11" fmla="*/ 80 h 129"/>
                <a:gd name="T12" fmla="*/ 0 w 142"/>
                <a:gd name="T13" fmla="*/ 50 h 129"/>
                <a:gd name="T14" fmla="*/ 55 w 142"/>
                <a:gd name="T15" fmla="*/ 50 h 129"/>
                <a:gd name="T16" fmla="*/ 71 w 142"/>
                <a:gd name="T17" fmla="*/ 0 h 129"/>
                <a:gd name="T18" fmla="*/ 87 w 142"/>
                <a:gd name="T19" fmla="*/ 50 h 129"/>
                <a:gd name="T20" fmla="*/ 142 w 142"/>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129">
                  <a:moveTo>
                    <a:pt x="142" y="50"/>
                  </a:moveTo>
                  <a:lnTo>
                    <a:pt x="97" y="80"/>
                  </a:lnTo>
                  <a:lnTo>
                    <a:pt x="111" y="129"/>
                  </a:lnTo>
                  <a:lnTo>
                    <a:pt x="71" y="100"/>
                  </a:lnTo>
                  <a:lnTo>
                    <a:pt x="28" y="129"/>
                  </a:lnTo>
                  <a:lnTo>
                    <a:pt x="44" y="80"/>
                  </a:lnTo>
                  <a:lnTo>
                    <a:pt x="0" y="50"/>
                  </a:lnTo>
                  <a:lnTo>
                    <a:pt x="55" y="50"/>
                  </a:lnTo>
                  <a:lnTo>
                    <a:pt x="71" y="0"/>
                  </a:lnTo>
                  <a:lnTo>
                    <a:pt x="87" y="50"/>
                  </a:lnTo>
                  <a:lnTo>
                    <a:pt x="142"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
        <p:nvSpPr>
          <p:cNvPr id="4" name="Rectangle 3"/>
          <p:cNvSpPr/>
          <p:nvPr userDrawn="1"/>
        </p:nvSpPr>
        <p:spPr>
          <a:xfrm>
            <a:off x="362553" y="6442462"/>
            <a:ext cx="6873875" cy="261610"/>
          </a:xfrm>
          <a:prstGeom prst="rect">
            <a:avLst/>
          </a:prstGeom>
        </p:spPr>
        <p:txBody>
          <a:bodyPr wrap="square">
            <a:spAutoFit/>
          </a:bodyPr>
          <a:lstStyle/>
          <a:p>
            <a:r>
              <a:rPr lang="en-GB" sz="1100" b="0" i="0" u="none" strike="noStrike" kern="1200" baseline="0" dirty="0" smtClean="0">
                <a:solidFill>
                  <a:schemeClr val="accent5">
                    <a:lumMod val="75000"/>
                  </a:schemeClr>
                </a:solidFill>
                <a:latin typeface="+mn-lt"/>
                <a:ea typeface="+mn-ea"/>
                <a:cs typeface="+mn-cs"/>
              </a:rPr>
              <a:t>European Union Agency for Network and Information Security</a:t>
            </a:r>
            <a:endParaRPr lang="en-GB" sz="1100" dirty="0">
              <a:solidFill>
                <a:schemeClr val="accent5">
                  <a:lumMod val="75000"/>
                </a:schemeClr>
              </a:solidFill>
            </a:endParaRPr>
          </a:p>
        </p:txBody>
      </p:sp>
      <p:pic>
        <p:nvPicPr>
          <p:cNvPr id="49" name="Picture 4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800" y="300463"/>
            <a:ext cx="879853" cy="842538"/>
          </a:xfrm>
          <a:prstGeom prst="rect">
            <a:avLst/>
          </a:prstGeom>
        </p:spPr>
      </p:pic>
    </p:spTree>
    <p:extLst>
      <p:ext uri="{BB962C8B-B14F-4D97-AF65-F5344CB8AC3E}">
        <p14:creationId xmlns:p14="http://schemas.microsoft.com/office/powerpoint/2010/main" val="2727287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About the NIS Directive</a:t>
            </a:r>
            <a:endParaRPr lang="en-GB" dirty="0"/>
          </a:p>
        </p:txBody>
      </p:sp>
    </p:spTree>
    <p:extLst>
      <p:ext uri="{BB962C8B-B14F-4D97-AF65-F5344CB8AC3E}">
        <p14:creationId xmlns:p14="http://schemas.microsoft.com/office/powerpoint/2010/main" val="2876630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17315"/>
          <a:stretch/>
        </p:blipFill>
        <p:spPr>
          <a:xfrm>
            <a:off x="0" y="1187450"/>
            <a:ext cx="9144000" cy="5670550"/>
          </a:xfrm>
          <a:prstGeom prst="rect">
            <a:avLst/>
          </a:prstGeom>
        </p:spPr>
      </p:pic>
      <p:sp>
        <p:nvSpPr>
          <p:cNvPr id="13" name="Rectangle 12"/>
          <p:cNvSpPr/>
          <p:nvPr userDrawn="1"/>
        </p:nvSpPr>
        <p:spPr>
          <a:xfrm>
            <a:off x="441325" y="1638300"/>
            <a:ext cx="8262938" cy="3453989"/>
          </a:xfrm>
          <a:prstGeom prst="rect">
            <a:avLst/>
          </a:prstGeom>
          <a:solidFill>
            <a:srgbClr val="DCDD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5" name="Footer Placeholder 4"/>
          <p:cNvSpPr>
            <a:spLocks noGrp="1"/>
          </p:cNvSpPr>
          <p:nvPr>
            <p:ph type="ftr" sz="quarter" idx="11"/>
          </p:nvPr>
        </p:nvSpPr>
        <p:spPr/>
        <p:txBody>
          <a:bodyPr/>
          <a:lstStyle/>
          <a:p>
            <a:r>
              <a:rPr lang="en-US" smtClean="0"/>
              <a:t>About the NIS Directive</a:t>
            </a:r>
            <a:endParaRPr lang="en-GB" dirty="0"/>
          </a:p>
        </p:txBody>
      </p:sp>
      <p:sp>
        <p:nvSpPr>
          <p:cNvPr id="7" name="Title 6"/>
          <p:cNvSpPr>
            <a:spLocks noGrp="1"/>
          </p:cNvSpPr>
          <p:nvPr>
            <p:ph type="title"/>
          </p:nvPr>
        </p:nvSpPr>
        <p:spPr/>
        <p:txBody>
          <a:bodyPr/>
          <a:lstStyle/>
          <a:p>
            <a:r>
              <a:rPr lang="en-US" smtClean="0"/>
              <a:t>Click to edit Master title style</a:t>
            </a:r>
            <a:endParaRPr lang="en-GB"/>
          </a:p>
        </p:txBody>
      </p:sp>
      <p:sp>
        <p:nvSpPr>
          <p:cNvPr id="9" name="Content Placeholder 3"/>
          <p:cNvSpPr>
            <a:spLocks noGrp="1"/>
          </p:cNvSpPr>
          <p:nvPr>
            <p:ph sz="half" idx="2"/>
          </p:nvPr>
        </p:nvSpPr>
        <p:spPr>
          <a:xfrm>
            <a:off x="432300" y="5262117"/>
            <a:ext cx="8271963" cy="865633"/>
          </a:xfrm>
          <a:prstGeom prst="rect">
            <a:avLst/>
          </a:prstGeom>
        </p:spPr>
        <p:txBody>
          <a:bodyPr/>
          <a:lstStyle>
            <a:lvl1pPr>
              <a:lnSpc>
                <a:spcPct val="100000"/>
              </a:lnSpc>
              <a:spcBef>
                <a:spcPts val="0"/>
              </a:spcBef>
              <a:spcAft>
                <a:spcPts val="0"/>
              </a:spcAft>
              <a:defRPr b="1">
                <a:solidFill>
                  <a:schemeClr val="tx1"/>
                </a:solidFill>
              </a:defRPr>
            </a:lvl1pPr>
          </a:lstStyle>
          <a:p>
            <a:pPr lvl="0"/>
            <a:r>
              <a:rPr lang="en-US" smtClean="0"/>
              <a:t>Click to edit Master text styles</a:t>
            </a:r>
          </a:p>
        </p:txBody>
      </p:sp>
      <p:sp>
        <p:nvSpPr>
          <p:cNvPr id="10" name="TextBox 9"/>
          <p:cNvSpPr txBox="1"/>
          <p:nvPr userDrawn="1"/>
        </p:nvSpPr>
        <p:spPr>
          <a:xfrm>
            <a:off x="337810" y="1263308"/>
            <a:ext cx="1232200" cy="2215991"/>
          </a:xfrm>
          <a:prstGeom prst="rect">
            <a:avLst/>
          </a:prstGeom>
          <a:noFill/>
        </p:spPr>
        <p:txBody>
          <a:bodyPr wrap="square" rtlCol="0">
            <a:spAutoFit/>
          </a:bodyPr>
          <a:lstStyle/>
          <a:p>
            <a:r>
              <a:rPr lang="en-GB" sz="13800" dirty="0" smtClean="0">
                <a:solidFill>
                  <a:schemeClr val="accent2"/>
                </a:solidFill>
              </a:rPr>
              <a:t>“</a:t>
            </a:r>
            <a:endParaRPr lang="en-GB" sz="13800" dirty="0">
              <a:solidFill>
                <a:schemeClr val="accent2"/>
              </a:solidFill>
            </a:endParaRPr>
          </a:p>
        </p:txBody>
      </p:sp>
      <p:sp>
        <p:nvSpPr>
          <p:cNvPr id="11" name="TextBox 10"/>
          <p:cNvSpPr txBox="1"/>
          <p:nvPr userDrawn="1"/>
        </p:nvSpPr>
        <p:spPr>
          <a:xfrm>
            <a:off x="7889940" y="4050054"/>
            <a:ext cx="1232200" cy="2215991"/>
          </a:xfrm>
          <a:prstGeom prst="rect">
            <a:avLst/>
          </a:prstGeom>
          <a:noFill/>
        </p:spPr>
        <p:txBody>
          <a:bodyPr wrap="square" rtlCol="0">
            <a:spAutoFit/>
          </a:bodyPr>
          <a:lstStyle/>
          <a:p>
            <a:r>
              <a:rPr lang="en-GB" sz="13800" dirty="0" smtClean="0">
                <a:solidFill>
                  <a:schemeClr val="accent2"/>
                </a:solidFill>
              </a:rPr>
              <a:t>”</a:t>
            </a:r>
            <a:endParaRPr lang="en-GB" sz="13800" dirty="0">
              <a:solidFill>
                <a:schemeClr val="accent2"/>
              </a:solidFill>
            </a:endParaRPr>
          </a:p>
        </p:txBody>
      </p:sp>
      <p:sp>
        <p:nvSpPr>
          <p:cNvPr id="12" name="Content Placeholder 2"/>
          <p:cNvSpPr>
            <a:spLocks noGrp="1"/>
          </p:cNvSpPr>
          <p:nvPr>
            <p:ph idx="13"/>
          </p:nvPr>
        </p:nvSpPr>
        <p:spPr>
          <a:xfrm>
            <a:off x="432300" y="1658257"/>
            <a:ext cx="8271963" cy="3434032"/>
          </a:xfrm>
          <a:prstGeom prst="rect">
            <a:avLst/>
          </a:prstGeom>
          <a:noFill/>
        </p:spPr>
        <p:txBody>
          <a:bodyPr anchor="ctr">
            <a:normAutofit/>
          </a:bodyPr>
          <a:lstStyle>
            <a:lvl1pPr algn="ctr">
              <a:defRPr sz="3200" b="1"/>
            </a:lvl1pPr>
          </a:lstStyle>
          <a:p>
            <a:pPr lvl="0"/>
            <a:r>
              <a:rPr lang="en-US" smtClean="0"/>
              <a:t>Click to edit Master text styles</a:t>
            </a:r>
          </a:p>
        </p:txBody>
      </p:sp>
      <p:sp>
        <p:nvSpPr>
          <p:cNvPr id="14" name="Slide Number Placeholder 5"/>
          <p:cNvSpPr txBox="1">
            <a:spLocks/>
          </p:cNvSpPr>
          <p:nvPr userDrawn="1"/>
        </p:nvSpPr>
        <p:spPr>
          <a:xfrm>
            <a:off x="6633870" y="6356351"/>
            <a:ext cx="2057400" cy="365125"/>
          </a:xfrm>
          <a:prstGeom prst="rect">
            <a:avLst/>
          </a:prstGeom>
        </p:spPr>
        <p:txBody>
          <a:bodyPr vert="horz" lIns="91440" tIns="45720" rIns="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32123A-B6C2-4F3D-B52B-6642A14B8745}" type="slidenum">
              <a:rPr lang="en-GB" smtClean="0"/>
              <a:pPr/>
              <a:t>‹#›</a:t>
            </a:fld>
            <a:endParaRPr lang="en-GB" dirty="0"/>
          </a:p>
        </p:txBody>
      </p:sp>
    </p:spTree>
    <p:extLst>
      <p:ext uri="{BB962C8B-B14F-4D97-AF65-F5344CB8AC3E}">
        <p14:creationId xmlns:p14="http://schemas.microsoft.com/office/powerpoint/2010/main" val="216580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17315"/>
          <a:stretch/>
        </p:blipFill>
        <p:spPr>
          <a:xfrm>
            <a:off x="0" y="1187450"/>
            <a:ext cx="9144000" cy="5670550"/>
          </a:xfrm>
          <a:prstGeom prst="rect">
            <a:avLst/>
          </a:prstGeom>
        </p:spPr>
      </p:pic>
      <p:sp>
        <p:nvSpPr>
          <p:cNvPr id="13" name="Rectangle 12"/>
          <p:cNvSpPr/>
          <p:nvPr userDrawn="1"/>
        </p:nvSpPr>
        <p:spPr>
          <a:xfrm>
            <a:off x="436813" y="1633311"/>
            <a:ext cx="3936992" cy="3453989"/>
          </a:xfrm>
          <a:prstGeom prst="rect">
            <a:avLst/>
          </a:prstGeom>
          <a:solidFill>
            <a:srgbClr val="DCDD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5" name="Footer Placeholder 4"/>
          <p:cNvSpPr>
            <a:spLocks noGrp="1"/>
          </p:cNvSpPr>
          <p:nvPr>
            <p:ph type="ftr" sz="quarter" idx="11"/>
          </p:nvPr>
        </p:nvSpPr>
        <p:spPr/>
        <p:txBody>
          <a:bodyPr/>
          <a:lstStyle/>
          <a:p>
            <a:r>
              <a:rPr lang="en-US" smtClean="0"/>
              <a:t>About the NIS Directive</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9" name="Content Placeholder 3"/>
          <p:cNvSpPr>
            <a:spLocks noGrp="1"/>
          </p:cNvSpPr>
          <p:nvPr>
            <p:ph sz="half" idx="2"/>
          </p:nvPr>
        </p:nvSpPr>
        <p:spPr>
          <a:xfrm>
            <a:off x="432301" y="5262117"/>
            <a:ext cx="3941292" cy="865633"/>
          </a:xfrm>
          <a:prstGeom prst="rect">
            <a:avLst/>
          </a:prstGeom>
        </p:spPr>
        <p:txBody>
          <a:bodyPr/>
          <a:lstStyle>
            <a:lvl1pPr>
              <a:lnSpc>
                <a:spcPct val="100000"/>
              </a:lnSpc>
              <a:spcBef>
                <a:spcPts val="0"/>
              </a:spcBef>
              <a:spcAft>
                <a:spcPts val="0"/>
              </a:spcAft>
              <a:defRPr b="1">
                <a:solidFill>
                  <a:schemeClr val="tx1"/>
                </a:solidFill>
              </a:defRPr>
            </a:lvl1pPr>
          </a:lstStyle>
          <a:p>
            <a:pPr lvl="0"/>
            <a:r>
              <a:rPr lang="en-US" smtClean="0"/>
              <a:t>Click to edit Master text styles</a:t>
            </a:r>
          </a:p>
        </p:txBody>
      </p:sp>
      <p:sp>
        <p:nvSpPr>
          <p:cNvPr id="10" name="TextBox 9"/>
          <p:cNvSpPr txBox="1"/>
          <p:nvPr userDrawn="1"/>
        </p:nvSpPr>
        <p:spPr>
          <a:xfrm>
            <a:off x="337810" y="1339590"/>
            <a:ext cx="1232200" cy="1569660"/>
          </a:xfrm>
          <a:prstGeom prst="rect">
            <a:avLst/>
          </a:prstGeom>
          <a:noFill/>
        </p:spPr>
        <p:txBody>
          <a:bodyPr wrap="square" rtlCol="0">
            <a:spAutoFit/>
          </a:bodyPr>
          <a:lstStyle/>
          <a:p>
            <a:r>
              <a:rPr lang="en-GB" sz="9600" dirty="0" smtClean="0">
                <a:solidFill>
                  <a:schemeClr val="accent2"/>
                </a:solidFill>
              </a:rPr>
              <a:t>“</a:t>
            </a:r>
            <a:endParaRPr lang="en-GB" sz="9600" dirty="0">
              <a:solidFill>
                <a:schemeClr val="accent2"/>
              </a:solidFill>
            </a:endParaRPr>
          </a:p>
        </p:txBody>
      </p:sp>
      <p:sp>
        <p:nvSpPr>
          <p:cNvPr id="11" name="TextBox 10"/>
          <p:cNvSpPr txBox="1"/>
          <p:nvPr userDrawn="1"/>
        </p:nvSpPr>
        <p:spPr>
          <a:xfrm>
            <a:off x="3745222" y="4333369"/>
            <a:ext cx="1232200" cy="1569660"/>
          </a:xfrm>
          <a:prstGeom prst="rect">
            <a:avLst/>
          </a:prstGeom>
          <a:noFill/>
        </p:spPr>
        <p:txBody>
          <a:bodyPr wrap="square" rtlCol="0">
            <a:spAutoFit/>
          </a:bodyPr>
          <a:lstStyle/>
          <a:p>
            <a:r>
              <a:rPr lang="en-GB" sz="9600" dirty="0" smtClean="0">
                <a:solidFill>
                  <a:schemeClr val="accent2"/>
                </a:solidFill>
              </a:rPr>
              <a:t>”</a:t>
            </a:r>
            <a:endParaRPr lang="en-GB" sz="9600" dirty="0">
              <a:solidFill>
                <a:schemeClr val="accent2"/>
              </a:solidFill>
            </a:endParaRPr>
          </a:p>
        </p:txBody>
      </p:sp>
      <p:sp>
        <p:nvSpPr>
          <p:cNvPr id="12" name="Content Placeholder 2"/>
          <p:cNvSpPr>
            <a:spLocks noGrp="1"/>
          </p:cNvSpPr>
          <p:nvPr>
            <p:ph idx="13"/>
          </p:nvPr>
        </p:nvSpPr>
        <p:spPr>
          <a:xfrm>
            <a:off x="434663" y="1643289"/>
            <a:ext cx="3941292" cy="3434032"/>
          </a:xfrm>
          <a:prstGeom prst="rect">
            <a:avLst/>
          </a:prstGeom>
          <a:noFill/>
        </p:spPr>
        <p:txBody>
          <a:bodyPr lIns="216000" rIns="216000" anchor="ctr">
            <a:normAutofit/>
          </a:bodyPr>
          <a:lstStyle>
            <a:lvl1pPr algn="ctr">
              <a:defRPr sz="2400" b="1"/>
            </a:lvl1pPr>
          </a:lstStyle>
          <a:p>
            <a:pPr lvl="0"/>
            <a:r>
              <a:rPr lang="en-US" smtClean="0"/>
              <a:t>Click to edit Master text styles</a:t>
            </a:r>
          </a:p>
        </p:txBody>
      </p:sp>
      <p:sp>
        <p:nvSpPr>
          <p:cNvPr id="17" name="Rectangle 16"/>
          <p:cNvSpPr/>
          <p:nvPr userDrawn="1"/>
        </p:nvSpPr>
        <p:spPr>
          <a:xfrm>
            <a:off x="4765121" y="1633311"/>
            <a:ext cx="3936992" cy="3453989"/>
          </a:xfrm>
          <a:prstGeom prst="rect">
            <a:avLst/>
          </a:prstGeom>
          <a:solidFill>
            <a:srgbClr val="DCDD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18" name="Content Placeholder 3"/>
          <p:cNvSpPr>
            <a:spLocks noGrp="1"/>
          </p:cNvSpPr>
          <p:nvPr>
            <p:ph sz="half" idx="14"/>
          </p:nvPr>
        </p:nvSpPr>
        <p:spPr>
          <a:xfrm>
            <a:off x="4760609" y="5252139"/>
            <a:ext cx="3941292" cy="865633"/>
          </a:xfrm>
          <a:prstGeom prst="rect">
            <a:avLst/>
          </a:prstGeom>
        </p:spPr>
        <p:txBody>
          <a:bodyPr/>
          <a:lstStyle>
            <a:lvl1pPr>
              <a:lnSpc>
                <a:spcPct val="100000"/>
              </a:lnSpc>
              <a:spcBef>
                <a:spcPts val="0"/>
              </a:spcBef>
              <a:spcAft>
                <a:spcPts val="0"/>
              </a:spcAft>
              <a:defRPr b="1">
                <a:solidFill>
                  <a:schemeClr val="tx1"/>
                </a:solidFill>
              </a:defRPr>
            </a:lvl1pPr>
          </a:lstStyle>
          <a:p>
            <a:pPr lvl="0"/>
            <a:r>
              <a:rPr lang="en-US" smtClean="0"/>
              <a:t>Click to edit Master text styles</a:t>
            </a:r>
          </a:p>
        </p:txBody>
      </p:sp>
      <p:sp>
        <p:nvSpPr>
          <p:cNvPr id="19" name="TextBox 18"/>
          <p:cNvSpPr txBox="1"/>
          <p:nvPr userDrawn="1"/>
        </p:nvSpPr>
        <p:spPr>
          <a:xfrm>
            <a:off x="4666118" y="1339590"/>
            <a:ext cx="1232200" cy="1569660"/>
          </a:xfrm>
          <a:prstGeom prst="rect">
            <a:avLst/>
          </a:prstGeom>
          <a:noFill/>
        </p:spPr>
        <p:txBody>
          <a:bodyPr wrap="square" rtlCol="0">
            <a:spAutoFit/>
          </a:bodyPr>
          <a:lstStyle/>
          <a:p>
            <a:r>
              <a:rPr lang="en-GB" sz="9600" dirty="0" smtClean="0">
                <a:solidFill>
                  <a:schemeClr val="accent2"/>
                </a:solidFill>
              </a:rPr>
              <a:t>“</a:t>
            </a:r>
            <a:endParaRPr lang="en-GB" sz="9600" dirty="0">
              <a:solidFill>
                <a:schemeClr val="accent2"/>
              </a:solidFill>
            </a:endParaRPr>
          </a:p>
        </p:txBody>
      </p:sp>
      <p:sp>
        <p:nvSpPr>
          <p:cNvPr id="20" name="TextBox 19"/>
          <p:cNvSpPr txBox="1"/>
          <p:nvPr userDrawn="1"/>
        </p:nvSpPr>
        <p:spPr>
          <a:xfrm>
            <a:off x="8073530" y="4333369"/>
            <a:ext cx="1232200" cy="1569660"/>
          </a:xfrm>
          <a:prstGeom prst="rect">
            <a:avLst/>
          </a:prstGeom>
          <a:noFill/>
        </p:spPr>
        <p:txBody>
          <a:bodyPr wrap="square" rtlCol="0">
            <a:spAutoFit/>
          </a:bodyPr>
          <a:lstStyle/>
          <a:p>
            <a:r>
              <a:rPr lang="en-GB" sz="9600" dirty="0" smtClean="0">
                <a:solidFill>
                  <a:schemeClr val="accent2"/>
                </a:solidFill>
              </a:rPr>
              <a:t>”</a:t>
            </a:r>
            <a:endParaRPr lang="en-GB" sz="9600" dirty="0">
              <a:solidFill>
                <a:schemeClr val="accent2"/>
              </a:solidFill>
            </a:endParaRPr>
          </a:p>
        </p:txBody>
      </p:sp>
      <p:sp>
        <p:nvSpPr>
          <p:cNvPr id="21" name="Content Placeholder 2"/>
          <p:cNvSpPr>
            <a:spLocks noGrp="1"/>
          </p:cNvSpPr>
          <p:nvPr>
            <p:ph idx="15"/>
          </p:nvPr>
        </p:nvSpPr>
        <p:spPr>
          <a:xfrm>
            <a:off x="4762971" y="1643289"/>
            <a:ext cx="3941292" cy="3434032"/>
          </a:xfrm>
          <a:prstGeom prst="rect">
            <a:avLst/>
          </a:prstGeom>
          <a:noFill/>
        </p:spPr>
        <p:txBody>
          <a:bodyPr lIns="216000" rIns="216000" anchor="ctr">
            <a:normAutofit/>
          </a:bodyPr>
          <a:lstStyle>
            <a:lvl1pPr algn="ctr">
              <a:defRPr sz="2400" b="1"/>
            </a:lvl1pPr>
          </a:lstStyle>
          <a:p>
            <a:pPr lvl="0"/>
            <a:r>
              <a:rPr lang="en-US" smtClean="0"/>
              <a:t>Click to edit Master text styles</a:t>
            </a:r>
          </a:p>
        </p:txBody>
      </p:sp>
      <p:sp>
        <p:nvSpPr>
          <p:cNvPr id="16" name="Slide Number Placeholder 5"/>
          <p:cNvSpPr txBox="1">
            <a:spLocks/>
          </p:cNvSpPr>
          <p:nvPr userDrawn="1"/>
        </p:nvSpPr>
        <p:spPr>
          <a:xfrm>
            <a:off x="6633870" y="6356351"/>
            <a:ext cx="2057400" cy="365125"/>
          </a:xfrm>
          <a:prstGeom prst="rect">
            <a:avLst/>
          </a:prstGeom>
        </p:spPr>
        <p:txBody>
          <a:bodyPr vert="horz" lIns="91440" tIns="45720" rIns="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32123A-B6C2-4F3D-B52B-6642A14B8745}" type="slidenum">
              <a:rPr lang="en-GB" smtClean="0"/>
              <a:pPr/>
              <a:t>‹#›</a:t>
            </a:fld>
            <a:endParaRPr lang="en-GB" dirty="0"/>
          </a:p>
        </p:txBody>
      </p:sp>
    </p:spTree>
    <p:extLst>
      <p:ext uri="{BB962C8B-B14F-4D97-AF65-F5344CB8AC3E}">
        <p14:creationId xmlns:p14="http://schemas.microsoft.com/office/powerpoint/2010/main" val="1633684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pic>
        <p:nvPicPr>
          <p:cNvPr id="37" name="Picture 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1"/>
            <a:ext cx="9144000" cy="6855858"/>
          </a:xfrm>
          <a:prstGeom prst="rect">
            <a:avLst/>
          </a:prstGeom>
        </p:spPr>
      </p:pic>
      <p:sp>
        <p:nvSpPr>
          <p:cNvPr id="12" name="Picture Placeholder 11"/>
          <p:cNvSpPr>
            <a:spLocks noGrp="1"/>
          </p:cNvSpPr>
          <p:nvPr>
            <p:ph type="pic" sz="quarter" idx="10"/>
          </p:nvPr>
        </p:nvSpPr>
        <p:spPr>
          <a:xfrm>
            <a:off x="5305425" y="1385849"/>
            <a:ext cx="3838575" cy="3168000"/>
          </a:xfrm>
          <a:prstGeom prst="rect">
            <a:avLst/>
          </a:prstGeom>
        </p:spPr>
        <p:txBody>
          <a:bodyPr/>
          <a:lstStyle/>
          <a:p>
            <a:r>
              <a:rPr lang="en-US" smtClean="0"/>
              <a:t>Click icon to add picture</a:t>
            </a:r>
            <a:endParaRPr lang="en-GB"/>
          </a:p>
        </p:txBody>
      </p:sp>
      <p:sp>
        <p:nvSpPr>
          <p:cNvPr id="4" name="Rectangle 3"/>
          <p:cNvSpPr/>
          <p:nvPr userDrawn="1"/>
        </p:nvSpPr>
        <p:spPr>
          <a:xfrm>
            <a:off x="-1" y="1385849"/>
            <a:ext cx="5305426" cy="316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433186" y="1934474"/>
            <a:ext cx="4557914" cy="1190625"/>
          </a:xfrm>
        </p:spPr>
        <p:txBody>
          <a:bodyPr lIns="0" anchor="b">
            <a:normAutofit/>
          </a:bodyPr>
          <a:lstStyle>
            <a:lvl1pPr algn="l">
              <a:defRPr sz="4000">
                <a:solidFill>
                  <a:schemeClr val="bg1"/>
                </a:soli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433186" y="3150500"/>
            <a:ext cx="4557914" cy="432594"/>
          </a:xfrm>
          <a:prstGeom prst="rect">
            <a:avLst/>
          </a:prstGeom>
        </p:spPr>
        <p:txBody>
          <a:bodyPr lIns="0" anchor="b"/>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36" name="Picture 3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800" y="300463"/>
            <a:ext cx="879853" cy="842538"/>
          </a:xfrm>
          <a:prstGeom prst="rect">
            <a:avLst/>
          </a:prstGeom>
        </p:spPr>
      </p:pic>
      <p:grpSp>
        <p:nvGrpSpPr>
          <p:cNvPr id="38" name="Group 37"/>
          <p:cNvGrpSpPr/>
          <p:nvPr userDrawn="1"/>
        </p:nvGrpSpPr>
        <p:grpSpPr>
          <a:xfrm>
            <a:off x="7996237" y="6040897"/>
            <a:ext cx="718344" cy="484205"/>
            <a:chOff x="5295913" y="4700600"/>
            <a:chExt cx="3044832" cy="2060580"/>
          </a:xfrm>
          <a:solidFill>
            <a:schemeClr val="accent6"/>
          </a:solidFill>
        </p:grpSpPr>
        <p:sp>
          <p:nvSpPr>
            <p:cNvPr id="39" name="AutoShape 3"/>
            <p:cNvSpPr>
              <a:spLocks noChangeAspect="1" noChangeArrowheads="1" noTextEdit="1"/>
            </p:cNvSpPr>
            <p:nvPr userDrawn="1"/>
          </p:nvSpPr>
          <p:spPr bwMode="auto">
            <a:xfrm>
              <a:off x="5295913" y="4700600"/>
              <a:ext cx="3044832" cy="20605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Rectangle 5"/>
            <p:cNvSpPr>
              <a:spLocks noChangeArrowheads="1"/>
            </p:cNvSpPr>
            <p:nvPr userDrawn="1"/>
          </p:nvSpPr>
          <p:spPr bwMode="auto">
            <a:xfrm>
              <a:off x="5295913" y="4700600"/>
              <a:ext cx="3041657" cy="2060580"/>
            </a:xfrm>
            <a:prstGeom prst="rect">
              <a:avLst/>
            </a:prstGeom>
            <a:grpFill/>
            <a:ln>
              <a:noFill/>
            </a:ln>
          </p:spPr>
          <p:txBody>
            <a:bodyPr vert="horz" wrap="square" lIns="91440" tIns="45720" rIns="91440" bIns="45720" numCol="1" anchor="t" anchorCtr="0" compatLnSpc="1">
              <a:prstTxWarp prst="textNoShape">
                <a:avLst/>
              </a:prstTxWarp>
            </a:bodyPr>
            <a:lstStyle/>
            <a:p>
              <a:endParaRPr lang="en-GB"/>
            </a:p>
          </p:txBody>
        </p:sp>
        <p:sp>
          <p:nvSpPr>
            <p:cNvPr id="41" name="Rectangle 6"/>
            <p:cNvSpPr>
              <a:spLocks noChangeArrowheads="1"/>
            </p:cNvSpPr>
            <p:nvPr userDrawn="1"/>
          </p:nvSpPr>
          <p:spPr bwMode="auto">
            <a:xfrm>
              <a:off x="5295913" y="4700600"/>
              <a:ext cx="3041657" cy="206058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7"/>
            <p:cNvSpPr>
              <a:spLocks/>
            </p:cNvSpPr>
            <p:nvPr userDrawn="1"/>
          </p:nvSpPr>
          <p:spPr bwMode="auto">
            <a:xfrm>
              <a:off x="6708791" y="4940313"/>
              <a:ext cx="223838" cy="204788"/>
            </a:xfrm>
            <a:custGeom>
              <a:avLst/>
              <a:gdLst>
                <a:gd name="T0" fmla="*/ 141 w 141"/>
                <a:gd name="T1" fmla="*/ 50 h 129"/>
                <a:gd name="T2" fmla="*/ 96 w 141"/>
                <a:gd name="T3" fmla="*/ 81 h 129"/>
                <a:gd name="T4" fmla="*/ 111 w 141"/>
                <a:gd name="T5" fmla="*/ 129 h 129"/>
                <a:gd name="T6" fmla="*/ 69 w 141"/>
                <a:gd name="T7" fmla="*/ 100 h 129"/>
                <a:gd name="T8" fmla="*/ 27 w 141"/>
                <a:gd name="T9" fmla="*/ 129 h 129"/>
                <a:gd name="T10" fmla="*/ 43 w 141"/>
                <a:gd name="T11" fmla="*/ 81 h 129"/>
                <a:gd name="T12" fmla="*/ 0 w 141"/>
                <a:gd name="T13" fmla="*/ 50 h 129"/>
                <a:gd name="T14" fmla="*/ 55 w 141"/>
                <a:gd name="T15" fmla="*/ 50 h 129"/>
                <a:gd name="T16" fmla="*/ 71 w 141"/>
                <a:gd name="T17" fmla="*/ 0 h 129"/>
                <a:gd name="T18" fmla="*/ 87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1"/>
                  </a:lnTo>
                  <a:lnTo>
                    <a:pt x="111" y="129"/>
                  </a:lnTo>
                  <a:lnTo>
                    <a:pt x="69" y="100"/>
                  </a:lnTo>
                  <a:lnTo>
                    <a:pt x="27" y="129"/>
                  </a:lnTo>
                  <a:lnTo>
                    <a:pt x="43" y="81"/>
                  </a:lnTo>
                  <a:lnTo>
                    <a:pt x="0" y="50"/>
                  </a:lnTo>
                  <a:lnTo>
                    <a:pt x="55" y="50"/>
                  </a:lnTo>
                  <a:lnTo>
                    <a:pt x="71" y="0"/>
                  </a:lnTo>
                  <a:lnTo>
                    <a:pt x="87" y="50"/>
                  </a:lnTo>
                  <a:lnTo>
                    <a:pt x="141"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2" name="Freeform 8"/>
            <p:cNvSpPr>
              <a:spLocks/>
            </p:cNvSpPr>
            <p:nvPr userDrawn="1"/>
          </p:nvSpPr>
          <p:spPr bwMode="auto">
            <a:xfrm>
              <a:off x="6708791" y="4940313"/>
              <a:ext cx="223838" cy="204788"/>
            </a:xfrm>
            <a:custGeom>
              <a:avLst/>
              <a:gdLst>
                <a:gd name="T0" fmla="*/ 141 w 141"/>
                <a:gd name="T1" fmla="*/ 50 h 129"/>
                <a:gd name="T2" fmla="*/ 96 w 141"/>
                <a:gd name="T3" fmla="*/ 81 h 129"/>
                <a:gd name="T4" fmla="*/ 111 w 141"/>
                <a:gd name="T5" fmla="*/ 129 h 129"/>
                <a:gd name="T6" fmla="*/ 69 w 141"/>
                <a:gd name="T7" fmla="*/ 100 h 129"/>
                <a:gd name="T8" fmla="*/ 27 w 141"/>
                <a:gd name="T9" fmla="*/ 129 h 129"/>
                <a:gd name="T10" fmla="*/ 43 w 141"/>
                <a:gd name="T11" fmla="*/ 81 h 129"/>
                <a:gd name="T12" fmla="*/ 0 w 141"/>
                <a:gd name="T13" fmla="*/ 50 h 129"/>
                <a:gd name="T14" fmla="*/ 55 w 141"/>
                <a:gd name="T15" fmla="*/ 50 h 129"/>
                <a:gd name="T16" fmla="*/ 71 w 141"/>
                <a:gd name="T17" fmla="*/ 0 h 129"/>
                <a:gd name="T18" fmla="*/ 87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1"/>
                  </a:lnTo>
                  <a:lnTo>
                    <a:pt x="111" y="129"/>
                  </a:lnTo>
                  <a:lnTo>
                    <a:pt x="69" y="100"/>
                  </a:lnTo>
                  <a:lnTo>
                    <a:pt x="27" y="129"/>
                  </a:lnTo>
                  <a:lnTo>
                    <a:pt x="43" y="81"/>
                  </a:lnTo>
                  <a:lnTo>
                    <a:pt x="0" y="50"/>
                  </a:lnTo>
                  <a:lnTo>
                    <a:pt x="55" y="50"/>
                  </a:lnTo>
                  <a:lnTo>
                    <a:pt x="71" y="0"/>
                  </a:lnTo>
                  <a:lnTo>
                    <a:pt x="87" y="50"/>
                  </a:lnTo>
                  <a:lnTo>
                    <a:pt x="141"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3" name="Freeform 9"/>
            <p:cNvSpPr>
              <a:spLocks/>
            </p:cNvSpPr>
            <p:nvPr userDrawn="1"/>
          </p:nvSpPr>
          <p:spPr bwMode="auto">
            <a:xfrm>
              <a:off x="6708791" y="6299216"/>
              <a:ext cx="223838" cy="204788"/>
            </a:xfrm>
            <a:custGeom>
              <a:avLst/>
              <a:gdLst>
                <a:gd name="T0" fmla="*/ 141 w 141"/>
                <a:gd name="T1" fmla="*/ 50 h 129"/>
                <a:gd name="T2" fmla="*/ 96 w 141"/>
                <a:gd name="T3" fmla="*/ 82 h 129"/>
                <a:gd name="T4" fmla="*/ 111 w 141"/>
                <a:gd name="T5" fmla="*/ 129 h 129"/>
                <a:gd name="T6" fmla="*/ 69 w 141"/>
                <a:gd name="T7" fmla="*/ 100 h 129"/>
                <a:gd name="T8" fmla="*/ 27 w 141"/>
                <a:gd name="T9" fmla="*/ 129 h 129"/>
                <a:gd name="T10" fmla="*/ 43 w 141"/>
                <a:gd name="T11" fmla="*/ 82 h 129"/>
                <a:gd name="T12" fmla="*/ 0 w 141"/>
                <a:gd name="T13" fmla="*/ 50 h 129"/>
                <a:gd name="T14" fmla="*/ 55 w 141"/>
                <a:gd name="T15" fmla="*/ 50 h 129"/>
                <a:gd name="T16" fmla="*/ 71 w 141"/>
                <a:gd name="T17" fmla="*/ 0 h 129"/>
                <a:gd name="T18" fmla="*/ 87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2"/>
                  </a:lnTo>
                  <a:lnTo>
                    <a:pt x="111" y="129"/>
                  </a:lnTo>
                  <a:lnTo>
                    <a:pt x="69" y="100"/>
                  </a:lnTo>
                  <a:lnTo>
                    <a:pt x="27" y="129"/>
                  </a:lnTo>
                  <a:lnTo>
                    <a:pt x="43" y="82"/>
                  </a:lnTo>
                  <a:lnTo>
                    <a:pt x="0" y="50"/>
                  </a:lnTo>
                  <a:lnTo>
                    <a:pt x="55" y="50"/>
                  </a:lnTo>
                  <a:lnTo>
                    <a:pt x="71" y="0"/>
                  </a:lnTo>
                  <a:lnTo>
                    <a:pt x="87" y="50"/>
                  </a:lnTo>
                  <a:lnTo>
                    <a:pt x="141"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4" name="Freeform 10"/>
            <p:cNvSpPr>
              <a:spLocks/>
            </p:cNvSpPr>
            <p:nvPr userDrawn="1"/>
          </p:nvSpPr>
          <p:spPr bwMode="auto">
            <a:xfrm>
              <a:off x="6708791" y="6299216"/>
              <a:ext cx="223838" cy="204788"/>
            </a:xfrm>
            <a:custGeom>
              <a:avLst/>
              <a:gdLst>
                <a:gd name="T0" fmla="*/ 141 w 141"/>
                <a:gd name="T1" fmla="*/ 50 h 129"/>
                <a:gd name="T2" fmla="*/ 96 w 141"/>
                <a:gd name="T3" fmla="*/ 82 h 129"/>
                <a:gd name="T4" fmla="*/ 111 w 141"/>
                <a:gd name="T5" fmla="*/ 129 h 129"/>
                <a:gd name="T6" fmla="*/ 69 w 141"/>
                <a:gd name="T7" fmla="*/ 100 h 129"/>
                <a:gd name="T8" fmla="*/ 27 w 141"/>
                <a:gd name="T9" fmla="*/ 129 h 129"/>
                <a:gd name="T10" fmla="*/ 43 w 141"/>
                <a:gd name="T11" fmla="*/ 82 h 129"/>
                <a:gd name="T12" fmla="*/ 0 w 141"/>
                <a:gd name="T13" fmla="*/ 50 h 129"/>
                <a:gd name="T14" fmla="*/ 55 w 141"/>
                <a:gd name="T15" fmla="*/ 50 h 129"/>
                <a:gd name="T16" fmla="*/ 71 w 141"/>
                <a:gd name="T17" fmla="*/ 0 h 129"/>
                <a:gd name="T18" fmla="*/ 87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2"/>
                  </a:lnTo>
                  <a:lnTo>
                    <a:pt x="111" y="129"/>
                  </a:lnTo>
                  <a:lnTo>
                    <a:pt x="69" y="100"/>
                  </a:lnTo>
                  <a:lnTo>
                    <a:pt x="27" y="129"/>
                  </a:lnTo>
                  <a:lnTo>
                    <a:pt x="43" y="82"/>
                  </a:lnTo>
                  <a:lnTo>
                    <a:pt x="0" y="50"/>
                  </a:lnTo>
                  <a:lnTo>
                    <a:pt x="55" y="50"/>
                  </a:lnTo>
                  <a:lnTo>
                    <a:pt x="71" y="0"/>
                  </a:lnTo>
                  <a:lnTo>
                    <a:pt x="87" y="50"/>
                  </a:lnTo>
                  <a:lnTo>
                    <a:pt x="141"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5" name="Freeform 11"/>
            <p:cNvSpPr>
              <a:spLocks/>
            </p:cNvSpPr>
            <p:nvPr userDrawn="1"/>
          </p:nvSpPr>
          <p:spPr bwMode="auto">
            <a:xfrm>
              <a:off x="6030927" y="5619765"/>
              <a:ext cx="220663" cy="204788"/>
            </a:xfrm>
            <a:custGeom>
              <a:avLst/>
              <a:gdLst>
                <a:gd name="T0" fmla="*/ 139 w 139"/>
                <a:gd name="T1" fmla="*/ 50 h 129"/>
                <a:gd name="T2" fmla="*/ 96 w 139"/>
                <a:gd name="T3" fmla="*/ 80 h 129"/>
                <a:gd name="T4" fmla="*/ 110 w 139"/>
                <a:gd name="T5" fmla="*/ 129 h 129"/>
                <a:gd name="T6" fmla="*/ 69 w 139"/>
                <a:gd name="T7" fmla="*/ 100 h 129"/>
                <a:gd name="T8" fmla="*/ 27 w 139"/>
                <a:gd name="T9" fmla="*/ 129 h 129"/>
                <a:gd name="T10" fmla="*/ 43 w 139"/>
                <a:gd name="T11" fmla="*/ 80 h 129"/>
                <a:gd name="T12" fmla="*/ 0 w 139"/>
                <a:gd name="T13" fmla="*/ 50 h 129"/>
                <a:gd name="T14" fmla="*/ 53 w 139"/>
                <a:gd name="T15" fmla="*/ 50 h 129"/>
                <a:gd name="T16" fmla="*/ 70 w 139"/>
                <a:gd name="T17" fmla="*/ 0 h 129"/>
                <a:gd name="T18" fmla="*/ 86 w 139"/>
                <a:gd name="T19" fmla="*/ 50 h 129"/>
                <a:gd name="T20" fmla="*/ 139 w 139"/>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129">
                  <a:moveTo>
                    <a:pt x="139" y="50"/>
                  </a:moveTo>
                  <a:lnTo>
                    <a:pt x="96" y="80"/>
                  </a:lnTo>
                  <a:lnTo>
                    <a:pt x="110" y="129"/>
                  </a:lnTo>
                  <a:lnTo>
                    <a:pt x="69" y="100"/>
                  </a:lnTo>
                  <a:lnTo>
                    <a:pt x="27" y="129"/>
                  </a:lnTo>
                  <a:lnTo>
                    <a:pt x="43" y="80"/>
                  </a:lnTo>
                  <a:lnTo>
                    <a:pt x="0" y="50"/>
                  </a:lnTo>
                  <a:lnTo>
                    <a:pt x="53" y="50"/>
                  </a:lnTo>
                  <a:lnTo>
                    <a:pt x="70" y="0"/>
                  </a:lnTo>
                  <a:lnTo>
                    <a:pt x="86" y="50"/>
                  </a:lnTo>
                  <a:lnTo>
                    <a:pt x="139"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6" name="Freeform 12"/>
            <p:cNvSpPr>
              <a:spLocks/>
            </p:cNvSpPr>
            <p:nvPr userDrawn="1"/>
          </p:nvSpPr>
          <p:spPr bwMode="auto">
            <a:xfrm>
              <a:off x="6030927" y="5619765"/>
              <a:ext cx="220663" cy="204788"/>
            </a:xfrm>
            <a:custGeom>
              <a:avLst/>
              <a:gdLst>
                <a:gd name="T0" fmla="*/ 139 w 139"/>
                <a:gd name="T1" fmla="*/ 50 h 129"/>
                <a:gd name="T2" fmla="*/ 96 w 139"/>
                <a:gd name="T3" fmla="*/ 80 h 129"/>
                <a:gd name="T4" fmla="*/ 110 w 139"/>
                <a:gd name="T5" fmla="*/ 129 h 129"/>
                <a:gd name="T6" fmla="*/ 69 w 139"/>
                <a:gd name="T7" fmla="*/ 100 h 129"/>
                <a:gd name="T8" fmla="*/ 27 w 139"/>
                <a:gd name="T9" fmla="*/ 129 h 129"/>
                <a:gd name="T10" fmla="*/ 43 w 139"/>
                <a:gd name="T11" fmla="*/ 80 h 129"/>
                <a:gd name="T12" fmla="*/ 0 w 139"/>
                <a:gd name="T13" fmla="*/ 50 h 129"/>
                <a:gd name="T14" fmla="*/ 53 w 139"/>
                <a:gd name="T15" fmla="*/ 50 h 129"/>
                <a:gd name="T16" fmla="*/ 70 w 139"/>
                <a:gd name="T17" fmla="*/ 0 h 129"/>
                <a:gd name="T18" fmla="*/ 86 w 139"/>
                <a:gd name="T19" fmla="*/ 50 h 129"/>
                <a:gd name="T20" fmla="*/ 139 w 139"/>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129">
                  <a:moveTo>
                    <a:pt x="139" y="50"/>
                  </a:moveTo>
                  <a:lnTo>
                    <a:pt x="96" y="80"/>
                  </a:lnTo>
                  <a:lnTo>
                    <a:pt x="110" y="129"/>
                  </a:lnTo>
                  <a:lnTo>
                    <a:pt x="69" y="100"/>
                  </a:lnTo>
                  <a:lnTo>
                    <a:pt x="27" y="129"/>
                  </a:lnTo>
                  <a:lnTo>
                    <a:pt x="43" y="80"/>
                  </a:lnTo>
                  <a:lnTo>
                    <a:pt x="0" y="50"/>
                  </a:lnTo>
                  <a:lnTo>
                    <a:pt x="53" y="50"/>
                  </a:lnTo>
                  <a:lnTo>
                    <a:pt x="70" y="0"/>
                  </a:lnTo>
                  <a:lnTo>
                    <a:pt x="86" y="50"/>
                  </a:lnTo>
                  <a:lnTo>
                    <a:pt x="139"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7" name="Freeform 13"/>
            <p:cNvSpPr>
              <a:spLocks/>
            </p:cNvSpPr>
            <p:nvPr userDrawn="1"/>
          </p:nvSpPr>
          <p:spPr bwMode="auto">
            <a:xfrm>
              <a:off x="6124590" y="5272101"/>
              <a:ext cx="223838" cy="204788"/>
            </a:xfrm>
            <a:custGeom>
              <a:avLst/>
              <a:gdLst>
                <a:gd name="T0" fmla="*/ 141 w 141"/>
                <a:gd name="T1" fmla="*/ 50 h 129"/>
                <a:gd name="T2" fmla="*/ 98 w 141"/>
                <a:gd name="T3" fmla="*/ 82 h 129"/>
                <a:gd name="T4" fmla="*/ 113 w 141"/>
                <a:gd name="T5" fmla="*/ 129 h 129"/>
                <a:gd name="T6" fmla="*/ 71 w 141"/>
                <a:gd name="T7" fmla="*/ 100 h 129"/>
                <a:gd name="T8" fmla="*/ 27 w 141"/>
                <a:gd name="T9" fmla="*/ 129 h 129"/>
                <a:gd name="T10" fmla="*/ 45 w 141"/>
                <a:gd name="T11" fmla="*/ 82 h 129"/>
                <a:gd name="T12" fmla="*/ 0 w 141"/>
                <a:gd name="T13" fmla="*/ 50 h 129"/>
                <a:gd name="T14" fmla="*/ 55 w 141"/>
                <a:gd name="T15" fmla="*/ 50 h 129"/>
                <a:gd name="T16" fmla="*/ 72 w 141"/>
                <a:gd name="T17" fmla="*/ 0 h 129"/>
                <a:gd name="T18" fmla="*/ 88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8" y="82"/>
                  </a:lnTo>
                  <a:lnTo>
                    <a:pt x="113" y="129"/>
                  </a:lnTo>
                  <a:lnTo>
                    <a:pt x="71" y="100"/>
                  </a:lnTo>
                  <a:lnTo>
                    <a:pt x="27" y="129"/>
                  </a:lnTo>
                  <a:lnTo>
                    <a:pt x="45" y="82"/>
                  </a:lnTo>
                  <a:lnTo>
                    <a:pt x="0" y="50"/>
                  </a:lnTo>
                  <a:lnTo>
                    <a:pt x="55" y="50"/>
                  </a:lnTo>
                  <a:lnTo>
                    <a:pt x="72" y="0"/>
                  </a:lnTo>
                  <a:lnTo>
                    <a:pt x="88" y="50"/>
                  </a:lnTo>
                  <a:lnTo>
                    <a:pt x="141"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8" name="Freeform 14"/>
            <p:cNvSpPr>
              <a:spLocks/>
            </p:cNvSpPr>
            <p:nvPr userDrawn="1"/>
          </p:nvSpPr>
          <p:spPr bwMode="auto">
            <a:xfrm>
              <a:off x="6124590" y="5272101"/>
              <a:ext cx="223838" cy="204788"/>
            </a:xfrm>
            <a:custGeom>
              <a:avLst/>
              <a:gdLst>
                <a:gd name="T0" fmla="*/ 141 w 141"/>
                <a:gd name="T1" fmla="*/ 50 h 129"/>
                <a:gd name="T2" fmla="*/ 98 w 141"/>
                <a:gd name="T3" fmla="*/ 82 h 129"/>
                <a:gd name="T4" fmla="*/ 113 w 141"/>
                <a:gd name="T5" fmla="*/ 129 h 129"/>
                <a:gd name="T6" fmla="*/ 71 w 141"/>
                <a:gd name="T7" fmla="*/ 100 h 129"/>
                <a:gd name="T8" fmla="*/ 27 w 141"/>
                <a:gd name="T9" fmla="*/ 129 h 129"/>
                <a:gd name="T10" fmla="*/ 45 w 141"/>
                <a:gd name="T11" fmla="*/ 82 h 129"/>
                <a:gd name="T12" fmla="*/ 0 w 141"/>
                <a:gd name="T13" fmla="*/ 50 h 129"/>
                <a:gd name="T14" fmla="*/ 55 w 141"/>
                <a:gd name="T15" fmla="*/ 50 h 129"/>
                <a:gd name="T16" fmla="*/ 72 w 141"/>
                <a:gd name="T17" fmla="*/ 0 h 129"/>
                <a:gd name="T18" fmla="*/ 88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8" y="82"/>
                  </a:lnTo>
                  <a:lnTo>
                    <a:pt x="113" y="129"/>
                  </a:lnTo>
                  <a:lnTo>
                    <a:pt x="71" y="100"/>
                  </a:lnTo>
                  <a:lnTo>
                    <a:pt x="27" y="129"/>
                  </a:lnTo>
                  <a:lnTo>
                    <a:pt x="45" y="82"/>
                  </a:lnTo>
                  <a:lnTo>
                    <a:pt x="0" y="50"/>
                  </a:lnTo>
                  <a:lnTo>
                    <a:pt x="55" y="50"/>
                  </a:lnTo>
                  <a:lnTo>
                    <a:pt x="72" y="0"/>
                  </a:lnTo>
                  <a:lnTo>
                    <a:pt x="88" y="50"/>
                  </a:lnTo>
                  <a:lnTo>
                    <a:pt x="141"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9" name="Freeform 15"/>
            <p:cNvSpPr>
              <a:spLocks/>
            </p:cNvSpPr>
            <p:nvPr userDrawn="1"/>
          </p:nvSpPr>
          <p:spPr bwMode="auto">
            <a:xfrm>
              <a:off x="6367478" y="5029213"/>
              <a:ext cx="220663" cy="204788"/>
            </a:xfrm>
            <a:custGeom>
              <a:avLst/>
              <a:gdLst>
                <a:gd name="T0" fmla="*/ 139 w 139"/>
                <a:gd name="T1" fmla="*/ 50 h 129"/>
                <a:gd name="T2" fmla="*/ 96 w 139"/>
                <a:gd name="T3" fmla="*/ 81 h 129"/>
                <a:gd name="T4" fmla="*/ 111 w 139"/>
                <a:gd name="T5" fmla="*/ 129 h 129"/>
                <a:gd name="T6" fmla="*/ 69 w 139"/>
                <a:gd name="T7" fmla="*/ 100 h 129"/>
                <a:gd name="T8" fmla="*/ 27 w 139"/>
                <a:gd name="T9" fmla="*/ 129 h 129"/>
                <a:gd name="T10" fmla="*/ 43 w 139"/>
                <a:gd name="T11" fmla="*/ 81 h 129"/>
                <a:gd name="T12" fmla="*/ 0 w 139"/>
                <a:gd name="T13" fmla="*/ 50 h 129"/>
                <a:gd name="T14" fmla="*/ 53 w 139"/>
                <a:gd name="T15" fmla="*/ 50 h 129"/>
                <a:gd name="T16" fmla="*/ 70 w 139"/>
                <a:gd name="T17" fmla="*/ 0 h 129"/>
                <a:gd name="T18" fmla="*/ 86 w 139"/>
                <a:gd name="T19" fmla="*/ 50 h 129"/>
                <a:gd name="T20" fmla="*/ 139 w 139"/>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129">
                  <a:moveTo>
                    <a:pt x="139" y="50"/>
                  </a:moveTo>
                  <a:lnTo>
                    <a:pt x="96" y="81"/>
                  </a:lnTo>
                  <a:lnTo>
                    <a:pt x="111" y="129"/>
                  </a:lnTo>
                  <a:lnTo>
                    <a:pt x="69" y="100"/>
                  </a:lnTo>
                  <a:lnTo>
                    <a:pt x="27" y="129"/>
                  </a:lnTo>
                  <a:lnTo>
                    <a:pt x="43" y="81"/>
                  </a:lnTo>
                  <a:lnTo>
                    <a:pt x="0" y="50"/>
                  </a:lnTo>
                  <a:lnTo>
                    <a:pt x="53" y="50"/>
                  </a:lnTo>
                  <a:lnTo>
                    <a:pt x="70" y="0"/>
                  </a:lnTo>
                  <a:lnTo>
                    <a:pt x="86" y="50"/>
                  </a:lnTo>
                  <a:lnTo>
                    <a:pt x="139"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0" name="Freeform 16"/>
            <p:cNvSpPr>
              <a:spLocks/>
            </p:cNvSpPr>
            <p:nvPr userDrawn="1"/>
          </p:nvSpPr>
          <p:spPr bwMode="auto">
            <a:xfrm>
              <a:off x="6367478" y="5029213"/>
              <a:ext cx="220663" cy="204788"/>
            </a:xfrm>
            <a:custGeom>
              <a:avLst/>
              <a:gdLst>
                <a:gd name="T0" fmla="*/ 139 w 139"/>
                <a:gd name="T1" fmla="*/ 50 h 129"/>
                <a:gd name="T2" fmla="*/ 96 w 139"/>
                <a:gd name="T3" fmla="*/ 81 h 129"/>
                <a:gd name="T4" fmla="*/ 111 w 139"/>
                <a:gd name="T5" fmla="*/ 129 h 129"/>
                <a:gd name="T6" fmla="*/ 69 w 139"/>
                <a:gd name="T7" fmla="*/ 100 h 129"/>
                <a:gd name="T8" fmla="*/ 27 w 139"/>
                <a:gd name="T9" fmla="*/ 129 h 129"/>
                <a:gd name="T10" fmla="*/ 43 w 139"/>
                <a:gd name="T11" fmla="*/ 81 h 129"/>
                <a:gd name="T12" fmla="*/ 0 w 139"/>
                <a:gd name="T13" fmla="*/ 50 h 129"/>
                <a:gd name="T14" fmla="*/ 53 w 139"/>
                <a:gd name="T15" fmla="*/ 50 h 129"/>
                <a:gd name="T16" fmla="*/ 70 w 139"/>
                <a:gd name="T17" fmla="*/ 0 h 129"/>
                <a:gd name="T18" fmla="*/ 86 w 139"/>
                <a:gd name="T19" fmla="*/ 50 h 129"/>
                <a:gd name="T20" fmla="*/ 139 w 139"/>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129">
                  <a:moveTo>
                    <a:pt x="139" y="50"/>
                  </a:moveTo>
                  <a:lnTo>
                    <a:pt x="96" y="81"/>
                  </a:lnTo>
                  <a:lnTo>
                    <a:pt x="111" y="129"/>
                  </a:lnTo>
                  <a:lnTo>
                    <a:pt x="69" y="100"/>
                  </a:lnTo>
                  <a:lnTo>
                    <a:pt x="27" y="129"/>
                  </a:lnTo>
                  <a:lnTo>
                    <a:pt x="43" y="81"/>
                  </a:lnTo>
                  <a:lnTo>
                    <a:pt x="0" y="50"/>
                  </a:lnTo>
                  <a:lnTo>
                    <a:pt x="53" y="50"/>
                  </a:lnTo>
                  <a:lnTo>
                    <a:pt x="70" y="0"/>
                  </a:lnTo>
                  <a:lnTo>
                    <a:pt x="86" y="50"/>
                  </a:lnTo>
                  <a:lnTo>
                    <a:pt x="139"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1" name="Freeform 17"/>
            <p:cNvSpPr>
              <a:spLocks/>
            </p:cNvSpPr>
            <p:nvPr userDrawn="1"/>
          </p:nvSpPr>
          <p:spPr bwMode="auto">
            <a:xfrm>
              <a:off x="7040580" y="5029213"/>
              <a:ext cx="223838" cy="204788"/>
            </a:xfrm>
            <a:custGeom>
              <a:avLst/>
              <a:gdLst>
                <a:gd name="T0" fmla="*/ 141 w 141"/>
                <a:gd name="T1" fmla="*/ 50 h 129"/>
                <a:gd name="T2" fmla="*/ 96 w 141"/>
                <a:gd name="T3" fmla="*/ 81 h 129"/>
                <a:gd name="T4" fmla="*/ 111 w 141"/>
                <a:gd name="T5" fmla="*/ 129 h 129"/>
                <a:gd name="T6" fmla="*/ 69 w 141"/>
                <a:gd name="T7" fmla="*/ 100 h 129"/>
                <a:gd name="T8" fmla="*/ 27 w 141"/>
                <a:gd name="T9" fmla="*/ 129 h 129"/>
                <a:gd name="T10" fmla="*/ 43 w 141"/>
                <a:gd name="T11" fmla="*/ 81 h 129"/>
                <a:gd name="T12" fmla="*/ 0 w 141"/>
                <a:gd name="T13" fmla="*/ 50 h 129"/>
                <a:gd name="T14" fmla="*/ 54 w 141"/>
                <a:gd name="T15" fmla="*/ 50 h 129"/>
                <a:gd name="T16" fmla="*/ 70 w 141"/>
                <a:gd name="T17" fmla="*/ 0 h 129"/>
                <a:gd name="T18" fmla="*/ 86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1"/>
                  </a:lnTo>
                  <a:lnTo>
                    <a:pt x="111" y="129"/>
                  </a:lnTo>
                  <a:lnTo>
                    <a:pt x="69" y="100"/>
                  </a:lnTo>
                  <a:lnTo>
                    <a:pt x="27" y="129"/>
                  </a:lnTo>
                  <a:lnTo>
                    <a:pt x="43" y="81"/>
                  </a:lnTo>
                  <a:lnTo>
                    <a:pt x="0" y="50"/>
                  </a:lnTo>
                  <a:lnTo>
                    <a:pt x="54" y="50"/>
                  </a:lnTo>
                  <a:lnTo>
                    <a:pt x="70" y="0"/>
                  </a:lnTo>
                  <a:lnTo>
                    <a:pt x="86" y="50"/>
                  </a:lnTo>
                  <a:lnTo>
                    <a:pt x="141"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2" name="Freeform 18"/>
            <p:cNvSpPr>
              <a:spLocks/>
            </p:cNvSpPr>
            <p:nvPr userDrawn="1"/>
          </p:nvSpPr>
          <p:spPr bwMode="auto">
            <a:xfrm>
              <a:off x="7040580" y="5029213"/>
              <a:ext cx="223838" cy="204788"/>
            </a:xfrm>
            <a:custGeom>
              <a:avLst/>
              <a:gdLst>
                <a:gd name="T0" fmla="*/ 141 w 141"/>
                <a:gd name="T1" fmla="*/ 50 h 129"/>
                <a:gd name="T2" fmla="*/ 96 w 141"/>
                <a:gd name="T3" fmla="*/ 81 h 129"/>
                <a:gd name="T4" fmla="*/ 111 w 141"/>
                <a:gd name="T5" fmla="*/ 129 h 129"/>
                <a:gd name="T6" fmla="*/ 69 w 141"/>
                <a:gd name="T7" fmla="*/ 100 h 129"/>
                <a:gd name="T8" fmla="*/ 27 w 141"/>
                <a:gd name="T9" fmla="*/ 129 h 129"/>
                <a:gd name="T10" fmla="*/ 43 w 141"/>
                <a:gd name="T11" fmla="*/ 81 h 129"/>
                <a:gd name="T12" fmla="*/ 0 w 141"/>
                <a:gd name="T13" fmla="*/ 50 h 129"/>
                <a:gd name="T14" fmla="*/ 54 w 141"/>
                <a:gd name="T15" fmla="*/ 50 h 129"/>
                <a:gd name="T16" fmla="*/ 70 w 141"/>
                <a:gd name="T17" fmla="*/ 0 h 129"/>
                <a:gd name="T18" fmla="*/ 86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1"/>
                  </a:lnTo>
                  <a:lnTo>
                    <a:pt x="111" y="129"/>
                  </a:lnTo>
                  <a:lnTo>
                    <a:pt x="69" y="100"/>
                  </a:lnTo>
                  <a:lnTo>
                    <a:pt x="27" y="129"/>
                  </a:lnTo>
                  <a:lnTo>
                    <a:pt x="43" y="81"/>
                  </a:lnTo>
                  <a:lnTo>
                    <a:pt x="0" y="50"/>
                  </a:lnTo>
                  <a:lnTo>
                    <a:pt x="54" y="50"/>
                  </a:lnTo>
                  <a:lnTo>
                    <a:pt x="70" y="0"/>
                  </a:lnTo>
                  <a:lnTo>
                    <a:pt x="86" y="50"/>
                  </a:lnTo>
                  <a:lnTo>
                    <a:pt x="141"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3" name="Freeform 19"/>
            <p:cNvSpPr>
              <a:spLocks/>
            </p:cNvSpPr>
            <p:nvPr userDrawn="1"/>
          </p:nvSpPr>
          <p:spPr bwMode="auto">
            <a:xfrm>
              <a:off x="7285055" y="5272101"/>
              <a:ext cx="223838" cy="204788"/>
            </a:xfrm>
            <a:custGeom>
              <a:avLst/>
              <a:gdLst>
                <a:gd name="T0" fmla="*/ 141 w 141"/>
                <a:gd name="T1" fmla="*/ 50 h 129"/>
                <a:gd name="T2" fmla="*/ 96 w 141"/>
                <a:gd name="T3" fmla="*/ 82 h 129"/>
                <a:gd name="T4" fmla="*/ 112 w 141"/>
                <a:gd name="T5" fmla="*/ 129 h 129"/>
                <a:gd name="T6" fmla="*/ 71 w 141"/>
                <a:gd name="T7" fmla="*/ 100 h 129"/>
                <a:gd name="T8" fmla="*/ 27 w 141"/>
                <a:gd name="T9" fmla="*/ 129 h 129"/>
                <a:gd name="T10" fmla="*/ 43 w 141"/>
                <a:gd name="T11" fmla="*/ 82 h 129"/>
                <a:gd name="T12" fmla="*/ 0 w 141"/>
                <a:gd name="T13" fmla="*/ 50 h 129"/>
                <a:gd name="T14" fmla="*/ 55 w 141"/>
                <a:gd name="T15" fmla="*/ 50 h 129"/>
                <a:gd name="T16" fmla="*/ 72 w 141"/>
                <a:gd name="T17" fmla="*/ 0 h 129"/>
                <a:gd name="T18" fmla="*/ 87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2"/>
                  </a:lnTo>
                  <a:lnTo>
                    <a:pt x="112" y="129"/>
                  </a:lnTo>
                  <a:lnTo>
                    <a:pt x="71" y="100"/>
                  </a:lnTo>
                  <a:lnTo>
                    <a:pt x="27" y="129"/>
                  </a:lnTo>
                  <a:lnTo>
                    <a:pt x="43" y="82"/>
                  </a:lnTo>
                  <a:lnTo>
                    <a:pt x="0" y="50"/>
                  </a:lnTo>
                  <a:lnTo>
                    <a:pt x="55" y="50"/>
                  </a:lnTo>
                  <a:lnTo>
                    <a:pt x="72" y="0"/>
                  </a:lnTo>
                  <a:lnTo>
                    <a:pt x="87" y="50"/>
                  </a:lnTo>
                  <a:lnTo>
                    <a:pt x="141"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4" name="Freeform 20"/>
            <p:cNvSpPr>
              <a:spLocks/>
            </p:cNvSpPr>
            <p:nvPr userDrawn="1"/>
          </p:nvSpPr>
          <p:spPr bwMode="auto">
            <a:xfrm>
              <a:off x="7285055" y="5272101"/>
              <a:ext cx="223838" cy="204788"/>
            </a:xfrm>
            <a:custGeom>
              <a:avLst/>
              <a:gdLst>
                <a:gd name="T0" fmla="*/ 141 w 141"/>
                <a:gd name="T1" fmla="*/ 50 h 129"/>
                <a:gd name="T2" fmla="*/ 96 w 141"/>
                <a:gd name="T3" fmla="*/ 82 h 129"/>
                <a:gd name="T4" fmla="*/ 112 w 141"/>
                <a:gd name="T5" fmla="*/ 129 h 129"/>
                <a:gd name="T6" fmla="*/ 71 w 141"/>
                <a:gd name="T7" fmla="*/ 100 h 129"/>
                <a:gd name="T8" fmla="*/ 27 w 141"/>
                <a:gd name="T9" fmla="*/ 129 h 129"/>
                <a:gd name="T10" fmla="*/ 43 w 141"/>
                <a:gd name="T11" fmla="*/ 82 h 129"/>
                <a:gd name="T12" fmla="*/ 0 w 141"/>
                <a:gd name="T13" fmla="*/ 50 h 129"/>
                <a:gd name="T14" fmla="*/ 55 w 141"/>
                <a:gd name="T15" fmla="*/ 50 h 129"/>
                <a:gd name="T16" fmla="*/ 72 w 141"/>
                <a:gd name="T17" fmla="*/ 0 h 129"/>
                <a:gd name="T18" fmla="*/ 87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2"/>
                  </a:lnTo>
                  <a:lnTo>
                    <a:pt x="112" y="129"/>
                  </a:lnTo>
                  <a:lnTo>
                    <a:pt x="71" y="100"/>
                  </a:lnTo>
                  <a:lnTo>
                    <a:pt x="27" y="129"/>
                  </a:lnTo>
                  <a:lnTo>
                    <a:pt x="43" y="82"/>
                  </a:lnTo>
                  <a:lnTo>
                    <a:pt x="0" y="50"/>
                  </a:lnTo>
                  <a:lnTo>
                    <a:pt x="55" y="50"/>
                  </a:lnTo>
                  <a:lnTo>
                    <a:pt x="72" y="0"/>
                  </a:lnTo>
                  <a:lnTo>
                    <a:pt x="87" y="50"/>
                  </a:lnTo>
                  <a:lnTo>
                    <a:pt x="141"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5" name="Freeform 21"/>
            <p:cNvSpPr>
              <a:spLocks/>
            </p:cNvSpPr>
            <p:nvPr userDrawn="1"/>
          </p:nvSpPr>
          <p:spPr bwMode="auto">
            <a:xfrm>
              <a:off x="6121415" y="5956316"/>
              <a:ext cx="225426" cy="204788"/>
            </a:xfrm>
            <a:custGeom>
              <a:avLst/>
              <a:gdLst>
                <a:gd name="T0" fmla="*/ 142 w 142"/>
                <a:gd name="T1" fmla="*/ 50 h 129"/>
                <a:gd name="T2" fmla="*/ 97 w 142"/>
                <a:gd name="T3" fmla="*/ 81 h 129"/>
                <a:gd name="T4" fmla="*/ 113 w 142"/>
                <a:gd name="T5" fmla="*/ 129 h 129"/>
                <a:gd name="T6" fmla="*/ 71 w 142"/>
                <a:gd name="T7" fmla="*/ 100 h 129"/>
                <a:gd name="T8" fmla="*/ 28 w 142"/>
                <a:gd name="T9" fmla="*/ 129 h 129"/>
                <a:gd name="T10" fmla="*/ 44 w 142"/>
                <a:gd name="T11" fmla="*/ 81 h 129"/>
                <a:gd name="T12" fmla="*/ 0 w 142"/>
                <a:gd name="T13" fmla="*/ 50 h 129"/>
                <a:gd name="T14" fmla="*/ 55 w 142"/>
                <a:gd name="T15" fmla="*/ 50 h 129"/>
                <a:gd name="T16" fmla="*/ 73 w 142"/>
                <a:gd name="T17" fmla="*/ 0 h 129"/>
                <a:gd name="T18" fmla="*/ 87 w 142"/>
                <a:gd name="T19" fmla="*/ 50 h 129"/>
                <a:gd name="T20" fmla="*/ 142 w 142"/>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129">
                  <a:moveTo>
                    <a:pt x="142" y="50"/>
                  </a:moveTo>
                  <a:lnTo>
                    <a:pt x="97" y="81"/>
                  </a:lnTo>
                  <a:lnTo>
                    <a:pt x="113" y="129"/>
                  </a:lnTo>
                  <a:lnTo>
                    <a:pt x="71" y="100"/>
                  </a:lnTo>
                  <a:lnTo>
                    <a:pt x="28" y="129"/>
                  </a:lnTo>
                  <a:lnTo>
                    <a:pt x="44" y="81"/>
                  </a:lnTo>
                  <a:lnTo>
                    <a:pt x="0" y="50"/>
                  </a:lnTo>
                  <a:lnTo>
                    <a:pt x="55" y="50"/>
                  </a:lnTo>
                  <a:lnTo>
                    <a:pt x="73" y="0"/>
                  </a:lnTo>
                  <a:lnTo>
                    <a:pt x="87" y="50"/>
                  </a:lnTo>
                  <a:lnTo>
                    <a:pt x="142"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6" name="Freeform 22"/>
            <p:cNvSpPr>
              <a:spLocks/>
            </p:cNvSpPr>
            <p:nvPr userDrawn="1"/>
          </p:nvSpPr>
          <p:spPr bwMode="auto">
            <a:xfrm>
              <a:off x="6121415" y="5956316"/>
              <a:ext cx="225426" cy="204788"/>
            </a:xfrm>
            <a:custGeom>
              <a:avLst/>
              <a:gdLst>
                <a:gd name="T0" fmla="*/ 142 w 142"/>
                <a:gd name="T1" fmla="*/ 50 h 129"/>
                <a:gd name="T2" fmla="*/ 97 w 142"/>
                <a:gd name="T3" fmla="*/ 81 h 129"/>
                <a:gd name="T4" fmla="*/ 113 w 142"/>
                <a:gd name="T5" fmla="*/ 129 h 129"/>
                <a:gd name="T6" fmla="*/ 71 w 142"/>
                <a:gd name="T7" fmla="*/ 100 h 129"/>
                <a:gd name="T8" fmla="*/ 28 w 142"/>
                <a:gd name="T9" fmla="*/ 129 h 129"/>
                <a:gd name="T10" fmla="*/ 44 w 142"/>
                <a:gd name="T11" fmla="*/ 81 h 129"/>
                <a:gd name="T12" fmla="*/ 0 w 142"/>
                <a:gd name="T13" fmla="*/ 50 h 129"/>
                <a:gd name="T14" fmla="*/ 55 w 142"/>
                <a:gd name="T15" fmla="*/ 50 h 129"/>
                <a:gd name="T16" fmla="*/ 73 w 142"/>
                <a:gd name="T17" fmla="*/ 0 h 129"/>
                <a:gd name="T18" fmla="*/ 87 w 142"/>
                <a:gd name="T19" fmla="*/ 50 h 129"/>
                <a:gd name="T20" fmla="*/ 142 w 142"/>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129">
                  <a:moveTo>
                    <a:pt x="142" y="50"/>
                  </a:moveTo>
                  <a:lnTo>
                    <a:pt x="97" y="81"/>
                  </a:lnTo>
                  <a:lnTo>
                    <a:pt x="113" y="129"/>
                  </a:lnTo>
                  <a:lnTo>
                    <a:pt x="71" y="100"/>
                  </a:lnTo>
                  <a:lnTo>
                    <a:pt x="28" y="129"/>
                  </a:lnTo>
                  <a:lnTo>
                    <a:pt x="44" y="81"/>
                  </a:lnTo>
                  <a:lnTo>
                    <a:pt x="0" y="50"/>
                  </a:lnTo>
                  <a:lnTo>
                    <a:pt x="55" y="50"/>
                  </a:lnTo>
                  <a:lnTo>
                    <a:pt x="73" y="0"/>
                  </a:lnTo>
                  <a:lnTo>
                    <a:pt x="87" y="50"/>
                  </a:lnTo>
                  <a:lnTo>
                    <a:pt x="142"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7" name="Freeform 23"/>
            <p:cNvSpPr>
              <a:spLocks/>
            </p:cNvSpPr>
            <p:nvPr userDrawn="1"/>
          </p:nvSpPr>
          <p:spPr bwMode="auto">
            <a:xfrm>
              <a:off x="6364303" y="6207141"/>
              <a:ext cx="222251" cy="206376"/>
            </a:xfrm>
            <a:custGeom>
              <a:avLst/>
              <a:gdLst>
                <a:gd name="T0" fmla="*/ 140 w 140"/>
                <a:gd name="T1" fmla="*/ 51 h 130"/>
                <a:gd name="T2" fmla="*/ 96 w 140"/>
                <a:gd name="T3" fmla="*/ 82 h 130"/>
                <a:gd name="T4" fmla="*/ 111 w 140"/>
                <a:gd name="T5" fmla="*/ 130 h 130"/>
                <a:gd name="T6" fmla="*/ 69 w 140"/>
                <a:gd name="T7" fmla="*/ 100 h 130"/>
                <a:gd name="T8" fmla="*/ 27 w 140"/>
                <a:gd name="T9" fmla="*/ 130 h 130"/>
                <a:gd name="T10" fmla="*/ 43 w 140"/>
                <a:gd name="T11" fmla="*/ 82 h 130"/>
                <a:gd name="T12" fmla="*/ 0 w 140"/>
                <a:gd name="T13" fmla="*/ 51 h 130"/>
                <a:gd name="T14" fmla="*/ 53 w 140"/>
                <a:gd name="T15" fmla="*/ 51 h 130"/>
                <a:gd name="T16" fmla="*/ 71 w 140"/>
                <a:gd name="T17" fmla="*/ 0 h 130"/>
                <a:gd name="T18" fmla="*/ 87 w 140"/>
                <a:gd name="T19" fmla="*/ 51 h 130"/>
                <a:gd name="T20" fmla="*/ 140 w 140"/>
                <a:gd name="T21" fmla="*/ 5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 h="130">
                  <a:moveTo>
                    <a:pt x="140" y="51"/>
                  </a:moveTo>
                  <a:lnTo>
                    <a:pt x="96" y="82"/>
                  </a:lnTo>
                  <a:lnTo>
                    <a:pt x="111" y="130"/>
                  </a:lnTo>
                  <a:lnTo>
                    <a:pt x="69" y="100"/>
                  </a:lnTo>
                  <a:lnTo>
                    <a:pt x="27" y="130"/>
                  </a:lnTo>
                  <a:lnTo>
                    <a:pt x="43" y="82"/>
                  </a:lnTo>
                  <a:lnTo>
                    <a:pt x="0" y="51"/>
                  </a:lnTo>
                  <a:lnTo>
                    <a:pt x="53" y="51"/>
                  </a:lnTo>
                  <a:lnTo>
                    <a:pt x="71" y="0"/>
                  </a:lnTo>
                  <a:lnTo>
                    <a:pt x="87" y="51"/>
                  </a:lnTo>
                  <a:lnTo>
                    <a:pt x="140" y="5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8" name="Freeform 24"/>
            <p:cNvSpPr>
              <a:spLocks/>
            </p:cNvSpPr>
            <p:nvPr userDrawn="1"/>
          </p:nvSpPr>
          <p:spPr bwMode="auto">
            <a:xfrm>
              <a:off x="6364303" y="6207141"/>
              <a:ext cx="222251" cy="206376"/>
            </a:xfrm>
            <a:custGeom>
              <a:avLst/>
              <a:gdLst>
                <a:gd name="T0" fmla="*/ 140 w 140"/>
                <a:gd name="T1" fmla="*/ 51 h 130"/>
                <a:gd name="T2" fmla="*/ 96 w 140"/>
                <a:gd name="T3" fmla="*/ 82 h 130"/>
                <a:gd name="T4" fmla="*/ 111 w 140"/>
                <a:gd name="T5" fmla="*/ 130 h 130"/>
                <a:gd name="T6" fmla="*/ 69 w 140"/>
                <a:gd name="T7" fmla="*/ 100 h 130"/>
                <a:gd name="T8" fmla="*/ 27 w 140"/>
                <a:gd name="T9" fmla="*/ 130 h 130"/>
                <a:gd name="T10" fmla="*/ 43 w 140"/>
                <a:gd name="T11" fmla="*/ 82 h 130"/>
                <a:gd name="T12" fmla="*/ 0 w 140"/>
                <a:gd name="T13" fmla="*/ 51 h 130"/>
                <a:gd name="T14" fmla="*/ 53 w 140"/>
                <a:gd name="T15" fmla="*/ 51 h 130"/>
                <a:gd name="T16" fmla="*/ 71 w 140"/>
                <a:gd name="T17" fmla="*/ 0 h 130"/>
                <a:gd name="T18" fmla="*/ 87 w 140"/>
                <a:gd name="T19" fmla="*/ 51 h 130"/>
                <a:gd name="T20" fmla="*/ 140 w 140"/>
                <a:gd name="T21" fmla="*/ 5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 h="130">
                  <a:moveTo>
                    <a:pt x="140" y="51"/>
                  </a:moveTo>
                  <a:lnTo>
                    <a:pt x="96" y="82"/>
                  </a:lnTo>
                  <a:lnTo>
                    <a:pt x="111" y="130"/>
                  </a:lnTo>
                  <a:lnTo>
                    <a:pt x="69" y="100"/>
                  </a:lnTo>
                  <a:lnTo>
                    <a:pt x="27" y="130"/>
                  </a:lnTo>
                  <a:lnTo>
                    <a:pt x="43" y="82"/>
                  </a:lnTo>
                  <a:lnTo>
                    <a:pt x="0" y="51"/>
                  </a:lnTo>
                  <a:lnTo>
                    <a:pt x="53" y="51"/>
                  </a:lnTo>
                  <a:lnTo>
                    <a:pt x="71" y="0"/>
                  </a:lnTo>
                  <a:lnTo>
                    <a:pt x="87" y="51"/>
                  </a:lnTo>
                  <a:lnTo>
                    <a:pt x="140" y="51"/>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9" name="Freeform 25"/>
            <p:cNvSpPr>
              <a:spLocks/>
            </p:cNvSpPr>
            <p:nvPr userDrawn="1"/>
          </p:nvSpPr>
          <p:spPr bwMode="auto">
            <a:xfrm>
              <a:off x="7045342" y="6207141"/>
              <a:ext cx="223838" cy="206376"/>
            </a:xfrm>
            <a:custGeom>
              <a:avLst/>
              <a:gdLst>
                <a:gd name="T0" fmla="*/ 141 w 141"/>
                <a:gd name="T1" fmla="*/ 51 h 130"/>
                <a:gd name="T2" fmla="*/ 96 w 141"/>
                <a:gd name="T3" fmla="*/ 82 h 130"/>
                <a:gd name="T4" fmla="*/ 111 w 141"/>
                <a:gd name="T5" fmla="*/ 130 h 130"/>
                <a:gd name="T6" fmla="*/ 71 w 141"/>
                <a:gd name="T7" fmla="*/ 100 h 130"/>
                <a:gd name="T8" fmla="*/ 27 w 141"/>
                <a:gd name="T9" fmla="*/ 130 h 130"/>
                <a:gd name="T10" fmla="*/ 43 w 141"/>
                <a:gd name="T11" fmla="*/ 82 h 130"/>
                <a:gd name="T12" fmla="*/ 0 w 141"/>
                <a:gd name="T13" fmla="*/ 51 h 130"/>
                <a:gd name="T14" fmla="*/ 55 w 141"/>
                <a:gd name="T15" fmla="*/ 51 h 130"/>
                <a:gd name="T16" fmla="*/ 72 w 141"/>
                <a:gd name="T17" fmla="*/ 0 h 130"/>
                <a:gd name="T18" fmla="*/ 87 w 141"/>
                <a:gd name="T19" fmla="*/ 51 h 130"/>
                <a:gd name="T20" fmla="*/ 141 w 141"/>
                <a:gd name="T21" fmla="*/ 5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30">
                  <a:moveTo>
                    <a:pt x="141" y="51"/>
                  </a:moveTo>
                  <a:lnTo>
                    <a:pt x="96" y="82"/>
                  </a:lnTo>
                  <a:lnTo>
                    <a:pt x="111" y="130"/>
                  </a:lnTo>
                  <a:lnTo>
                    <a:pt x="71" y="100"/>
                  </a:lnTo>
                  <a:lnTo>
                    <a:pt x="27" y="130"/>
                  </a:lnTo>
                  <a:lnTo>
                    <a:pt x="43" y="82"/>
                  </a:lnTo>
                  <a:lnTo>
                    <a:pt x="0" y="51"/>
                  </a:lnTo>
                  <a:lnTo>
                    <a:pt x="55" y="51"/>
                  </a:lnTo>
                  <a:lnTo>
                    <a:pt x="72" y="0"/>
                  </a:lnTo>
                  <a:lnTo>
                    <a:pt x="87" y="51"/>
                  </a:lnTo>
                  <a:lnTo>
                    <a:pt x="141" y="5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0" name="Freeform 26"/>
            <p:cNvSpPr>
              <a:spLocks/>
            </p:cNvSpPr>
            <p:nvPr userDrawn="1"/>
          </p:nvSpPr>
          <p:spPr bwMode="auto">
            <a:xfrm>
              <a:off x="7045342" y="6207141"/>
              <a:ext cx="223838" cy="206376"/>
            </a:xfrm>
            <a:custGeom>
              <a:avLst/>
              <a:gdLst>
                <a:gd name="T0" fmla="*/ 141 w 141"/>
                <a:gd name="T1" fmla="*/ 51 h 130"/>
                <a:gd name="T2" fmla="*/ 96 w 141"/>
                <a:gd name="T3" fmla="*/ 82 h 130"/>
                <a:gd name="T4" fmla="*/ 111 w 141"/>
                <a:gd name="T5" fmla="*/ 130 h 130"/>
                <a:gd name="T6" fmla="*/ 71 w 141"/>
                <a:gd name="T7" fmla="*/ 100 h 130"/>
                <a:gd name="T8" fmla="*/ 27 w 141"/>
                <a:gd name="T9" fmla="*/ 130 h 130"/>
                <a:gd name="T10" fmla="*/ 43 w 141"/>
                <a:gd name="T11" fmla="*/ 82 h 130"/>
                <a:gd name="T12" fmla="*/ 0 w 141"/>
                <a:gd name="T13" fmla="*/ 51 h 130"/>
                <a:gd name="T14" fmla="*/ 55 w 141"/>
                <a:gd name="T15" fmla="*/ 51 h 130"/>
                <a:gd name="T16" fmla="*/ 72 w 141"/>
                <a:gd name="T17" fmla="*/ 0 h 130"/>
                <a:gd name="T18" fmla="*/ 87 w 141"/>
                <a:gd name="T19" fmla="*/ 51 h 130"/>
                <a:gd name="T20" fmla="*/ 141 w 141"/>
                <a:gd name="T21" fmla="*/ 5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30">
                  <a:moveTo>
                    <a:pt x="141" y="51"/>
                  </a:moveTo>
                  <a:lnTo>
                    <a:pt x="96" y="82"/>
                  </a:lnTo>
                  <a:lnTo>
                    <a:pt x="111" y="130"/>
                  </a:lnTo>
                  <a:lnTo>
                    <a:pt x="71" y="100"/>
                  </a:lnTo>
                  <a:lnTo>
                    <a:pt x="27" y="130"/>
                  </a:lnTo>
                  <a:lnTo>
                    <a:pt x="43" y="82"/>
                  </a:lnTo>
                  <a:lnTo>
                    <a:pt x="0" y="51"/>
                  </a:lnTo>
                  <a:lnTo>
                    <a:pt x="55" y="51"/>
                  </a:lnTo>
                  <a:lnTo>
                    <a:pt x="72" y="0"/>
                  </a:lnTo>
                  <a:lnTo>
                    <a:pt x="87" y="51"/>
                  </a:lnTo>
                  <a:lnTo>
                    <a:pt x="141" y="51"/>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1" name="Freeform 27"/>
            <p:cNvSpPr>
              <a:spLocks/>
            </p:cNvSpPr>
            <p:nvPr userDrawn="1"/>
          </p:nvSpPr>
          <p:spPr bwMode="auto">
            <a:xfrm>
              <a:off x="7288230" y="5956316"/>
              <a:ext cx="223838" cy="204788"/>
            </a:xfrm>
            <a:custGeom>
              <a:avLst/>
              <a:gdLst>
                <a:gd name="T0" fmla="*/ 141 w 141"/>
                <a:gd name="T1" fmla="*/ 50 h 129"/>
                <a:gd name="T2" fmla="*/ 98 w 141"/>
                <a:gd name="T3" fmla="*/ 81 h 129"/>
                <a:gd name="T4" fmla="*/ 112 w 141"/>
                <a:gd name="T5" fmla="*/ 129 h 129"/>
                <a:gd name="T6" fmla="*/ 70 w 141"/>
                <a:gd name="T7" fmla="*/ 100 h 129"/>
                <a:gd name="T8" fmla="*/ 27 w 141"/>
                <a:gd name="T9" fmla="*/ 129 h 129"/>
                <a:gd name="T10" fmla="*/ 45 w 141"/>
                <a:gd name="T11" fmla="*/ 81 h 129"/>
                <a:gd name="T12" fmla="*/ 0 w 141"/>
                <a:gd name="T13" fmla="*/ 50 h 129"/>
                <a:gd name="T14" fmla="*/ 54 w 141"/>
                <a:gd name="T15" fmla="*/ 50 h 129"/>
                <a:gd name="T16" fmla="*/ 72 w 141"/>
                <a:gd name="T17" fmla="*/ 0 h 129"/>
                <a:gd name="T18" fmla="*/ 88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8" y="81"/>
                  </a:lnTo>
                  <a:lnTo>
                    <a:pt x="112" y="129"/>
                  </a:lnTo>
                  <a:lnTo>
                    <a:pt x="70" y="100"/>
                  </a:lnTo>
                  <a:lnTo>
                    <a:pt x="27" y="129"/>
                  </a:lnTo>
                  <a:lnTo>
                    <a:pt x="45" y="81"/>
                  </a:lnTo>
                  <a:lnTo>
                    <a:pt x="0" y="50"/>
                  </a:lnTo>
                  <a:lnTo>
                    <a:pt x="54" y="50"/>
                  </a:lnTo>
                  <a:lnTo>
                    <a:pt x="72" y="0"/>
                  </a:lnTo>
                  <a:lnTo>
                    <a:pt x="88" y="50"/>
                  </a:lnTo>
                  <a:lnTo>
                    <a:pt x="141"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2" name="Freeform 28"/>
            <p:cNvSpPr>
              <a:spLocks/>
            </p:cNvSpPr>
            <p:nvPr userDrawn="1"/>
          </p:nvSpPr>
          <p:spPr bwMode="auto">
            <a:xfrm>
              <a:off x="7288230" y="5956316"/>
              <a:ext cx="223838" cy="204788"/>
            </a:xfrm>
            <a:custGeom>
              <a:avLst/>
              <a:gdLst>
                <a:gd name="T0" fmla="*/ 141 w 141"/>
                <a:gd name="T1" fmla="*/ 50 h 129"/>
                <a:gd name="T2" fmla="*/ 98 w 141"/>
                <a:gd name="T3" fmla="*/ 81 h 129"/>
                <a:gd name="T4" fmla="*/ 112 w 141"/>
                <a:gd name="T5" fmla="*/ 129 h 129"/>
                <a:gd name="T6" fmla="*/ 70 w 141"/>
                <a:gd name="T7" fmla="*/ 100 h 129"/>
                <a:gd name="T8" fmla="*/ 27 w 141"/>
                <a:gd name="T9" fmla="*/ 129 h 129"/>
                <a:gd name="T10" fmla="*/ 45 w 141"/>
                <a:gd name="T11" fmla="*/ 81 h 129"/>
                <a:gd name="T12" fmla="*/ 0 w 141"/>
                <a:gd name="T13" fmla="*/ 50 h 129"/>
                <a:gd name="T14" fmla="*/ 54 w 141"/>
                <a:gd name="T15" fmla="*/ 50 h 129"/>
                <a:gd name="T16" fmla="*/ 72 w 141"/>
                <a:gd name="T17" fmla="*/ 0 h 129"/>
                <a:gd name="T18" fmla="*/ 88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8" y="81"/>
                  </a:lnTo>
                  <a:lnTo>
                    <a:pt x="112" y="129"/>
                  </a:lnTo>
                  <a:lnTo>
                    <a:pt x="70" y="100"/>
                  </a:lnTo>
                  <a:lnTo>
                    <a:pt x="27" y="129"/>
                  </a:lnTo>
                  <a:lnTo>
                    <a:pt x="45" y="81"/>
                  </a:lnTo>
                  <a:lnTo>
                    <a:pt x="0" y="50"/>
                  </a:lnTo>
                  <a:lnTo>
                    <a:pt x="54" y="50"/>
                  </a:lnTo>
                  <a:lnTo>
                    <a:pt x="72" y="0"/>
                  </a:lnTo>
                  <a:lnTo>
                    <a:pt x="88" y="50"/>
                  </a:lnTo>
                  <a:lnTo>
                    <a:pt x="141"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3" name="Freeform 29"/>
            <p:cNvSpPr>
              <a:spLocks/>
            </p:cNvSpPr>
            <p:nvPr userDrawn="1"/>
          </p:nvSpPr>
          <p:spPr bwMode="auto">
            <a:xfrm>
              <a:off x="7378718" y="5619765"/>
              <a:ext cx="225426" cy="204788"/>
            </a:xfrm>
            <a:custGeom>
              <a:avLst/>
              <a:gdLst>
                <a:gd name="T0" fmla="*/ 142 w 142"/>
                <a:gd name="T1" fmla="*/ 50 h 129"/>
                <a:gd name="T2" fmla="*/ 97 w 142"/>
                <a:gd name="T3" fmla="*/ 80 h 129"/>
                <a:gd name="T4" fmla="*/ 111 w 142"/>
                <a:gd name="T5" fmla="*/ 129 h 129"/>
                <a:gd name="T6" fmla="*/ 71 w 142"/>
                <a:gd name="T7" fmla="*/ 100 h 129"/>
                <a:gd name="T8" fmla="*/ 28 w 142"/>
                <a:gd name="T9" fmla="*/ 129 h 129"/>
                <a:gd name="T10" fmla="*/ 44 w 142"/>
                <a:gd name="T11" fmla="*/ 80 h 129"/>
                <a:gd name="T12" fmla="*/ 0 w 142"/>
                <a:gd name="T13" fmla="*/ 50 h 129"/>
                <a:gd name="T14" fmla="*/ 55 w 142"/>
                <a:gd name="T15" fmla="*/ 50 h 129"/>
                <a:gd name="T16" fmla="*/ 71 w 142"/>
                <a:gd name="T17" fmla="*/ 0 h 129"/>
                <a:gd name="T18" fmla="*/ 87 w 142"/>
                <a:gd name="T19" fmla="*/ 50 h 129"/>
                <a:gd name="T20" fmla="*/ 142 w 142"/>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129">
                  <a:moveTo>
                    <a:pt x="142" y="50"/>
                  </a:moveTo>
                  <a:lnTo>
                    <a:pt x="97" y="80"/>
                  </a:lnTo>
                  <a:lnTo>
                    <a:pt x="111" y="129"/>
                  </a:lnTo>
                  <a:lnTo>
                    <a:pt x="71" y="100"/>
                  </a:lnTo>
                  <a:lnTo>
                    <a:pt x="28" y="129"/>
                  </a:lnTo>
                  <a:lnTo>
                    <a:pt x="44" y="80"/>
                  </a:lnTo>
                  <a:lnTo>
                    <a:pt x="0" y="50"/>
                  </a:lnTo>
                  <a:lnTo>
                    <a:pt x="55" y="50"/>
                  </a:lnTo>
                  <a:lnTo>
                    <a:pt x="71" y="0"/>
                  </a:lnTo>
                  <a:lnTo>
                    <a:pt x="87" y="50"/>
                  </a:lnTo>
                  <a:lnTo>
                    <a:pt x="142"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4" name="Freeform 30"/>
            <p:cNvSpPr>
              <a:spLocks/>
            </p:cNvSpPr>
            <p:nvPr userDrawn="1"/>
          </p:nvSpPr>
          <p:spPr bwMode="auto">
            <a:xfrm>
              <a:off x="7378718" y="5619765"/>
              <a:ext cx="225426" cy="204788"/>
            </a:xfrm>
            <a:custGeom>
              <a:avLst/>
              <a:gdLst>
                <a:gd name="T0" fmla="*/ 142 w 142"/>
                <a:gd name="T1" fmla="*/ 50 h 129"/>
                <a:gd name="T2" fmla="*/ 97 w 142"/>
                <a:gd name="T3" fmla="*/ 80 h 129"/>
                <a:gd name="T4" fmla="*/ 111 w 142"/>
                <a:gd name="T5" fmla="*/ 129 h 129"/>
                <a:gd name="T6" fmla="*/ 71 w 142"/>
                <a:gd name="T7" fmla="*/ 100 h 129"/>
                <a:gd name="T8" fmla="*/ 28 w 142"/>
                <a:gd name="T9" fmla="*/ 129 h 129"/>
                <a:gd name="T10" fmla="*/ 44 w 142"/>
                <a:gd name="T11" fmla="*/ 80 h 129"/>
                <a:gd name="T12" fmla="*/ 0 w 142"/>
                <a:gd name="T13" fmla="*/ 50 h 129"/>
                <a:gd name="T14" fmla="*/ 55 w 142"/>
                <a:gd name="T15" fmla="*/ 50 h 129"/>
                <a:gd name="T16" fmla="*/ 71 w 142"/>
                <a:gd name="T17" fmla="*/ 0 h 129"/>
                <a:gd name="T18" fmla="*/ 87 w 142"/>
                <a:gd name="T19" fmla="*/ 50 h 129"/>
                <a:gd name="T20" fmla="*/ 142 w 142"/>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129">
                  <a:moveTo>
                    <a:pt x="142" y="50"/>
                  </a:moveTo>
                  <a:lnTo>
                    <a:pt x="97" y="80"/>
                  </a:lnTo>
                  <a:lnTo>
                    <a:pt x="111" y="129"/>
                  </a:lnTo>
                  <a:lnTo>
                    <a:pt x="71" y="100"/>
                  </a:lnTo>
                  <a:lnTo>
                    <a:pt x="28" y="129"/>
                  </a:lnTo>
                  <a:lnTo>
                    <a:pt x="44" y="80"/>
                  </a:lnTo>
                  <a:lnTo>
                    <a:pt x="0" y="50"/>
                  </a:lnTo>
                  <a:lnTo>
                    <a:pt x="55" y="50"/>
                  </a:lnTo>
                  <a:lnTo>
                    <a:pt x="71" y="0"/>
                  </a:lnTo>
                  <a:lnTo>
                    <a:pt x="87" y="50"/>
                  </a:lnTo>
                  <a:lnTo>
                    <a:pt x="142"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990979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17315"/>
          <a:stretch/>
        </p:blipFill>
        <p:spPr>
          <a:xfrm>
            <a:off x="0" y="1187450"/>
            <a:ext cx="9144000" cy="5670550"/>
          </a:xfrm>
          <a:prstGeom prst="rect">
            <a:avLst/>
          </a:prstGeom>
        </p:spPr>
      </p:pic>
      <p:sp>
        <p:nvSpPr>
          <p:cNvPr id="5" name="Footer Placeholder 4"/>
          <p:cNvSpPr>
            <a:spLocks noGrp="1"/>
          </p:cNvSpPr>
          <p:nvPr>
            <p:ph type="ftr" sz="quarter" idx="11"/>
          </p:nvPr>
        </p:nvSpPr>
        <p:spPr/>
        <p:txBody>
          <a:bodyPr/>
          <a:lstStyle/>
          <a:p>
            <a:r>
              <a:rPr lang="en-US" smtClean="0"/>
              <a:t>About the NIS Directive</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2" name="Rectangle 1"/>
          <p:cNvSpPr/>
          <p:nvPr userDrawn="1"/>
        </p:nvSpPr>
        <p:spPr>
          <a:xfrm>
            <a:off x="441325" y="1638300"/>
            <a:ext cx="8262938" cy="4489450"/>
          </a:xfrm>
          <a:prstGeom prst="rect">
            <a:avLst/>
          </a:prstGeom>
          <a:solidFill>
            <a:srgbClr val="DCDD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5"/>
          <p:cNvSpPr txBox="1">
            <a:spLocks/>
          </p:cNvSpPr>
          <p:nvPr userDrawn="1"/>
        </p:nvSpPr>
        <p:spPr>
          <a:xfrm>
            <a:off x="6633870" y="6356351"/>
            <a:ext cx="2057400" cy="365125"/>
          </a:xfrm>
          <a:prstGeom prst="rect">
            <a:avLst/>
          </a:prstGeom>
        </p:spPr>
        <p:txBody>
          <a:bodyPr vert="horz" lIns="91440" tIns="45720" rIns="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32123A-B6C2-4F3D-B52B-6642A14B8745}" type="slidenum">
              <a:rPr lang="en-GB" smtClean="0"/>
              <a:pPr/>
              <a:t>‹#›</a:t>
            </a:fld>
            <a:endParaRPr lang="en-GB" dirty="0"/>
          </a:p>
        </p:txBody>
      </p:sp>
    </p:spTree>
    <p:extLst>
      <p:ext uri="{BB962C8B-B14F-4D97-AF65-F5344CB8AC3E}">
        <p14:creationId xmlns:p14="http://schemas.microsoft.com/office/powerpoint/2010/main" val="1627182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pic>
        <p:nvPicPr>
          <p:cNvPr id="43" name="Picture 42"/>
          <p:cNvPicPr>
            <a:picLocks noChangeAspect="1"/>
          </p:cNvPicPr>
          <p:nvPr userDrawn="1"/>
        </p:nvPicPr>
        <p:blipFill rotWithShape="1">
          <a:blip r:embed="rId2">
            <a:extLst>
              <a:ext uri="{28A0092B-C50C-407E-A947-70E740481C1C}">
                <a14:useLocalDpi xmlns:a14="http://schemas.microsoft.com/office/drawing/2010/main" val="0"/>
              </a:ext>
            </a:extLst>
          </a:blip>
          <a:srcRect t="16390" b="50012"/>
          <a:stretch/>
        </p:blipFill>
        <p:spPr>
          <a:xfrm>
            <a:off x="-1" y="4553849"/>
            <a:ext cx="9144000" cy="2304151"/>
          </a:xfrm>
          <a:prstGeom prst="rect">
            <a:avLst/>
          </a:prstGeom>
        </p:spPr>
      </p:pic>
      <p:sp>
        <p:nvSpPr>
          <p:cNvPr id="12" name="Picture Placeholder 11"/>
          <p:cNvSpPr>
            <a:spLocks noGrp="1"/>
          </p:cNvSpPr>
          <p:nvPr>
            <p:ph type="pic" sz="quarter" idx="10"/>
          </p:nvPr>
        </p:nvSpPr>
        <p:spPr>
          <a:xfrm>
            <a:off x="6357668" y="1385849"/>
            <a:ext cx="2786333" cy="3643350"/>
          </a:xfrm>
          <a:prstGeom prst="rect">
            <a:avLst/>
          </a:prstGeom>
        </p:spPr>
        <p:txBody>
          <a:bodyPr/>
          <a:lstStyle/>
          <a:p>
            <a:r>
              <a:rPr lang="en-US" smtClean="0"/>
              <a:t>Click icon to add picture</a:t>
            </a:r>
            <a:endParaRPr lang="en-GB"/>
          </a:p>
        </p:txBody>
      </p:sp>
      <p:sp>
        <p:nvSpPr>
          <p:cNvPr id="4" name="Rectangle 3"/>
          <p:cNvSpPr/>
          <p:nvPr userDrawn="1"/>
        </p:nvSpPr>
        <p:spPr>
          <a:xfrm>
            <a:off x="-1" y="1385848"/>
            <a:ext cx="6357669" cy="36433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433186" y="1632564"/>
            <a:ext cx="5691569" cy="1044000"/>
          </a:xfrm>
        </p:spPr>
        <p:txBody>
          <a:bodyPr lIns="0" anchor="ctr">
            <a:normAutofit/>
          </a:bodyPr>
          <a:lstStyle>
            <a:lvl1pPr algn="l">
              <a:defRPr sz="3200">
                <a:solidFill>
                  <a:schemeClr val="bg1"/>
                </a:solidFill>
              </a:defRPr>
            </a:lvl1pPr>
          </a:lstStyle>
          <a:p>
            <a:r>
              <a:rPr lang="en-US" dirty="0" smtClean="0"/>
              <a:t>Click to edit </a:t>
            </a:r>
            <a:br>
              <a:rPr lang="en-US" dirty="0" smtClean="0"/>
            </a:br>
            <a:r>
              <a:rPr lang="en-US" dirty="0" smtClean="0"/>
              <a:t>Master title style</a:t>
            </a:r>
            <a:endParaRPr lang="en-US" dirty="0"/>
          </a:p>
        </p:txBody>
      </p:sp>
      <p:pic>
        <p:nvPicPr>
          <p:cNvPr id="36" name="Picture 3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800" y="300463"/>
            <a:ext cx="879853" cy="842538"/>
          </a:xfrm>
          <a:prstGeom prst="rect">
            <a:avLst/>
          </a:prstGeom>
        </p:spPr>
      </p:pic>
      <p:grpSp>
        <p:nvGrpSpPr>
          <p:cNvPr id="38" name="Group 37"/>
          <p:cNvGrpSpPr/>
          <p:nvPr userDrawn="1"/>
        </p:nvGrpSpPr>
        <p:grpSpPr>
          <a:xfrm>
            <a:off x="7996237" y="6040897"/>
            <a:ext cx="718344" cy="484205"/>
            <a:chOff x="5295913" y="4700600"/>
            <a:chExt cx="3044832" cy="2060580"/>
          </a:xfrm>
          <a:solidFill>
            <a:schemeClr val="accent6"/>
          </a:solidFill>
        </p:grpSpPr>
        <p:sp>
          <p:nvSpPr>
            <p:cNvPr id="39" name="AutoShape 3"/>
            <p:cNvSpPr>
              <a:spLocks noChangeAspect="1" noChangeArrowheads="1" noTextEdit="1"/>
            </p:cNvSpPr>
            <p:nvPr userDrawn="1"/>
          </p:nvSpPr>
          <p:spPr bwMode="auto">
            <a:xfrm>
              <a:off x="5295913" y="4700600"/>
              <a:ext cx="3044832" cy="20605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Rectangle 5"/>
            <p:cNvSpPr>
              <a:spLocks noChangeArrowheads="1"/>
            </p:cNvSpPr>
            <p:nvPr userDrawn="1"/>
          </p:nvSpPr>
          <p:spPr bwMode="auto">
            <a:xfrm>
              <a:off x="5295913" y="4700600"/>
              <a:ext cx="3041657" cy="2060580"/>
            </a:xfrm>
            <a:prstGeom prst="rect">
              <a:avLst/>
            </a:prstGeom>
            <a:grpFill/>
            <a:ln>
              <a:noFill/>
            </a:ln>
          </p:spPr>
          <p:txBody>
            <a:bodyPr vert="horz" wrap="square" lIns="91440" tIns="45720" rIns="91440" bIns="45720" numCol="1" anchor="t" anchorCtr="0" compatLnSpc="1">
              <a:prstTxWarp prst="textNoShape">
                <a:avLst/>
              </a:prstTxWarp>
            </a:bodyPr>
            <a:lstStyle/>
            <a:p>
              <a:endParaRPr lang="en-GB"/>
            </a:p>
          </p:txBody>
        </p:sp>
        <p:sp>
          <p:nvSpPr>
            <p:cNvPr id="41" name="Rectangle 6"/>
            <p:cNvSpPr>
              <a:spLocks noChangeArrowheads="1"/>
            </p:cNvSpPr>
            <p:nvPr userDrawn="1"/>
          </p:nvSpPr>
          <p:spPr bwMode="auto">
            <a:xfrm>
              <a:off x="5295913" y="4700600"/>
              <a:ext cx="3041657" cy="206058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7"/>
            <p:cNvSpPr>
              <a:spLocks/>
            </p:cNvSpPr>
            <p:nvPr userDrawn="1"/>
          </p:nvSpPr>
          <p:spPr bwMode="auto">
            <a:xfrm>
              <a:off x="6708791" y="4940313"/>
              <a:ext cx="223838" cy="204788"/>
            </a:xfrm>
            <a:custGeom>
              <a:avLst/>
              <a:gdLst>
                <a:gd name="T0" fmla="*/ 141 w 141"/>
                <a:gd name="T1" fmla="*/ 50 h 129"/>
                <a:gd name="T2" fmla="*/ 96 w 141"/>
                <a:gd name="T3" fmla="*/ 81 h 129"/>
                <a:gd name="T4" fmla="*/ 111 w 141"/>
                <a:gd name="T5" fmla="*/ 129 h 129"/>
                <a:gd name="T6" fmla="*/ 69 w 141"/>
                <a:gd name="T7" fmla="*/ 100 h 129"/>
                <a:gd name="T8" fmla="*/ 27 w 141"/>
                <a:gd name="T9" fmla="*/ 129 h 129"/>
                <a:gd name="T10" fmla="*/ 43 w 141"/>
                <a:gd name="T11" fmla="*/ 81 h 129"/>
                <a:gd name="T12" fmla="*/ 0 w 141"/>
                <a:gd name="T13" fmla="*/ 50 h 129"/>
                <a:gd name="T14" fmla="*/ 55 w 141"/>
                <a:gd name="T15" fmla="*/ 50 h 129"/>
                <a:gd name="T16" fmla="*/ 71 w 141"/>
                <a:gd name="T17" fmla="*/ 0 h 129"/>
                <a:gd name="T18" fmla="*/ 87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1"/>
                  </a:lnTo>
                  <a:lnTo>
                    <a:pt x="111" y="129"/>
                  </a:lnTo>
                  <a:lnTo>
                    <a:pt x="69" y="100"/>
                  </a:lnTo>
                  <a:lnTo>
                    <a:pt x="27" y="129"/>
                  </a:lnTo>
                  <a:lnTo>
                    <a:pt x="43" y="81"/>
                  </a:lnTo>
                  <a:lnTo>
                    <a:pt x="0" y="50"/>
                  </a:lnTo>
                  <a:lnTo>
                    <a:pt x="55" y="50"/>
                  </a:lnTo>
                  <a:lnTo>
                    <a:pt x="71" y="0"/>
                  </a:lnTo>
                  <a:lnTo>
                    <a:pt x="87" y="50"/>
                  </a:lnTo>
                  <a:lnTo>
                    <a:pt x="141"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2" name="Freeform 8"/>
            <p:cNvSpPr>
              <a:spLocks/>
            </p:cNvSpPr>
            <p:nvPr userDrawn="1"/>
          </p:nvSpPr>
          <p:spPr bwMode="auto">
            <a:xfrm>
              <a:off x="6708791" y="4940313"/>
              <a:ext cx="223838" cy="204788"/>
            </a:xfrm>
            <a:custGeom>
              <a:avLst/>
              <a:gdLst>
                <a:gd name="T0" fmla="*/ 141 w 141"/>
                <a:gd name="T1" fmla="*/ 50 h 129"/>
                <a:gd name="T2" fmla="*/ 96 w 141"/>
                <a:gd name="T3" fmla="*/ 81 h 129"/>
                <a:gd name="T4" fmla="*/ 111 w 141"/>
                <a:gd name="T5" fmla="*/ 129 h 129"/>
                <a:gd name="T6" fmla="*/ 69 w 141"/>
                <a:gd name="T7" fmla="*/ 100 h 129"/>
                <a:gd name="T8" fmla="*/ 27 w 141"/>
                <a:gd name="T9" fmla="*/ 129 h 129"/>
                <a:gd name="T10" fmla="*/ 43 w 141"/>
                <a:gd name="T11" fmla="*/ 81 h 129"/>
                <a:gd name="T12" fmla="*/ 0 w 141"/>
                <a:gd name="T13" fmla="*/ 50 h 129"/>
                <a:gd name="T14" fmla="*/ 55 w 141"/>
                <a:gd name="T15" fmla="*/ 50 h 129"/>
                <a:gd name="T16" fmla="*/ 71 w 141"/>
                <a:gd name="T17" fmla="*/ 0 h 129"/>
                <a:gd name="T18" fmla="*/ 87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1"/>
                  </a:lnTo>
                  <a:lnTo>
                    <a:pt x="111" y="129"/>
                  </a:lnTo>
                  <a:lnTo>
                    <a:pt x="69" y="100"/>
                  </a:lnTo>
                  <a:lnTo>
                    <a:pt x="27" y="129"/>
                  </a:lnTo>
                  <a:lnTo>
                    <a:pt x="43" y="81"/>
                  </a:lnTo>
                  <a:lnTo>
                    <a:pt x="0" y="50"/>
                  </a:lnTo>
                  <a:lnTo>
                    <a:pt x="55" y="50"/>
                  </a:lnTo>
                  <a:lnTo>
                    <a:pt x="71" y="0"/>
                  </a:lnTo>
                  <a:lnTo>
                    <a:pt x="87" y="50"/>
                  </a:lnTo>
                  <a:lnTo>
                    <a:pt x="141"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3" name="Freeform 9"/>
            <p:cNvSpPr>
              <a:spLocks/>
            </p:cNvSpPr>
            <p:nvPr userDrawn="1"/>
          </p:nvSpPr>
          <p:spPr bwMode="auto">
            <a:xfrm>
              <a:off x="6708791" y="6299216"/>
              <a:ext cx="223838" cy="204788"/>
            </a:xfrm>
            <a:custGeom>
              <a:avLst/>
              <a:gdLst>
                <a:gd name="T0" fmla="*/ 141 w 141"/>
                <a:gd name="T1" fmla="*/ 50 h 129"/>
                <a:gd name="T2" fmla="*/ 96 w 141"/>
                <a:gd name="T3" fmla="*/ 82 h 129"/>
                <a:gd name="T4" fmla="*/ 111 w 141"/>
                <a:gd name="T5" fmla="*/ 129 h 129"/>
                <a:gd name="T6" fmla="*/ 69 w 141"/>
                <a:gd name="T7" fmla="*/ 100 h 129"/>
                <a:gd name="T8" fmla="*/ 27 w 141"/>
                <a:gd name="T9" fmla="*/ 129 h 129"/>
                <a:gd name="T10" fmla="*/ 43 w 141"/>
                <a:gd name="T11" fmla="*/ 82 h 129"/>
                <a:gd name="T12" fmla="*/ 0 w 141"/>
                <a:gd name="T13" fmla="*/ 50 h 129"/>
                <a:gd name="T14" fmla="*/ 55 w 141"/>
                <a:gd name="T15" fmla="*/ 50 h 129"/>
                <a:gd name="T16" fmla="*/ 71 w 141"/>
                <a:gd name="T17" fmla="*/ 0 h 129"/>
                <a:gd name="T18" fmla="*/ 87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2"/>
                  </a:lnTo>
                  <a:lnTo>
                    <a:pt x="111" y="129"/>
                  </a:lnTo>
                  <a:lnTo>
                    <a:pt x="69" y="100"/>
                  </a:lnTo>
                  <a:lnTo>
                    <a:pt x="27" y="129"/>
                  </a:lnTo>
                  <a:lnTo>
                    <a:pt x="43" y="82"/>
                  </a:lnTo>
                  <a:lnTo>
                    <a:pt x="0" y="50"/>
                  </a:lnTo>
                  <a:lnTo>
                    <a:pt x="55" y="50"/>
                  </a:lnTo>
                  <a:lnTo>
                    <a:pt x="71" y="0"/>
                  </a:lnTo>
                  <a:lnTo>
                    <a:pt x="87" y="50"/>
                  </a:lnTo>
                  <a:lnTo>
                    <a:pt x="141"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4" name="Freeform 10"/>
            <p:cNvSpPr>
              <a:spLocks/>
            </p:cNvSpPr>
            <p:nvPr userDrawn="1"/>
          </p:nvSpPr>
          <p:spPr bwMode="auto">
            <a:xfrm>
              <a:off x="6708791" y="6299216"/>
              <a:ext cx="223838" cy="204788"/>
            </a:xfrm>
            <a:custGeom>
              <a:avLst/>
              <a:gdLst>
                <a:gd name="T0" fmla="*/ 141 w 141"/>
                <a:gd name="T1" fmla="*/ 50 h 129"/>
                <a:gd name="T2" fmla="*/ 96 w 141"/>
                <a:gd name="T3" fmla="*/ 82 h 129"/>
                <a:gd name="T4" fmla="*/ 111 w 141"/>
                <a:gd name="T5" fmla="*/ 129 h 129"/>
                <a:gd name="T6" fmla="*/ 69 w 141"/>
                <a:gd name="T7" fmla="*/ 100 h 129"/>
                <a:gd name="T8" fmla="*/ 27 w 141"/>
                <a:gd name="T9" fmla="*/ 129 h 129"/>
                <a:gd name="T10" fmla="*/ 43 w 141"/>
                <a:gd name="T11" fmla="*/ 82 h 129"/>
                <a:gd name="T12" fmla="*/ 0 w 141"/>
                <a:gd name="T13" fmla="*/ 50 h 129"/>
                <a:gd name="T14" fmla="*/ 55 w 141"/>
                <a:gd name="T15" fmla="*/ 50 h 129"/>
                <a:gd name="T16" fmla="*/ 71 w 141"/>
                <a:gd name="T17" fmla="*/ 0 h 129"/>
                <a:gd name="T18" fmla="*/ 87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2"/>
                  </a:lnTo>
                  <a:lnTo>
                    <a:pt x="111" y="129"/>
                  </a:lnTo>
                  <a:lnTo>
                    <a:pt x="69" y="100"/>
                  </a:lnTo>
                  <a:lnTo>
                    <a:pt x="27" y="129"/>
                  </a:lnTo>
                  <a:lnTo>
                    <a:pt x="43" y="82"/>
                  </a:lnTo>
                  <a:lnTo>
                    <a:pt x="0" y="50"/>
                  </a:lnTo>
                  <a:lnTo>
                    <a:pt x="55" y="50"/>
                  </a:lnTo>
                  <a:lnTo>
                    <a:pt x="71" y="0"/>
                  </a:lnTo>
                  <a:lnTo>
                    <a:pt x="87" y="50"/>
                  </a:lnTo>
                  <a:lnTo>
                    <a:pt x="141"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5" name="Freeform 11"/>
            <p:cNvSpPr>
              <a:spLocks/>
            </p:cNvSpPr>
            <p:nvPr userDrawn="1"/>
          </p:nvSpPr>
          <p:spPr bwMode="auto">
            <a:xfrm>
              <a:off x="6030927" y="5619765"/>
              <a:ext cx="220663" cy="204788"/>
            </a:xfrm>
            <a:custGeom>
              <a:avLst/>
              <a:gdLst>
                <a:gd name="T0" fmla="*/ 139 w 139"/>
                <a:gd name="T1" fmla="*/ 50 h 129"/>
                <a:gd name="T2" fmla="*/ 96 w 139"/>
                <a:gd name="T3" fmla="*/ 80 h 129"/>
                <a:gd name="T4" fmla="*/ 110 w 139"/>
                <a:gd name="T5" fmla="*/ 129 h 129"/>
                <a:gd name="T6" fmla="*/ 69 w 139"/>
                <a:gd name="T7" fmla="*/ 100 h 129"/>
                <a:gd name="T8" fmla="*/ 27 w 139"/>
                <a:gd name="T9" fmla="*/ 129 h 129"/>
                <a:gd name="T10" fmla="*/ 43 w 139"/>
                <a:gd name="T11" fmla="*/ 80 h 129"/>
                <a:gd name="T12" fmla="*/ 0 w 139"/>
                <a:gd name="T13" fmla="*/ 50 h 129"/>
                <a:gd name="T14" fmla="*/ 53 w 139"/>
                <a:gd name="T15" fmla="*/ 50 h 129"/>
                <a:gd name="T16" fmla="*/ 70 w 139"/>
                <a:gd name="T17" fmla="*/ 0 h 129"/>
                <a:gd name="T18" fmla="*/ 86 w 139"/>
                <a:gd name="T19" fmla="*/ 50 h 129"/>
                <a:gd name="T20" fmla="*/ 139 w 139"/>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129">
                  <a:moveTo>
                    <a:pt x="139" y="50"/>
                  </a:moveTo>
                  <a:lnTo>
                    <a:pt x="96" y="80"/>
                  </a:lnTo>
                  <a:lnTo>
                    <a:pt x="110" y="129"/>
                  </a:lnTo>
                  <a:lnTo>
                    <a:pt x="69" y="100"/>
                  </a:lnTo>
                  <a:lnTo>
                    <a:pt x="27" y="129"/>
                  </a:lnTo>
                  <a:lnTo>
                    <a:pt x="43" y="80"/>
                  </a:lnTo>
                  <a:lnTo>
                    <a:pt x="0" y="50"/>
                  </a:lnTo>
                  <a:lnTo>
                    <a:pt x="53" y="50"/>
                  </a:lnTo>
                  <a:lnTo>
                    <a:pt x="70" y="0"/>
                  </a:lnTo>
                  <a:lnTo>
                    <a:pt x="86" y="50"/>
                  </a:lnTo>
                  <a:lnTo>
                    <a:pt x="139"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6" name="Freeform 12"/>
            <p:cNvSpPr>
              <a:spLocks/>
            </p:cNvSpPr>
            <p:nvPr userDrawn="1"/>
          </p:nvSpPr>
          <p:spPr bwMode="auto">
            <a:xfrm>
              <a:off x="6030927" y="5619765"/>
              <a:ext cx="220663" cy="204788"/>
            </a:xfrm>
            <a:custGeom>
              <a:avLst/>
              <a:gdLst>
                <a:gd name="T0" fmla="*/ 139 w 139"/>
                <a:gd name="T1" fmla="*/ 50 h 129"/>
                <a:gd name="T2" fmla="*/ 96 w 139"/>
                <a:gd name="T3" fmla="*/ 80 h 129"/>
                <a:gd name="T4" fmla="*/ 110 w 139"/>
                <a:gd name="T5" fmla="*/ 129 h 129"/>
                <a:gd name="T6" fmla="*/ 69 w 139"/>
                <a:gd name="T7" fmla="*/ 100 h 129"/>
                <a:gd name="T8" fmla="*/ 27 w 139"/>
                <a:gd name="T9" fmla="*/ 129 h 129"/>
                <a:gd name="T10" fmla="*/ 43 w 139"/>
                <a:gd name="T11" fmla="*/ 80 h 129"/>
                <a:gd name="T12" fmla="*/ 0 w 139"/>
                <a:gd name="T13" fmla="*/ 50 h 129"/>
                <a:gd name="T14" fmla="*/ 53 w 139"/>
                <a:gd name="T15" fmla="*/ 50 h 129"/>
                <a:gd name="T16" fmla="*/ 70 w 139"/>
                <a:gd name="T17" fmla="*/ 0 h 129"/>
                <a:gd name="T18" fmla="*/ 86 w 139"/>
                <a:gd name="T19" fmla="*/ 50 h 129"/>
                <a:gd name="T20" fmla="*/ 139 w 139"/>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129">
                  <a:moveTo>
                    <a:pt x="139" y="50"/>
                  </a:moveTo>
                  <a:lnTo>
                    <a:pt x="96" y="80"/>
                  </a:lnTo>
                  <a:lnTo>
                    <a:pt x="110" y="129"/>
                  </a:lnTo>
                  <a:lnTo>
                    <a:pt x="69" y="100"/>
                  </a:lnTo>
                  <a:lnTo>
                    <a:pt x="27" y="129"/>
                  </a:lnTo>
                  <a:lnTo>
                    <a:pt x="43" y="80"/>
                  </a:lnTo>
                  <a:lnTo>
                    <a:pt x="0" y="50"/>
                  </a:lnTo>
                  <a:lnTo>
                    <a:pt x="53" y="50"/>
                  </a:lnTo>
                  <a:lnTo>
                    <a:pt x="70" y="0"/>
                  </a:lnTo>
                  <a:lnTo>
                    <a:pt x="86" y="50"/>
                  </a:lnTo>
                  <a:lnTo>
                    <a:pt x="139"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7" name="Freeform 13"/>
            <p:cNvSpPr>
              <a:spLocks/>
            </p:cNvSpPr>
            <p:nvPr userDrawn="1"/>
          </p:nvSpPr>
          <p:spPr bwMode="auto">
            <a:xfrm>
              <a:off x="6124590" y="5272101"/>
              <a:ext cx="223838" cy="204788"/>
            </a:xfrm>
            <a:custGeom>
              <a:avLst/>
              <a:gdLst>
                <a:gd name="T0" fmla="*/ 141 w 141"/>
                <a:gd name="T1" fmla="*/ 50 h 129"/>
                <a:gd name="T2" fmla="*/ 98 w 141"/>
                <a:gd name="T3" fmla="*/ 82 h 129"/>
                <a:gd name="T4" fmla="*/ 113 w 141"/>
                <a:gd name="T5" fmla="*/ 129 h 129"/>
                <a:gd name="T6" fmla="*/ 71 w 141"/>
                <a:gd name="T7" fmla="*/ 100 h 129"/>
                <a:gd name="T8" fmla="*/ 27 w 141"/>
                <a:gd name="T9" fmla="*/ 129 h 129"/>
                <a:gd name="T10" fmla="*/ 45 w 141"/>
                <a:gd name="T11" fmla="*/ 82 h 129"/>
                <a:gd name="T12" fmla="*/ 0 w 141"/>
                <a:gd name="T13" fmla="*/ 50 h 129"/>
                <a:gd name="T14" fmla="*/ 55 w 141"/>
                <a:gd name="T15" fmla="*/ 50 h 129"/>
                <a:gd name="T16" fmla="*/ 72 w 141"/>
                <a:gd name="T17" fmla="*/ 0 h 129"/>
                <a:gd name="T18" fmla="*/ 88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8" y="82"/>
                  </a:lnTo>
                  <a:lnTo>
                    <a:pt x="113" y="129"/>
                  </a:lnTo>
                  <a:lnTo>
                    <a:pt x="71" y="100"/>
                  </a:lnTo>
                  <a:lnTo>
                    <a:pt x="27" y="129"/>
                  </a:lnTo>
                  <a:lnTo>
                    <a:pt x="45" y="82"/>
                  </a:lnTo>
                  <a:lnTo>
                    <a:pt x="0" y="50"/>
                  </a:lnTo>
                  <a:lnTo>
                    <a:pt x="55" y="50"/>
                  </a:lnTo>
                  <a:lnTo>
                    <a:pt x="72" y="0"/>
                  </a:lnTo>
                  <a:lnTo>
                    <a:pt x="88" y="50"/>
                  </a:lnTo>
                  <a:lnTo>
                    <a:pt x="141"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8" name="Freeform 14"/>
            <p:cNvSpPr>
              <a:spLocks/>
            </p:cNvSpPr>
            <p:nvPr userDrawn="1"/>
          </p:nvSpPr>
          <p:spPr bwMode="auto">
            <a:xfrm>
              <a:off x="6124590" y="5272101"/>
              <a:ext cx="223838" cy="204788"/>
            </a:xfrm>
            <a:custGeom>
              <a:avLst/>
              <a:gdLst>
                <a:gd name="T0" fmla="*/ 141 w 141"/>
                <a:gd name="T1" fmla="*/ 50 h 129"/>
                <a:gd name="T2" fmla="*/ 98 w 141"/>
                <a:gd name="T3" fmla="*/ 82 h 129"/>
                <a:gd name="T4" fmla="*/ 113 w 141"/>
                <a:gd name="T5" fmla="*/ 129 h 129"/>
                <a:gd name="T6" fmla="*/ 71 w 141"/>
                <a:gd name="T7" fmla="*/ 100 h 129"/>
                <a:gd name="T8" fmla="*/ 27 w 141"/>
                <a:gd name="T9" fmla="*/ 129 h 129"/>
                <a:gd name="T10" fmla="*/ 45 w 141"/>
                <a:gd name="T11" fmla="*/ 82 h 129"/>
                <a:gd name="T12" fmla="*/ 0 w 141"/>
                <a:gd name="T13" fmla="*/ 50 h 129"/>
                <a:gd name="T14" fmla="*/ 55 w 141"/>
                <a:gd name="T15" fmla="*/ 50 h 129"/>
                <a:gd name="T16" fmla="*/ 72 w 141"/>
                <a:gd name="T17" fmla="*/ 0 h 129"/>
                <a:gd name="T18" fmla="*/ 88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8" y="82"/>
                  </a:lnTo>
                  <a:lnTo>
                    <a:pt x="113" y="129"/>
                  </a:lnTo>
                  <a:lnTo>
                    <a:pt x="71" y="100"/>
                  </a:lnTo>
                  <a:lnTo>
                    <a:pt x="27" y="129"/>
                  </a:lnTo>
                  <a:lnTo>
                    <a:pt x="45" y="82"/>
                  </a:lnTo>
                  <a:lnTo>
                    <a:pt x="0" y="50"/>
                  </a:lnTo>
                  <a:lnTo>
                    <a:pt x="55" y="50"/>
                  </a:lnTo>
                  <a:lnTo>
                    <a:pt x="72" y="0"/>
                  </a:lnTo>
                  <a:lnTo>
                    <a:pt x="88" y="50"/>
                  </a:lnTo>
                  <a:lnTo>
                    <a:pt x="141"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9" name="Freeform 15"/>
            <p:cNvSpPr>
              <a:spLocks/>
            </p:cNvSpPr>
            <p:nvPr userDrawn="1"/>
          </p:nvSpPr>
          <p:spPr bwMode="auto">
            <a:xfrm>
              <a:off x="6367478" y="5029213"/>
              <a:ext cx="220663" cy="204788"/>
            </a:xfrm>
            <a:custGeom>
              <a:avLst/>
              <a:gdLst>
                <a:gd name="T0" fmla="*/ 139 w 139"/>
                <a:gd name="T1" fmla="*/ 50 h 129"/>
                <a:gd name="T2" fmla="*/ 96 w 139"/>
                <a:gd name="T3" fmla="*/ 81 h 129"/>
                <a:gd name="T4" fmla="*/ 111 w 139"/>
                <a:gd name="T5" fmla="*/ 129 h 129"/>
                <a:gd name="T6" fmla="*/ 69 w 139"/>
                <a:gd name="T7" fmla="*/ 100 h 129"/>
                <a:gd name="T8" fmla="*/ 27 w 139"/>
                <a:gd name="T9" fmla="*/ 129 h 129"/>
                <a:gd name="T10" fmla="*/ 43 w 139"/>
                <a:gd name="T11" fmla="*/ 81 h 129"/>
                <a:gd name="T12" fmla="*/ 0 w 139"/>
                <a:gd name="T13" fmla="*/ 50 h 129"/>
                <a:gd name="T14" fmla="*/ 53 w 139"/>
                <a:gd name="T15" fmla="*/ 50 h 129"/>
                <a:gd name="T16" fmla="*/ 70 w 139"/>
                <a:gd name="T17" fmla="*/ 0 h 129"/>
                <a:gd name="T18" fmla="*/ 86 w 139"/>
                <a:gd name="T19" fmla="*/ 50 h 129"/>
                <a:gd name="T20" fmla="*/ 139 w 139"/>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129">
                  <a:moveTo>
                    <a:pt x="139" y="50"/>
                  </a:moveTo>
                  <a:lnTo>
                    <a:pt x="96" y="81"/>
                  </a:lnTo>
                  <a:lnTo>
                    <a:pt x="111" y="129"/>
                  </a:lnTo>
                  <a:lnTo>
                    <a:pt x="69" y="100"/>
                  </a:lnTo>
                  <a:lnTo>
                    <a:pt x="27" y="129"/>
                  </a:lnTo>
                  <a:lnTo>
                    <a:pt x="43" y="81"/>
                  </a:lnTo>
                  <a:lnTo>
                    <a:pt x="0" y="50"/>
                  </a:lnTo>
                  <a:lnTo>
                    <a:pt x="53" y="50"/>
                  </a:lnTo>
                  <a:lnTo>
                    <a:pt x="70" y="0"/>
                  </a:lnTo>
                  <a:lnTo>
                    <a:pt x="86" y="50"/>
                  </a:lnTo>
                  <a:lnTo>
                    <a:pt x="139"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0" name="Freeform 16"/>
            <p:cNvSpPr>
              <a:spLocks/>
            </p:cNvSpPr>
            <p:nvPr userDrawn="1"/>
          </p:nvSpPr>
          <p:spPr bwMode="auto">
            <a:xfrm>
              <a:off x="6367478" y="5029213"/>
              <a:ext cx="220663" cy="204788"/>
            </a:xfrm>
            <a:custGeom>
              <a:avLst/>
              <a:gdLst>
                <a:gd name="T0" fmla="*/ 139 w 139"/>
                <a:gd name="T1" fmla="*/ 50 h 129"/>
                <a:gd name="T2" fmla="*/ 96 w 139"/>
                <a:gd name="T3" fmla="*/ 81 h 129"/>
                <a:gd name="T4" fmla="*/ 111 w 139"/>
                <a:gd name="T5" fmla="*/ 129 h 129"/>
                <a:gd name="T6" fmla="*/ 69 w 139"/>
                <a:gd name="T7" fmla="*/ 100 h 129"/>
                <a:gd name="T8" fmla="*/ 27 w 139"/>
                <a:gd name="T9" fmla="*/ 129 h 129"/>
                <a:gd name="T10" fmla="*/ 43 w 139"/>
                <a:gd name="T11" fmla="*/ 81 h 129"/>
                <a:gd name="T12" fmla="*/ 0 w 139"/>
                <a:gd name="T13" fmla="*/ 50 h 129"/>
                <a:gd name="T14" fmla="*/ 53 w 139"/>
                <a:gd name="T15" fmla="*/ 50 h 129"/>
                <a:gd name="T16" fmla="*/ 70 w 139"/>
                <a:gd name="T17" fmla="*/ 0 h 129"/>
                <a:gd name="T18" fmla="*/ 86 w 139"/>
                <a:gd name="T19" fmla="*/ 50 h 129"/>
                <a:gd name="T20" fmla="*/ 139 w 139"/>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129">
                  <a:moveTo>
                    <a:pt x="139" y="50"/>
                  </a:moveTo>
                  <a:lnTo>
                    <a:pt x="96" y="81"/>
                  </a:lnTo>
                  <a:lnTo>
                    <a:pt x="111" y="129"/>
                  </a:lnTo>
                  <a:lnTo>
                    <a:pt x="69" y="100"/>
                  </a:lnTo>
                  <a:lnTo>
                    <a:pt x="27" y="129"/>
                  </a:lnTo>
                  <a:lnTo>
                    <a:pt x="43" y="81"/>
                  </a:lnTo>
                  <a:lnTo>
                    <a:pt x="0" y="50"/>
                  </a:lnTo>
                  <a:lnTo>
                    <a:pt x="53" y="50"/>
                  </a:lnTo>
                  <a:lnTo>
                    <a:pt x="70" y="0"/>
                  </a:lnTo>
                  <a:lnTo>
                    <a:pt x="86" y="50"/>
                  </a:lnTo>
                  <a:lnTo>
                    <a:pt x="139"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1" name="Freeform 17"/>
            <p:cNvSpPr>
              <a:spLocks/>
            </p:cNvSpPr>
            <p:nvPr userDrawn="1"/>
          </p:nvSpPr>
          <p:spPr bwMode="auto">
            <a:xfrm>
              <a:off x="7040580" y="5029213"/>
              <a:ext cx="223838" cy="204788"/>
            </a:xfrm>
            <a:custGeom>
              <a:avLst/>
              <a:gdLst>
                <a:gd name="T0" fmla="*/ 141 w 141"/>
                <a:gd name="T1" fmla="*/ 50 h 129"/>
                <a:gd name="T2" fmla="*/ 96 w 141"/>
                <a:gd name="T3" fmla="*/ 81 h 129"/>
                <a:gd name="T4" fmla="*/ 111 w 141"/>
                <a:gd name="T5" fmla="*/ 129 h 129"/>
                <a:gd name="T6" fmla="*/ 69 w 141"/>
                <a:gd name="T7" fmla="*/ 100 h 129"/>
                <a:gd name="T8" fmla="*/ 27 w 141"/>
                <a:gd name="T9" fmla="*/ 129 h 129"/>
                <a:gd name="T10" fmla="*/ 43 w 141"/>
                <a:gd name="T11" fmla="*/ 81 h 129"/>
                <a:gd name="T12" fmla="*/ 0 w 141"/>
                <a:gd name="T13" fmla="*/ 50 h 129"/>
                <a:gd name="T14" fmla="*/ 54 w 141"/>
                <a:gd name="T15" fmla="*/ 50 h 129"/>
                <a:gd name="T16" fmla="*/ 70 w 141"/>
                <a:gd name="T17" fmla="*/ 0 h 129"/>
                <a:gd name="T18" fmla="*/ 86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1"/>
                  </a:lnTo>
                  <a:lnTo>
                    <a:pt x="111" y="129"/>
                  </a:lnTo>
                  <a:lnTo>
                    <a:pt x="69" y="100"/>
                  </a:lnTo>
                  <a:lnTo>
                    <a:pt x="27" y="129"/>
                  </a:lnTo>
                  <a:lnTo>
                    <a:pt x="43" y="81"/>
                  </a:lnTo>
                  <a:lnTo>
                    <a:pt x="0" y="50"/>
                  </a:lnTo>
                  <a:lnTo>
                    <a:pt x="54" y="50"/>
                  </a:lnTo>
                  <a:lnTo>
                    <a:pt x="70" y="0"/>
                  </a:lnTo>
                  <a:lnTo>
                    <a:pt x="86" y="50"/>
                  </a:lnTo>
                  <a:lnTo>
                    <a:pt x="141"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2" name="Freeform 18"/>
            <p:cNvSpPr>
              <a:spLocks/>
            </p:cNvSpPr>
            <p:nvPr userDrawn="1"/>
          </p:nvSpPr>
          <p:spPr bwMode="auto">
            <a:xfrm>
              <a:off x="7040580" y="5029213"/>
              <a:ext cx="223838" cy="204788"/>
            </a:xfrm>
            <a:custGeom>
              <a:avLst/>
              <a:gdLst>
                <a:gd name="T0" fmla="*/ 141 w 141"/>
                <a:gd name="T1" fmla="*/ 50 h 129"/>
                <a:gd name="T2" fmla="*/ 96 w 141"/>
                <a:gd name="T3" fmla="*/ 81 h 129"/>
                <a:gd name="T4" fmla="*/ 111 w 141"/>
                <a:gd name="T5" fmla="*/ 129 h 129"/>
                <a:gd name="T6" fmla="*/ 69 w 141"/>
                <a:gd name="T7" fmla="*/ 100 h 129"/>
                <a:gd name="T8" fmla="*/ 27 w 141"/>
                <a:gd name="T9" fmla="*/ 129 h 129"/>
                <a:gd name="T10" fmla="*/ 43 w 141"/>
                <a:gd name="T11" fmla="*/ 81 h 129"/>
                <a:gd name="T12" fmla="*/ 0 w 141"/>
                <a:gd name="T13" fmla="*/ 50 h 129"/>
                <a:gd name="T14" fmla="*/ 54 w 141"/>
                <a:gd name="T15" fmla="*/ 50 h 129"/>
                <a:gd name="T16" fmla="*/ 70 w 141"/>
                <a:gd name="T17" fmla="*/ 0 h 129"/>
                <a:gd name="T18" fmla="*/ 86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1"/>
                  </a:lnTo>
                  <a:lnTo>
                    <a:pt x="111" y="129"/>
                  </a:lnTo>
                  <a:lnTo>
                    <a:pt x="69" y="100"/>
                  </a:lnTo>
                  <a:lnTo>
                    <a:pt x="27" y="129"/>
                  </a:lnTo>
                  <a:lnTo>
                    <a:pt x="43" y="81"/>
                  </a:lnTo>
                  <a:lnTo>
                    <a:pt x="0" y="50"/>
                  </a:lnTo>
                  <a:lnTo>
                    <a:pt x="54" y="50"/>
                  </a:lnTo>
                  <a:lnTo>
                    <a:pt x="70" y="0"/>
                  </a:lnTo>
                  <a:lnTo>
                    <a:pt x="86" y="50"/>
                  </a:lnTo>
                  <a:lnTo>
                    <a:pt x="141"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3" name="Freeform 19"/>
            <p:cNvSpPr>
              <a:spLocks/>
            </p:cNvSpPr>
            <p:nvPr userDrawn="1"/>
          </p:nvSpPr>
          <p:spPr bwMode="auto">
            <a:xfrm>
              <a:off x="7285055" y="5272101"/>
              <a:ext cx="223838" cy="204788"/>
            </a:xfrm>
            <a:custGeom>
              <a:avLst/>
              <a:gdLst>
                <a:gd name="T0" fmla="*/ 141 w 141"/>
                <a:gd name="T1" fmla="*/ 50 h 129"/>
                <a:gd name="T2" fmla="*/ 96 w 141"/>
                <a:gd name="T3" fmla="*/ 82 h 129"/>
                <a:gd name="T4" fmla="*/ 112 w 141"/>
                <a:gd name="T5" fmla="*/ 129 h 129"/>
                <a:gd name="T6" fmla="*/ 71 w 141"/>
                <a:gd name="T7" fmla="*/ 100 h 129"/>
                <a:gd name="T8" fmla="*/ 27 w 141"/>
                <a:gd name="T9" fmla="*/ 129 h 129"/>
                <a:gd name="T10" fmla="*/ 43 w 141"/>
                <a:gd name="T11" fmla="*/ 82 h 129"/>
                <a:gd name="T12" fmla="*/ 0 w 141"/>
                <a:gd name="T13" fmla="*/ 50 h 129"/>
                <a:gd name="T14" fmla="*/ 55 w 141"/>
                <a:gd name="T15" fmla="*/ 50 h 129"/>
                <a:gd name="T16" fmla="*/ 72 w 141"/>
                <a:gd name="T17" fmla="*/ 0 h 129"/>
                <a:gd name="T18" fmla="*/ 87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2"/>
                  </a:lnTo>
                  <a:lnTo>
                    <a:pt x="112" y="129"/>
                  </a:lnTo>
                  <a:lnTo>
                    <a:pt x="71" y="100"/>
                  </a:lnTo>
                  <a:lnTo>
                    <a:pt x="27" y="129"/>
                  </a:lnTo>
                  <a:lnTo>
                    <a:pt x="43" y="82"/>
                  </a:lnTo>
                  <a:lnTo>
                    <a:pt x="0" y="50"/>
                  </a:lnTo>
                  <a:lnTo>
                    <a:pt x="55" y="50"/>
                  </a:lnTo>
                  <a:lnTo>
                    <a:pt x="72" y="0"/>
                  </a:lnTo>
                  <a:lnTo>
                    <a:pt x="87" y="50"/>
                  </a:lnTo>
                  <a:lnTo>
                    <a:pt x="141"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4" name="Freeform 20"/>
            <p:cNvSpPr>
              <a:spLocks/>
            </p:cNvSpPr>
            <p:nvPr userDrawn="1"/>
          </p:nvSpPr>
          <p:spPr bwMode="auto">
            <a:xfrm>
              <a:off x="7285055" y="5272101"/>
              <a:ext cx="223838" cy="204788"/>
            </a:xfrm>
            <a:custGeom>
              <a:avLst/>
              <a:gdLst>
                <a:gd name="T0" fmla="*/ 141 w 141"/>
                <a:gd name="T1" fmla="*/ 50 h 129"/>
                <a:gd name="T2" fmla="*/ 96 w 141"/>
                <a:gd name="T3" fmla="*/ 82 h 129"/>
                <a:gd name="T4" fmla="*/ 112 w 141"/>
                <a:gd name="T5" fmla="*/ 129 h 129"/>
                <a:gd name="T6" fmla="*/ 71 w 141"/>
                <a:gd name="T7" fmla="*/ 100 h 129"/>
                <a:gd name="T8" fmla="*/ 27 w 141"/>
                <a:gd name="T9" fmla="*/ 129 h 129"/>
                <a:gd name="T10" fmla="*/ 43 w 141"/>
                <a:gd name="T11" fmla="*/ 82 h 129"/>
                <a:gd name="T12" fmla="*/ 0 w 141"/>
                <a:gd name="T13" fmla="*/ 50 h 129"/>
                <a:gd name="T14" fmla="*/ 55 w 141"/>
                <a:gd name="T15" fmla="*/ 50 h 129"/>
                <a:gd name="T16" fmla="*/ 72 w 141"/>
                <a:gd name="T17" fmla="*/ 0 h 129"/>
                <a:gd name="T18" fmla="*/ 87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2"/>
                  </a:lnTo>
                  <a:lnTo>
                    <a:pt x="112" y="129"/>
                  </a:lnTo>
                  <a:lnTo>
                    <a:pt x="71" y="100"/>
                  </a:lnTo>
                  <a:lnTo>
                    <a:pt x="27" y="129"/>
                  </a:lnTo>
                  <a:lnTo>
                    <a:pt x="43" y="82"/>
                  </a:lnTo>
                  <a:lnTo>
                    <a:pt x="0" y="50"/>
                  </a:lnTo>
                  <a:lnTo>
                    <a:pt x="55" y="50"/>
                  </a:lnTo>
                  <a:lnTo>
                    <a:pt x="72" y="0"/>
                  </a:lnTo>
                  <a:lnTo>
                    <a:pt x="87" y="50"/>
                  </a:lnTo>
                  <a:lnTo>
                    <a:pt x="141"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5" name="Freeform 21"/>
            <p:cNvSpPr>
              <a:spLocks/>
            </p:cNvSpPr>
            <p:nvPr userDrawn="1"/>
          </p:nvSpPr>
          <p:spPr bwMode="auto">
            <a:xfrm>
              <a:off x="6121415" y="5956316"/>
              <a:ext cx="225426" cy="204788"/>
            </a:xfrm>
            <a:custGeom>
              <a:avLst/>
              <a:gdLst>
                <a:gd name="T0" fmla="*/ 142 w 142"/>
                <a:gd name="T1" fmla="*/ 50 h 129"/>
                <a:gd name="T2" fmla="*/ 97 w 142"/>
                <a:gd name="T3" fmla="*/ 81 h 129"/>
                <a:gd name="T4" fmla="*/ 113 w 142"/>
                <a:gd name="T5" fmla="*/ 129 h 129"/>
                <a:gd name="T6" fmla="*/ 71 w 142"/>
                <a:gd name="T7" fmla="*/ 100 h 129"/>
                <a:gd name="T8" fmla="*/ 28 w 142"/>
                <a:gd name="T9" fmla="*/ 129 h 129"/>
                <a:gd name="T10" fmla="*/ 44 w 142"/>
                <a:gd name="T11" fmla="*/ 81 h 129"/>
                <a:gd name="T12" fmla="*/ 0 w 142"/>
                <a:gd name="T13" fmla="*/ 50 h 129"/>
                <a:gd name="T14" fmla="*/ 55 w 142"/>
                <a:gd name="T15" fmla="*/ 50 h 129"/>
                <a:gd name="T16" fmla="*/ 73 w 142"/>
                <a:gd name="T17" fmla="*/ 0 h 129"/>
                <a:gd name="T18" fmla="*/ 87 w 142"/>
                <a:gd name="T19" fmla="*/ 50 h 129"/>
                <a:gd name="T20" fmla="*/ 142 w 142"/>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129">
                  <a:moveTo>
                    <a:pt x="142" y="50"/>
                  </a:moveTo>
                  <a:lnTo>
                    <a:pt x="97" y="81"/>
                  </a:lnTo>
                  <a:lnTo>
                    <a:pt x="113" y="129"/>
                  </a:lnTo>
                  <a:lnTo>
                    <a:pt x="71" y="100"/>
                  </a:lnTo>
                  <a:lnTo>
                    <a:pt x="28" y="129"/>
                  </a:lnTo>
                  <a:lnTo>
                    <a:pt x="44" y="81"/>
                  </a:lnTo>
                  <a:lnTo>
                    <a:pt x="0" y="50"/>
                  </a:lnTo>
                  <a:lnTo>
                    <a:pt x="55" y="50"/>
                  </a:lnTo>
                  <a:lnTo>
                    <a:pt x="73" y="0"/>
                  </a:lnTo>
                  <a:lnTo>
                    <a:pt x="87" y="50"/>
                  </a:lnTo>
                  <a:lnTo>
                    <a:pt x="142"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6" name="Freeform 22"/>
            <p:cNvSpPr>
              <a:spLocks/>
            </p:cNvSpPr>
            <p:nvPr userDrawn="1"/>
          </p:nvSpPr>
          <p:spPr bwMode="auto">
            <a:xfrm>
              <a:off x="6121415" y="5956316"/>
              <a:ext cx="225426" cy="204788"/>
            </a:xfrm>
            <a:custGeom>
              <a:avLst/>
              <a:gdLst>
                <a:gd name="T0" fmla="*/ 142 w 142"/>
                <a:gd name="T1" fmla="*/ 50 h 129"/>
                <a:gd name="T2" fmla="*/ 97 w 142"/>
                <a:gd name="T3" fmla="*/ 81 h 129"/>
                <a:gd name="T4" fmla="*/ 113 w 142"/>
                <a:gd name="T5" fmla="*/ 129 h 129"/>
                <a:gd name="T6" fmla="*/ 71 w 142"/>
                <a:gd name="T7" fmla="*/ 100 h 129"/>
                <a:gd name="T8" fmla="*/ 28 w 142"/>
                <a:gd name="T9" fmla="*/ 129 h 129"/>
                <a:gd name="T10" fmla="*/ 44 w 142"/>
                <a:gd name="T11" fmla="*/ 81 h 129"/>
                <a:gd name="T12" fmla="*/ 0 w 142"/>
                <a:gd name="T13" fmla="*/ 50 h 129"/>
                <a:gd name="T14" fmla="*/ 55 w 142"/>
                <a:gd name="T15" fmla="*/ 50 h 129"/>
                <a:gd name="T16" fmla="*/ 73 w 142"/>
                <a:gd name="T17" fmla="*/ 0 h 129"/>
                <a:gd name="T18" fmla="*/ 87 w 142"/>
                <a:gd name="T19" fmla="*/ 50 h 129"/>
                <a:gd name="T20" fmla="*/ 142 w 142"/>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129">
                  <a:moveTo>
                    <a:pt x="142" y="50"/>
                  </a:moveTo>
                  <a:lnTo>
                    <a:pt x="97" y="81"/>
                  </a:lnTo>
                  <a:lnTo>
                    <a:pt x="113" y="129"/>
                  </a:lnTo>
                  <a:lnTo>
                    <a:pt x="71" y="100"/>
                  </a:lnTo>
                  <a:lnTo>
                    <a:pt x="28" y="129"/>
                  </a:lnTo>
                  <a:lnTo>
                    <a:pt x="44" y="81"/>
                  </a:lnTo>
                  <a:lnTo>
                    <a:pt x="0" y="50"/>
                  </a:lnTo>
                  <a:lnTo>
                    <a:pt x="55" y="50"/>
                  </a:lnTo>
                  <a:lnTo>
                    <a:pt x="73" y="0"/>
                  </a:lnTo>
                  <a:lnTo>
                    <a:pt x="87" y="50"/>
                  </a:lnTo>
                  <a:lnTo>
                    <a:pt x="142"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7" name="Freeform 23"/>
            <p:cNvSpPr>
              <a:spLocks/>
            </p:cNvSpPr>
            <p:nvPr userDrawn="1"/>
          </p:nvSpPr>
          <p:spPr bwMode="auto">
            <a:xfrm>
              <a:off x="6364303" y="6207141"/>
              <a:ext cx="222251" cy="206376"/>
            </a:xfrm>
            <a:custGeom>
              <a:avLst/>
              <a:gdLst>
                <a:gd name="T0" fmla="*/ 140 w 140"/>
                <a:gd name="T1" fmla="*/ 51 h 130"/>
                <a:gd name="T2" fmla="*/ 96 w 140"/>
                <a:gd name="T3" fmla="*/ 82 h 130"/>
                <a:gd name="T4" fmla="*/ 111 w 140"/>
                <a:gd name="T5" fmla="*/ 130 h 130"/>
                <a:gd name="T6" fmla="*/ 69 w 140"/>
                <a:gd name="T7" fmla="*/ 100 h 130"/>
                <a:gd name="T8" fmla="*/ 27 w 140"/>
                <a:gd name="T9" fmla="*/ 130 h 130"/>
                <a:gd name="T10" fmla="*/ 43 w 140"/>
                <a:gd name="T11" fmla="*/ 82 h 130"/>
                <a:gd name="T12" fmla="*/ 0 w 140"/>
                <a:gd name="T13" fmla="*/ 51 h 130"/>
                <a:gd name="T14" fmla="*/ 53 w 140"/>
                <a:gd name="T15" fmla="*/ 51 h 130"/>
                <a:gd name="T16" fmla="*/ 71 w 140"/>
                <a:gd name="T17" fmla="*/ 0 h 130"/>
                <a:gd name="T18" fmla="*/ 87 w 140"/>
                <a:gd name="T19" fmla="*/ 51 h 130"/>
                <a:gd name="T20" fmla="*/ 140 w 140"/>
                <a:gd name="T21" fmla="*/ 5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 h="130">
                  <a:moveTo>
                    <a:pt x="140" y="51"/>
                  </a:moveTo>
                  <a:lnTo>
                    <a:pt x="96" y="82"/>
                  </a:lnTo>
                  <a:lnTo>
                    <a:pt x="111" y="130"/>
                  </a:lnTo>
                  <a:lnTo>
                    <a:pt x="69" y="100"/>
                  </a:lnTo>
                  <a:lnTo>
                    <a:pt x="27" y="130"/>
                  </a:lnTo>
                  <a:lnTo>
                    <a:pt x="43" y="82"/>
                  </a:lnTo>
                  <a:lnTo>
                    <a:pt x="0" y="51"/>
                  </a:lnTo>
                  <a:lnTo>
                    <a:pt x="53" y="51"/>
                  </a:lnTo>
                  <a:lnTo>
                    <a:pt x="71" y="0"/>
                  </a:lnTo>
                  <a:lnTo>
                    <a:pt x="87" y="51"/>
                  </a:lnTo>
                  <a:lnTo>
                    <a:pt x="140" y="5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8" name="Freeform 24"/>
            <p:cNvSpPr>
              <a:spLocks/>
            </p:cNvSpPr>
            <p:nvPr userDrawn="1"/>
          </p:nvSpPr>
          <p:spPr bwMode="auto">
            <a:xfrm>
              <a:off x="6364303" y="6207141"/>
              <a:ext cx="222251" cy="206376"/>
            </a:xfrm>
            <a:custGeom>
              <a:avLst/>
              <a:gdLst>
                <a:gd name="T0" fmla="*/ 140 w 140"/>
                <a:gd name="T1" fmla="*/ 51 h 130"/>
                <a:gd name="T2" fmla="*/ 96 w 140"/>
                <a:gd name="T3" fmla="*/ 82 h 130"/>
                <a:gd name="T4" fmla="*/ 111 w 140"/>
                <a:gd name="T5" fmla="*/ 130 h 130"/>
                <a:gd name="T6" fmla="*/ 69 w 140"/>
                <a:gd name="T7" fmla="*/ 100 h 130"/>
                <a:gd name="T8" fmla="*/ 27 w 140"/>
                <a:gd name="T9" fmla="*/ 130 h 130"/>
                <a:gd name="T10" fmla="*/ 43 w 140"/>
                <a:gd name="T11" fmla="*/ 82 h 130"/>
                <a:gd name="T12" fmla="*/ 0 w 140"/>
                <a:gd name="T13" fmla="*/ 51 h 130"/>
                <a:gd name="T14" fmla="*/ 53 w 140"/>
                <a:gd name="T15" fmla="*/ 51 h 130"/>
                <a:gd name="T16" fmla="*/ 71 w 140"/>
                <a:gd name="T17" fmla="*/ 0 h 130"/>
                <a:gd name="T18" fmla="*/ 87 w 140"/>
                <a:gd name="T19" fmla="*/ 51 h 130"/>
                <a:gd name="T20" fmla="*/ 140 w 140"/>
                <a:gd name="T21" fmla="*/ 5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 h="130">
                  <a:moveTo>
                    <a:pt x="140" y="51"/>
                  </a:moveTo>
                  <a:lnTo>
                    <a:pt x="96" y="82"/>
                  </a:lnTo>
                  <a:lnTo>
                    <a:pt x="111" y="130"/>
                  </a:lnTo>
                  <a:lnTo>
                    <a:pt x="69" y="100"/>
                  </a:lnTo>
                  <a:lnTo>
                    <a:pt x="27" y="130"/>
                  </a:lnTo>
                  <a:lnTo>
                    <a:pt x="43" y="82"/>
                  </a:lnTo>
                  <a:lnTo>
                    <a:pt x="0" y="51"/>
                  </a:lnTo>
                  <a:lnTo>
                    <a:pt x="53" y="51"/>
                  </a:lnTo>
                  <a:lnTo>
                    <a:pt x="71" y="0"/>
                  </a:lnTo>
                  <a:lnTo>
                    <a:pt x="87" y="51"/>
                  </a:lnTo>
                  <a:lnTo>
                    <a:pt x="140" y="51"/>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9" name="Freeform 25"/>
            <p:cNvSpPr>
              <a:spLocks/>
            </p:cNvSpPr>
            <p:nvPr userDrawn="1"/>
          </p:nvSpPr>
          <p:spPr bwMode="auto">
            <a:xfrm>
              <a:off x="7045342" y="6207141"/>
              <a:ext cx="223838" cy="206376"/>
            </a:xfrm>
            <a:custGeom>
              <a:avLst/>
              <a:gdLst>
                <a:gd name="T0" fmla="*/ 141 w 141"/>
                <a:gd name="T1" fmla="*/ 51 h 130"/>
                <a:gd name="T2" fmla="*/ 96 w 141"/>
                <a:gd name="T3" fmla="*/ 82 h 130"/>
                <a:gd name="T4" fmla="*/ 111 w 141"/>
                <a:gd name="T5" fmla="*/ 130 h 130"/>
                <a:gd name="T6" fmla="*/ 71 w 141"/>
                <a:gd name="T7" fmla="*/ 100 h 130"/>
                <a:gd name="T8" fmla="*/ 27 w 141"/>
                <a:gd name="T9" fmla="*/ 130 h 130"/>
                <a:gd name="T10" fmla="*/ 43 w 141"/>
                <a:gd name="T11" fmla="*/ 82 h 130"/>
                <a:gd name="T12" fmla="*/ 0 w 141"/>
                <a:gd name="T13" fmla="*/ 51 h 130"/>
                <a:gd name="T14" fmla="*/ 55 w 141"/>
                <a:gd name="T15" fmla="*/ 51 h 130"/>
                <a:gd name="T16" fmla="*/ 72 w 141"/>
                <a:gd name="T17" fmla="*/ 0 h 130"/>
                <a:gd name="T18" fmla="*/ 87 w 141"/>
                <a:gd name="T19" fmla="*/ 51 h 130"/>
                <a:gd name="T20" fmla="*/ 141 w 141"/>
                <a:gd name="T21" fmla="*/ 5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30">
                  <a:moveTo>
                    <a:pt x="141" y="51"/>
                  </a:moveTo>
                  <a:lnTo>
                    <a:pt x="96" y="82"/>
                  </a:lnTo>
                  <a:lnTo>
                    <a:pt x="111" y="130"/>
                  </a:lnTo>
                  <a:lnTo>
                    <a:pt x="71" y="100"/>
                  </a:lnTo>
                  <a:lnTo>
                    <a:pt x="27" y="130"/>
                  </a:lnTo>
                  <a:lnTo>
                    <a:pt x="43" y="82"/>
                  </a:lnTo>
                  <a:lnTo>
                    <a:pt x="0" y="51"/>
                  </a:lnTo>
                  <a:lnTo>
                    <a:pt x="55" y="51"/>
                  </a:lnTo>
                  <a:lnTo>
                    <a:pt x="72" y="0"/>
                  </a:lnTo>
                  <a:lnTo>
                    <a:pt x="87" y="51"/>
                  </a:lnTo>
                  <a:lnTo>
                    <a:pt x="141" y="5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0" name="Freeform 26"/>
            <p:cNvSpPr>
              <a:spLocks/>
            </p:cNvSpPr>
            <p:nvPr userDrawn="1"/>
          </p:nvSpPr>
          <p:spPr bwMode="auto">
            <a:xfrm>
              <a:off x="7045342" y="6207141"/>
              <a:ext cx="223838" cy="206376"/>
            </a:xfrm>
            <a:custGeom>
              <a:avLst/>
              <a:gdLst>
                <a:gd name="T0" fmla="*/ 141 w 141"/>
                <a:gd name="T1" fmla="*/ 51 h 130"/>
                <a:gd name="T2" fmla="*/ 96 w 141"/>
                <a:gd name="T3" fmla="*/ 82 h 130"/>
                <a:gd name="T4" fmla="*/ 111 w 141"/>
                <a:gd name="T5" fmla="*/ 130 h 130"/>
                <a:gd name="T6" fmla="*/ 71 w 141"/>
                <a:gd name="T7" fmla="*/ 100 h 130"/>
                <a:gd name="T8" fmla="*/ 27 w 141"/>
                <a:gd name="T9" fmla="*/ 130 h 130"/>
                <a:gd name="T10" fmla="*/ 43 w 141"/>
                <a:gd name="T11" fmla="*/ 82 h 130"/>
                <a:gd name="T12" fmla="*/ 0 w 141"/>
                <a:gd name="T13" fmla="*/ 51 h 130"/>
                <a:gd name="T14" fmla="*/ 55 w 141"/>
                <a:gd name="T15" fmla="*/ 51 h 130"/>
                <a:gd name="T16" fmla="*/ 72 w 141"/>
                <a:gd name="T17" fmla="*/ 0 h 130"/>
                <a:gd name="T18" fmla="*/ 87 w 141"/>
                <a:gd name="T19" fmla="*/ 51 h 130"/>
                <a:gd name="T20" fmla="*/ 141 w 141"/>
                <a:gd name="T21" fmla="*/ 5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30">
                  <a:moveTo>
                    <a:pt x="141" y="51"/>
                  </a:moveTo>
                  <a:lnTo>
                    <a:pt x="96" y="82"/>
                  </a:lnTo>
                  <a:lnTo>
                    <a:pt x="111" y="130"/>
                  </a:lnTo>
                  <a:lnTo>
                    <a:pt x="71" y="100"/>
                  </a:lnTo>
                  <a:lnTo>
                    <a:pt x="27" y="130"/>
                  </a:lnTo>
                  <a:lnTo>
                    <a:pt x="43" y="82"/>
                  </a:lnTo>
                  <a:lnTo>
                    <a:pt x="0" y="51"/>
                  </a:lnTo>
                  <a:lnTo>
                    <a:pt x="55" y="51"/>
                  </a:lnTo>
                  <a:lnTo>
                    <a:pt x="72" y="0"/>
                  </a:lnTo>
                  <a:lnTo>
                    <a:pt x="87" y="51"/>
                  </a:lnTo>
                  <a:lnTo>
                    <a:pt x="141" y="51"/>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1" name="Freeform 27"/>
            <p:cNvSpPr>
              <a:spLocks/>
            </p:cNvSpPr>
            <p:nvPr userDrawn="1"/>
          </p:nvSpPr>
          <p:spPr bwMode="auto">
            <a:xfrm>
              <a:off x="7288230" y="5956316"/>
              <a:ext cx="223838" cy="204788"/>
            </a:xfrm>
            <a:custGeom>
              <a:avLst/>
              <a:gdLst>
                <a:gd name="T0" fmla="*/ 141 w 141"/>
                <a:gd name="T1" fmla="*/ 50 h 129"/>
                <a:gd name="T2" fmla="*/ 98 w 141"/>
                <a:gd name="T3" fmla="*/ 81 h 129"/>
                <a:gd name="T4" fmla="*/ 112 w 141"/>
                <a:gd name="T5" fmla="*/ 129 h 129"/>
                <a:gd name="T6" fmla="*/ 70 w 141"/>
                <a:gd name="T7" fmla="*/ 100 h 129"/>
                <a:gd name="T8" fmla="*/ 27 w 141"/>
                <a:gd name="T9" fmla="*/ 129 h 129"/>
                <a:gd name="T10" fmla="*/ 45 w 141"/>
                <a:gd name="T11" fmla="*/ 81 h 129"/>
                <a:gd name="T12" fmla="*/ 0 w 141"/>
                <a:gd name="T13" fmla="*/ 50 h 129"/>
                <a:gd name="T14" fmla="*/ 54 w 141"/>
                <a:gd name="T15" fmla="*/ 50 h 129"/>
                <a:gd name="T16" fmla="*/ 72 w 141"/>
                <a:gd name="T17" fmla="*/ 0 h 129"/>
                <a:gd name="T18" fmla="*/ 88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8" y="81"/>
                  </a:lnTo>
                  <a:lnTo>
                    <a:pt x="112" y="129"/>
                  </a:lnTo>
                  <a:lnTo>
                    <a:pt x="70" y="100"/>
                  </a:lnTo>
                  <a:lnTo>
                    <a:pt x="27" y="129"/>
                  </a:lnTo>
                  <a:lnTo>
                    <a:pt x="45" y="81"/>
                  </a:lnTo>
                  <a:lnTo>
                    <a:pt x="0" y="50"/>
                  </a:lnTo>
                  <a:lnTo>
                    <a:pt x="54" y="50"/>
                  </a:lnTo>
                  <a:lnTo>
                    <a:pt x="72" y="0"/>
                  </a:lnTo>
                  <a:lnTo>
                    <a:pt x="88" y="50"/>
                  </a:lnTo>
                  <a:lnTo>
                    <a:pt x="141"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2" name="Freeform 28"/>
            <p:cNvSpPr>
              <a:spLocks/>
            </p:cNvSpPr>
            <p:nvPr userDrawn="1"/>
          </p:nvSpPr>
          <p:spPr bwMode="auto">
            <a:xfrm>
              <a:off x="7288230" y="5956316"/>
              <a:ext cx="223838" cy="204788"/>
            </a:xfrm>
            <a:custGeom>
              <a:avLst/>
              <a:gdLst>
                <a:gd name="T0" fmla="*/ 141 w 141"/>
                <a:gd name="T1" fmla="*/ 50 h 129"/>
                <a:gd name="T2" fmla="*/ 98 w 141"/>
                <a:gd name="T3" fmla="*/ 81 h 129"/>
                <a:gd name="T4" fmla="*/ 112 w 141"/>
                <a:gd name="T5" fmla="*/ 129 h 129"/>
                <a:gd name="T6" fmla="*/ 70 w 141"/>
                <a:gd name="T7" fmla="*/ 100 h 129"/>
                <a:gd name="T8" fmla="*/ 27 w 141"/>
                <a:gd name="T9" fmla="*/ 129 h 129"/>
                <a:gd name="T10" fmla="*/ 45 w 141"/>
                <a:gd name="T11" fmla="*/ 81 h 129"/>
                <a:gd name="T12" fmla="*/ 0 w 141"/>
                <a:gd name="T13" fmla="*/ 50 h 129"/>
                <a:gd name="T14" fmla="*/ 54 w 141"/>
                <a:gd name="T15" fmla="*/ 50 h 129"/>
                <a:gd name="T16" fmla="*/ 72 w 141"/>
                <a:gd name="T17" fmla="*/ 0 h 129"/>
                <a:gd name="T18" fmla="*/ 88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8" y="81"/>
                  </a:lnTo>
                  <a:lnTo>
                    <a:pt x="112" y="129"/>
                  </a:lnTo>
                  <a:lnTo>
                    <a:pt x="70" y="100"/>
                  </a:lnTo>
                  <a:lnTo>
                    <a:pt x="27" y="129"/>
                  </a:lnTo>
                  <a:lnTo>
                    <a:pt x="45" y="81"/>
                  </a:lnTo>
                  <a:lnTo>
                    <a:pt x="0" y="50"/>
                  </a:lnTo>
                  <a:lnTo>
                    <a:pt x="54" y="50"/>
                  </a:lnTo>
                  <a:lnTo>
                    <a:pt x="72" y="0"/>
                  </a:lnTo>
                  <a:lnTo>
                    <a:pt x="88" y="50"/>
                  </a:lnTo>
                  <a:lnTo>
                    <a:pt x="141"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3" name="Freeform 29"/>
            <p:cNvSpPr>
              <a:spLocks/>
            </p:cNvSpPr>
            <p:nvPr userDrawn="1"/>
          </p:nvSpPr>
          <p:spPr bwMode="auto">
            <a:xfrm>
              <a:off x="7378718" y="5619765"/>
              <a:ext cx="225426" cy="204788"/>
            </a:xfrm>
            <a:custGeom>
              <a:avLst/>
              <a:gdLst>
                <a:gd name="T0" fmla="*/ 142 w 142"/>
                <a:gd name="T1" fmla="*/ 50 h 129"/>
                <a:gd name="T2" fmla="*/ 97 w 142"/>
                <a:gd name="T3" fmla="*/ 80 h 129"/>
                <a:gd name="T4" fmla="*/ 111 w 142"/>
                <a:gd name="T5" fmla="*/ 129 h 129"/>
                <a:gd name="T6" fmla="*/ 71 w 142"/>
                <a:gd name="T7" fmla="*/ 100 h 129"/>
                <a:gd name="T8" fmla="*/ 28 w 142"/>
                <a:gd name="T9" fmla="*/ 129 h 129"/>
                <a:gd name="T10" fmla="*/ 44 w 142"/>
                <a:gd name="T11" fmla="*/ 80 h 129"/>
                <a:gd name="T12" fmla="*/ 0 w 142"/>
                <a:gd name="T13" fmla="*/ 50 h 129"/>
                <a:gd name="T14" fmla="*/ 55 w 142"/>
                <a:gd name="T15" fmla="*/ 50 h 129"/>
                <a:gd name="T16" fmla="*/ 71 w 142"/>
                <a:gd name="T17" fmla="*/ 0 h 129"/>
                <a:gd name="T18" fmla="*/ 87 w 142"/>
                <a:gd name="T19" fmla="*/ 50 h 129"/>
                <a:gd name="T20" fmla="*/ 142 w 142"/>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129">
                  <a:moveTo>
                    <a:pt x="142" y="50"/>
                  </a:moveTo>
                  <a:lnTo>
                    <a:pt x="97" y="80"/>
                  </a:lnTo>
                  <a:lnTo>
                    <a:pt x="111" y="129"/>
                  </a:lnTo>
                  <a:lnTo>
                    <a:pt x="71" y="100"/>
                  </a:lnTo>
                  <a:lnTo>
                    <a:pt x="28" y="129"/>
                  </a:lnTo>
                  <a:lnTo>
                    <a:pt x="44" y="80"/>
                  </a:lnTo>
                  <a:lnTo>
                    <a:pt x="0" y="50"/>
                  </a:lnTo>
                  <a:lnTo>
                    <a:pt x="55" y="50"/>
                  </a:lnTo>
                  <a:lnTo>
                    <a:pt x="71" y="0"/>
                  </a:lnTo>
                  <a:lnTo>
                    <a:pt x="87" y="50"/>
                  </a:lnTo>
                  <a:lnTo>
                    <a:pt x="142"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4" name="Freeform 30"/>
            <p:cNvSpPr>
              <a:spLocks/>
            </p:cNvSpPr>
            <p:nvPr userDrawn="1"/>
          </p:nvSpPr>
          <p:spPr bwMode="auto">
            <a:xfrm>
              <a:off x="7378718" y="5619765"/>
              <a:ext cx="225426" cy="204788"/>
            </a:xfrm>
            <a:custGeom>
              <a:avLst/>
              <a:gdLst>
                <a:gd name="T0" fmla="*/ 142 w 142"/>
                <a:gd name="T1" fmla="*/ 50 h 129"/>
                <a:gd name="T2" fmla="*/ 97 w 142"/>
                <a:gd name="T3" fmla="*/ 80 h 129"/>
                <a:gd name="T4" fmla="*/ 111 w 142"/>
                <a:gd name="T5" fmla="*/ 129 h 129"/>
                <a:gd name="T6" fmla="*/ 71 w 142"/>
                <a:gd name="T7" fmla="*/ 100 h 129"/>
                <a:gd name="T8" fmla="*/ 28 w 142"/>
                <a:gd name="T9" fmla="*/ 129 h 129"/>
                <a:gd name="T10" fmla="*/ 44 w 142"/>
                <a:gd name="T11" fmla="*/ 80 h 129"/>
                <a:gd name="T12" fmla="*/ 0 w 142"/>
                <a:gd name="T13" fmla="*/ 50 h 129"/>
                <a:gd name="T14" fmla="*/ 55 w 142"/>
                <a:gd name="T15" fmla="*/ 50 h 129"/>
                <a:gd name="T16" fmla="*/ 71 w 142"/>
                <a:gd name="T17" fmla="*/ 0 h 129"/>
                <a:gd name="T18" fmla="*/ 87 w 142"/>
                <a:gd name="T19" fmla="*/ 50 h 129"/>
                <a:gd name="T20" fmla="*/ 142 w 142"/>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129">
                  <a:moveTo>
                    <a:pt x="142" y="50"/>
                  </a:moveTo>
                  <a:lnTo>
                    <a:pt x="97" y="80"/>
                  </a:lnTo>
                  <a:lnTo>
                    <a:pt x="111" y="129"/>
                  </a:lnTo>
                  <a:lnTo>
                    <a:pt x="71" y="100"/>
                  </a:lnTo>
                  <a:lnTo>
                    <a:pt x="28" y="129"/>
                  </a:lnTo>
                  <a:lnTo>
                    <a:pt x="44" y="80"/>
                  </a:lnTo>
                  <a:lnTo>
                    <a:pt x="0" y="50"/>
                  </a:lnTo>
                  <a:lnTo>
                    <a:pt x="55" y="50"/>
                  </a:lnTo>
                  <a:lnTo>
                    <a:pt x="71" y="0"/>
                  </a:lnTo>
                  <a:lnTo>
                    <a:pt x="87" y="50"/>
                  </a:lnTo>
                  <a:lnTo>
                    <a:pt x="142"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pic>
        <p:nvPicPr>
          <p:cNvPr id="37" name="Picture 36">
            <a:hlinkClick r:id="rId4"/>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6910" t="6910" r="7745" b="7745"/>
          <a:stretch/>
        </p:blipFill>
        <p:spPr>
          <a:xfrm>
            <a:off x="5249150" y="4495281"/>
            <a:ext cx="334101" cy="334101"/>
          </a:xfrm>
          <a:prstGeom prst="ellipse">
            <a:avLst/>
          </a:prstGeom>
          <a:ln w="12700">
            <a:solidFill>
              <a:schemeClr val="bg1"/>
            </a:solidFill>
          </a:ln>
        </p:spPr>
      </p:pic>
      <p:pic>
        <p:nvPicPr>
          <p:cNvPr id="42" name="Picture 41">
            <a:hlinkClick r:id="rId6"/>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6879" t="6879" r="7712" b="7712"/>
          <a:stretch/>
        </p:blipFill>
        <p:spPr>
          <a:xfrm>
            <a:off x="5817989" y="4495281"/>
            <a:ext cx="334102" cy="334102"/>
          </a:xfrm>
          <a:prstGeom prst="ellipse">
            <a:avLst/>
          </a:prstGeom>
          <a:ln w="12700">
            <a:solidFill>
              <a:schemeClr val="bg1"/>
            </a:solidFill>
          </a:ln>
        </p:spPr>
      </p:pic>
      <p:pic>
        <p:nvPicPr>
          <p:cNvPr id="44" name="Picture 43">
            <a:hlinkClick r:id="rId8"/>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a:stretch/>
        </p:blipFill>
        <p:spPr>
          <a:xfrm>
            <a:off x="4679613" y="4495281"/>
            <a:ext cx="334800" cy="334800"/>
          </a:xfrm>
          <a:prstGeom prst="ellipse">
            <a:avLst/>
          </a:prstGeom>
          <a:ln w="12700">
            <a:solidFill>
              <a:schemeClr val="bg1"/>
            </a:solidFill>
          </a:ln>
        </p:spPr>
      </p:pic>
      <p:sp>
        <p:nvSpPr>
          <p:cNvPr id="5" name="Rectangle 4"/>
          <p:cNvSpPr/>
          <p:nvPr userDrawn="1"/>
        </p:nvSpPr>
        <p:spPr>
          <a:xfrm>
            <a:off x="828596" y="2690817"/>
            <a:ext cx="3829664" cy="2139047"/>
          </a:xfrm>
          <a:prstGeom prst="rect">
            <a:avLst/>
          </a:prstGeom>
        </p:spPr>
        <p:txBody>
          <a:bodyPr wrap="square">
            <a:spAutoFit/>
          </a:bodyPr>
          <a:lstStyle/>
          <a:p>
            <a:pPr>
              <a:lnSpc>
                <a:spcPct val="150000"/>
              </a:lnSpc>
              <a:spcAft>
                <a:spcPts val="1000"/>
              </a:spcAft>
            </a:pPr>
            <a:r>
              <a:rPr lang="en-GB" dirty="0" smtClean="0">
                <a:solidFill>
                  <a:schemeClr val="bg1"/>
                </a:solidFill>
              </a:rPr>
              <a:t>PO Box 1309, 710 01 Heraklion, Greece</a:t>
            </a:r>
          </a:p>
          <a:p>
            <a:pPr>
              <a:lnSpc>
                <a:spcPct val="150000"/>
              </a:lnSpc>
              <a:spcAft>
                <a:spcPts val="1000"/>
              </a:spcAft>
            </a:pPr>
            <a:r>
              <a:rPr lang="de-DE" dirty="0" smtClean="0">
                <a:solidFill>
                  <a:schemeClr val="bg1"/>
                </a:solidFill>
              </a:rPr>
              <a:t>Tel: +30 28 14 40 9710</a:t>
            </a:r>
          </a:p>
          <a:p>
            <a:pPr>
              <a:lnSpc>
                <a:spcPct val="150000"/>
              </a:lnSpc>
              <a:spcAft>
                <a:spcPts val="1000"/>
              </a:spcAft>
            </a:pPr>
            <a:r>
              <a:rPr lang="en-GB" dirty="0" smtClean="0">
                <a:solidFill>
                  <a:schemeClr val="bg1"/>
                </a:solidFill>
                <a:hlinkClick r:id="rId10"/>
              </a:rPr>
              <a:t>info@enisa.europa.eu</a:t>
            </a:r>
            <a:endParaRPr lang="en-GB" dirty="0" smtClean="0">
              <a:solidFill>
                <a:schemeClr val="bg1"/>
              </a:solidFill>
            </a:endParaRPr>
          </a:p>
          <a:p>
            <a:pPr>
              <a:lnSpc>
                <a:spcPct val="150000"/>
              </a:lnSpc>
              <a:spcAft>
                <a:spcPts val="1000"/>
              </a:spcAft>
            </a:pPr>
            <a:r>
              <a:rPr lang="en-GB" dirty="0" smtClean="0">
                <a:solidFill>
                  <a:schemeClr val="bg1"/>
                </a:solidFill>
                <a:hlinkClick r:id="rId11"/>
              </a:rPr>
              <a:t>www.enisa.europa.eu</a:t>
            </a:r>
            <a:endParaRPr lang="en-GB" dirty="0" smtClean="0">
              <a:solidFill>
                <a:schemeClr val="bg1"/>
              </a:solidFill>
            </a:endParaRPr>
          </a:p>
        </p:txBody>
      </p:sp>
      <p:sp>
        <p:nvSpPr>
          <p:cNvPr id="10" name="Freeform 5"/>
          <p:cNvSpPr>
            <a:spLocks noEditPoints="1"/>
          </p:cNvSpPr>
          <p:nvPr userDrawn="1"/>
        </p:nvSpPr>
        <p:spPr bwMode="auto">
          <a:xfrm>
            <a:off x="436686" y="3931037"/>
            <a:ext cx="346814" cy="240276"/>
          </a:xfrm>
          <a:custGeom>
            <a:avLst/>
            <a:gdLst>
              <a:gd name="T0" fmla="*/ 224 w 256"/>
              <a:gd name="T1" fmla="*/ 0 h 176"/>
              <a:gd name="T2" fmla="*/ 32 w 256"/>
              <a:gd name="T3" fmla="*/ 0 h 176"/>
              <a:gd name="T4" fmla="*/ 0 w 256"/>
              <a:gd name="T5" fmla="*/ 32 h 176"/>
              <a:gd name="T6" fmla="*/ 0 w 256"/>
              <a:gd name="T7" fmla="*/ 144 h 176"/>
              <a:gd name="T8" fmla="*/ 32 w 256"/>
              <a:gd name="T9" fmla="*/ 176 h 176"/>
              <a:gd name="T10" fmla="*/ 224 w 256"/>
              <a:gd name="T11" fmla="*/ 176 h 176"/>
              <a:gd name="T12" fmla="*/ 256 w 256"/>
              <a:gd name="T13" fmla="*/ 144 h 176"/>
              <a:gd name="T14" fmla="*/ 256 w 256"/>
              <a:gd name="T15" fmla="*/ 32 h 176"/>
              <a:gd name="T16" fmla="*/ 224 w 256"/>
              <a:gd name="T17" fmla="*/ 0 h 176"/>
              <a:gd name="T18" fmla="*/ 79 w 256"/>
              <a:gd name="T19" fmla="*/ 112 h 176"/>
              <a:gd name="T20" fmla="*/ 29 w 256"/>
              <a:gd name="T21" fmla="*/ 158 h 176"/>
              <a:gd name="T22" fmla="*/ 24 w 256"/>
              <a:gd name="T23" fmla="*/ 160 h 176"/>
              <a:gd name="T24" fmla="*/ 18 w 256"/>
              <a:gd name="T25" fmla="*/ 157 h 176"/>
              <a:gd name="T26" fmla="*/ 19 w 256"/>
              <a:gd name="T27" fmla="*/ 146 h 176"/>
              <a:gd name="T28" fmla="*/ 68 w 256"/>
              <a:gd name="T29" fmla="*/ 100 h 176"/>
              <a:gd name="T30" fmla="*/ 80 w 256"/>
              <a:gd name="T31" fmla="*/ 101 h 176"/>
              <a:gd name="T32" fmla="*/ 79 w 256"/>
              <a:gd name="T33" fmla="*/ 112 h 176"/>
              <a:gd name="T34" fmla="*/ 238 w 256"/>
              <a:gd name="T35" fmla="*/ 157 h 176"/>
              <a:gd name="T36" fmla="*/ 232 w 256"/>
              <a:gd name="T37" fmla="*/ 160 h 176"/>
              <a:gd name="T38" fmla="*/ 227 w 256"/>
              <a:gd name="T39" fmla="*/ 158 h 176"/>
              <a:gd name="T40" fmla="*/ 177 w 256"/>
              <a:gd name="T41" fmla="*/ 112 h 176"/>
              <a:gd name="T42" fmla="*/ 176 w 256"/>
              <a:gd name="T43" fmla="*/ 101 h 176"/>
              <a:gd name="T44" fmla="*/ 188 w 256"/>
              <a:gd name="T45" fmla="*/ 100 h 176"/>
              <a:gd name="T46" fmla="*/ 237 w 256"/>
              <a:gd name="T47" fmla="*/ 146 h 176"/>
              <a:gd name="T48" fmla="*/ 238 w 256"/>
              <a:gd name="T49" fmla="*/ 157 h 176"/>
              <a:gd name="T50" fmla="*/ 235 w 256"/>
              <a:gd name="T51" fmla="*/ 37 h 176"/>
              <a:gd name="T52" fmla="*/ 147 w 256"/>
              <a:gd name="T53" fmla="*/ 107 h 176"/>
              <a:gd name="T54" fmla="*/ 128 w 256"/>
              <a:gd name="T55" fmla="*/ 114 h 176"/>
              <a:gd name="T56" fmla="*/ 109 w 256"/>
              <a:gd name="T57" fmla="*/ 107 h 176"/>
              <a:gd name="T58" fmla="*/ 21 w 256"/>
              <a:gd name="T59" fmla="*/ 37 h 176"/>
              <a:gd name="T60" fmla="*/ 19 w 256"/>
              <a:gd name="T61" fmla="*/ 21 h 176"/>
              <a:gd name="T62" fmla="*/ 35 w 256"/>
              <a:gd name="T63" fmla="*/ 19 h 176"/>
              <a:gd name="T64" fmla="*/ 124 w 256"/>
              <a:gd name="T65" fmla="*/ 88 h 176"/>
              <a:gd name="T66" fmla="*/ 128 w 256"/>
              <a:gd name="T67" fmla="*/ 90 h 176"/>
              <a:gd name="T68" fmla="*/ 132 w 256"/>
              <a:gd name="T69" fmla="*/ 88 h 176"/>
              <a:gd name="T70" fmla="*/ 221 w 256"/>
              <a:gd name="T71" fmla="*/ 19 h 176"/>
              <a:gd name="T72" fmla="*/ 237 w 256"/>
              <a:gd name="T73" fmla="*/ 21 h 176"/>
              <a:gd name="T74" fmla="*/ 235 w 256"/>
              <a:gd name="T75" fmla="*/ 3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6" h="176">
                <a:moveTo>
                  <a:pt x="224" y="0"/>
                </a:moveTo>
                <a:cubicBezTo>
                  <a:pt x="32" y="0"/>
                  <a:pt x="32" y="0"/>
                  <a:pt x="32" y="0"/>
                </a:cubicBezTo>
                <a:cubicBezTo>
                  <a:pt x="14" y="0"/>
                  <a:pt x="0" y="14"/>
                  <a:pt x="0" y="32"/>
                </a:cubicBezTo>
                <a:cubicBezTo>
                  <a:pt x="0" y="144"/>
                  <a:pt x="0" y="144"/>
                  <a:pt x="0" y="144"/>
                </a:cubicBezTo>
                <a:cubicBezTo>
                  <a:pt x="0" y="162"/>
                  <a:pt x="14" y="176"/>
                  <a:pt x="32" y="176"/>
                </a:cubicBezTo>
                <a:cubicBezTo>
                  <a:pt x="224" y="176"/>
                  <a:pt x="224" y="176"/>
                  <a:pt x="224" y="176"/>
                </a:cubicBezTo>
                <a:cubicBezTo>
                  <a:pt x="242" y="176"/>
                  <a:pt x="256" y="162"/>
                  <a:pt x="256" y="144"/>
                </a:cubicBezTo>
                <a:cubicBezTo>
                  <a:pt x="256" y="32"/>
                  <a:pt x="256" y="32"/>
                  <a:pt x="256" y="32"/>
                </a:cubicBezTo>
                <a:cubicBezTo>
                  <a:pt x="256" y="14"/>
                  <a:pt x="242" y="0"/>
                  <a:pt x="224" y="0"/>
                </a:cubicBezTo>
                <a:close/>
                <a:moveTo>
                  <a:pt x="79" y="112"/>
                </a:moveTo>
                <a:cubicBezTo>
                  <a:pt x="29" y="158"/>
                  <a:pt x="29" y="158"/>
                  <a:pt x="29" y="158"/>
                </a:cubicBezTo>
                <a:cubicBezTo>
                  <a:pt x="28" y="159"/>
                  <a:pt x="26" y="160"/>
                  <a:pt x="24" y="160"/>
                </a:cubicBezTo>
                <a:cubicBezTo>
                  <a:pt x="22" y="160"/>
                  <a:pt x="20" y="159"/>
                  <a:pt x="18" y="157"/>
                </a:cubicBezTo>
                <a:cubicBezTo>
                  <a:pt x="15" y="154"/>
                  <a:pt x="15" y="149"/>
                  <a:pt x="19" y="146"/>
                </a:cubicBezTo>
                <a:cubicBezTo>
                  <a:pt x="68" y="100"/>
                  <a:pt x="68" y="100"/>
                  <a:pt x="68" y="100"/>
                </a:cubicBezTo>
                <a:cubicBezTo>
                  <a:pt x="72" y="97"/>
                  <a:pt x="77" y="97"/>
                  <a:pt x="80" y="101"/>
                </a:cubicBezTo>
                <a:cubicBezTo>
                  <a:pt x="83" y="104"/>
                  <a:pt x="83" y="109"/>
                  <a:pt x="79" y="112"/>
                </a:cubicBezTo>
                <a:close/>
                <a:moveTo>
                  <a:pt x="238" y="157"/>
                </a:moveTo>
                <a:cubicBezTo>
                  <a:pt x="236" y="159"/>
                  <a:pt x="234" y="160"/>
                  <a:pt x="232" y="160"/>
                </a:cubicBezTo>
                <a:cubicBezTo>
                  <a:pt x="230" y="160"/>
                  <a:pt x="228" y="159"/>
                  <a:pt x="227" y="158"/>
                </a:cubicBezTo>
                <a:cubicBezTo>
                  <a:pt x="177" y="112"/>
                  <a:pt x="177" y="112"/>
                  <a:pt x="177" y="112"/>
                </a:cubicBezTo>
                <a:cubicBezTo>
                  <a:pt x="173" y="109"/>
                  <a:pt x="173" y="104"/>
                  <a:pt x="176" y="101"/>
                </a:cubicBezTo>
                <a:cubicBezTo>
                  <a:pt x="179" y="97"/>
                  <a:pt x="184" y="97"/>
                  <a:pt x="188" y="100"/>
                </a:cubicBezTo>
                <a:cubicBezTo>
                  <a:pt x="237" y="146"/>
                  <a:pt x="237" y="146"/>
                  <a:pt x="237" y="146"/>
                </a:cubicBezTo>
                <a:cubicBezTo>
                  <a:pt x="241" y="149"/>
                  <a:pt x="241" y="154"/>
                  <a:pt x="238" y="157"/>
                </a:cubicBezTo>
                <a:close/>
                <a:moveTo>
                  <a:pt x="235" y="37"/>
                </a:moveTo>
                <a:cubicBezTo>
                  <a:pt x="147" y="107"/>
                  <a:pt x="147" y="107"/>
                  <a:pt x="147" y="107"/>
                </a:cubicBezTo>
                <a:cubicBezTo>
                  <a:pt x="141" y="112"/>
                  <a:pt x="135" y="114"/>
                  <a:pt x="128" y="114"/>
                </a:cubicBezTo>
                <a:cubicBezTo>
                  <a:pt x="121" y="114"/>
                  <a:pt x="115" y="112"/>
                  <a:pt x="109" y="107"/>
                </a:cubicBezTo>
                <a:cubicBezTo>
                  <a:pt x="21" y="37"/>
                  <a:pt x="21" y="37"/>
                  <a:pt x="21" y="37"/>
                </a:cubicBezTo>
                <a:cubicBezTo>
                  <a:pt x="15" y="33"/>
                  <a:pt x="14" y="26"/>
                  <a:pt x="19" y="21"/>
                </a:cubicBezTo>
                <a:cubicBezTo>
                  <a:pt x="23" y="15"/>
                  <a:pt x="30" y="14"/>
                  <a:pt x="35" y="19"/>
                </a:cubicBezTo>
                <a:cubicBezTo>
                  <a:pt x="124" y="88"/>
                  <a:pt x="124" y="88"/>
                  <a:pt x="124" y="88"/>
                </a:cubicBezTo>
                <a:cubicBezTo>
                  <a:pt x="125" y="89"/>
                  <a:pt x="126" y="90"/>
                  <a:pt x="128" y="90"/>
                </a:cubicBezTo>
                <a:cubicBezTo>
                  <a:pt x="130" y="90"/>
                  <a:pt x="131" y="89"/>
                  <a:pt x="132" y="88"/>
                </a:cubicBezTo>
                <a:cubicBezTo>
                  <a:pt x="221" y="19"/>
                  <a:pt x="221" y="19"/>
                  <a:pt x="221" y="19"/>
                </a:cubicBezTo>
                <a:cubicBezTo>
                  <a:pt x="226" y="14"/>
                  <a:pt x="233" y="15"/>
                  <a:pt x="237" y="21"/>
                </a:cubicBezTo>
                <a:cubicBezTo>
                  <a:pt x="242" y="26"/>
                  <a:pt x="241" y="33"/>
                  <a:pt x="235" y="3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9"/>
          <p:cNvSpPr>
            <a:spLocks noEditPoints="1"/>
          </p:cNvSpPr>
          <p:nvPr userDrawn="1"/>
        </p:nvSpPr>
        <p:spPr bwMode="auto">
          <a:xfrm>
            <a:off x="438254" y="2773381"/>
            <a:ext cx="343679" cy="343679"/>
          </a:xfrm>
          <a:custGeom>
            <a:avLst/>
            <a:gdLst>
              <a:gd name="T0" fmla="*/ 192 w 224"/>
              <a:gd name="T1" fmla="*/ 80 h 224"/>
              <a:gd name="T2" fmla="*/ 192 w 224"/>
              <a:gd name="T3" fmla="*/ 16 h 224"/>
              <a:gd name="T4" fmla="*/ 160 w 224"/>
              <a:gd name="T5" fmla="*/ 16 h 224"/>
              <a:gd name="T6" fmla="*/ 160 w 224"/>
              <a:gd name="T7" fmla="*/ 48 h 224"/>
              <a:gd name="T8" fmla="*/ 112 w 224"/>
              <a:gd name="T9" fmla="*/ 0 h 224"/>
              <a:gd name="T10" fmla="*/ 0 w 224"/>
              <a:gd name="T11" fmla="*/ 112 h 224"/>
              <a:gd name="T12" fmla="*/ 16 w 224"/>
              <a:gd name="T13" fmla="*/ 132 h 224"/>
              <a:gd name="T14" fmla="*/ 16 w 224"/>
              <a:gd name="T15" fmla="*/ 208 h 224"/>
              <a:gd name="T16" fmla="*/ 32 w 224"/>
              <a:gd name="T17" fmla="*/ 224 h 224"/>
              <a:gd name="T18" fmla="*/ 192 w 224"/>
              <a:gd name="T19" fmla="*/ 224 h 224"/>
              <a:gd name="T20" fmla="*/ 208 w 224"/>
              <a:gd name="T21" fmla="*/ 208 h 224"/>
              <a:gd name="T22" fmla="*/ 208 w 224"/>
              <a:gd name="T23" fmla="*/ 132 h 224"/>
              <a:gd name="T24" fmla="*/ 224 w 224"/>
              <a:gd name="T25" fmla="*/ 112 h 224"/>
              <a:gd name="T26" fmla="*/ 192 w 224"/>
              <a:gd name="T27" fmla="*/ 80 h 224"/>
              <a:gd name="T28" fmla="*/ 192 w 224"/>
              <a:gd name="T29" fmla="*/ 208 h 224"/>
              <a:gd name="T30" fmla="*/ 144 w 224"/>
              <a:gd name="T31" fmla="*/ 208 h 224"/>
              <a:gd name="T32" fmla="*/ 144 w 224"/>
              <a:gd name="T33" fmla="*/ 112 h 224"/>
              <a:gd name="T34" fmla="*/ 80 w 224"/>
              <a:gd name="T35" fmla="*/ 112 h 224"/>
              <a:gd name="T36" fmla="*/ 80 w 224"/>
              <a:gd name="T37" fmla="*/ 208 h 224"/>
              <a:gd name="T38" fmla="*/ 32 w 224"/>
              <a:gd name="T39" fmla="*/ 208 h 224"/>
              <a:gd name="T40" fmla="*/ 32 w 224"/>
              <a:gd name="T41" fmla="*/ 116 h 224"/>
              <a:gd name="T42" fmla="*/ 112 w 224"/>
              <a:gd name="T43" fmla="*/ 36 h 224"/>
              <a:gd name="T44" fmla="*/ 192 w 224"/>
              <a:gd name="T45" fmla="*/ 116 h 224"/>
              <a:gd name="T46" fmla="*/ 192 w 224"/>
              <a:gd name="T47" fmla="*/ 2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4" h="224">
                <a:moveTo>
                  <a:pt x="192" y="80"/>
                </a:moveTo>
                <a:cubicBezTo>
                  <a:pt x="192" y="16"/>
                  <a:pt x="192" y="16"/>
                  <a:pt x="192" y="16"/>
                </a:cubicBezTo>
                <a:cubicBezTo>
                  <a:pt x="160" y="16"/>
                  <a:pt x="160" y="16"/>
                  <a:pt x="160" y="16"/>
                </a:cubicBezTo>
                <a:cubicBezTo>
                  <a:pt x="160" y="48"/>
                  <a:pt x="160" y="48"/>
                  <a:pt x="160" y="48"/>
                </a:cubicBezTo>
                <a:cubicBezTo>
                  <a:pt x="112" y="0"/>
                  <a:pt x="112" y="0"/>
                  <a:pt x="112" y="0"/>
                </a:cubicBezTo>
                <a:cubicBezTo>
                  <a:pt x="0" y="112"/>
                  <a:pt x="0" y="112"/>
                  <a:pt x="0" y="112"/>
                </a:cubicBezTo>
                <a:cubicBezTo>
                  <a:pt x="16" y="132"/>
                  <a:pt x="16" y="132"/>
                  <a:pt x="16" y="132"/>
                </a:cubicBezTo>
                <a:cubicBezTo>
                  <a:pt x="16" y="208"/>
                  <a:pt x="16" y="208"/>
                  <a:pt x="16" y="208"/>
                </a:cubicBezTo>
                <a:cubicBezTo>
                  <a:pt x="16" y="217"/>
                  <a:pt x="23" y="224"/>
                  <a:pt x="32" y="224"/>
                </a:cubicBezTo>
                <a:cubicBezTo>
                  <a:pt x="192" y="224"/>
                  <a:pt x="192" y="224"/>
                  <a:pt x="192" y="224"/>
                </a:cubicBezTo>
                <a:cubicBezTo>
                  <a:pt x="201" y="224"/>
                  <a:pt x="208" y="217"/>
                  <a:pt x="208" y="208"/>
                </a:cubicBezTo>
                <a:cubicBezTo>
                  <a:pt x="208" y="132"/>
                  <a:pt x="208" y="132"/>
                  <a:pt x="208" y="132"/>
                </a:cubicBezTo>
                <a:cubicBezTo>
                  <a:pt x="224" y="112"/>
                  <a:pt x="224" y="112"/>
                  <a:pt x="224" y="112"/>
                </a:cubicBezTo>
                <a:lnTo>
                  <a:pt x="192" y="80"/>
                </a:lnTo>
                <a:close/>
                <a:moveTo>
                  <a:pt x="192" y="208"/>
                </a:moveTo>
                <a:cubicBezTo>
                  <a:pt x="144" y="208"/>
                  <a:pt x="144" y="208"/>
                  <a:pt x="144" y="208"/>
                </a:cubicBezTo>
                <a:cubicBezTo>
                  <a:pt x="144" y="112"/>
                  <a:pt x="144" y="112"/>
                  <a:pt x="144" y="112"/>
                </a:cubicBezTo>
                <a:cubicBezTo>
                  <a:pt x="80" y="112"/>
                  <a:pt x="80" y="112"/>
                  <a:pt x="80" y="112"/>
                </a:cubicBezTo>
                <a:cubicBezTo>
                  <a:pt x="80" y="208"/>
                  <a:pt x="80" y="208"/>
                  <a:pt x="80" y="208"/>
                </a:cubicBezTo>
                <a:cubicBezTo>
                  <a:pt x="32" y="208"/>
                  <a:pt x="32" y="208"/>
                  <a:pt x="32" y="208"/>
                </a:cubicBezTo>
                <a:cubicBezTo>
                  <a:pt x="32" y="116"/>
                  <a:pt x="32" y="116"/>
                  <a:pt x="32" y="116"/>
                </a:cubicBezTo>
                <a:cubicBezTo>
                  <a:pt x="112" y="36"/>
                  <a:pt x="112" y="36"/>
                  <a:pt x="112" y="36"/>
                </a:cubicBezTo>
                <a:cubicBezTo>
                  <a:pt x="192" y="116"/>
                  <a:pt x="192" y="116"/>
                  <a:pt x="192" y="116"/>
                </a:cubicBezTo>
                <a:lnTo>
                  <a:pt x="192" y="20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6" name="Group 12"/>
          <p:cNvGrpSpPr>
            <a:grpSpLocks noChangeAspect="1"/>
          </p:cNvGrpSpPr>
          <p:nvPr userDrawn="1"/>
        </p:nvGrpSpPr>
        <p:grpSpPr bwMode="auto">
          <a:xfrm>
            <a:off x="429076" y="3312133"/>
            <a:ext cx="362034" cy="362637"/>
            <a:chOff x="2567" y="1875"/>
            <a:chExt cx="600" cy="601"/>
          </a:xfrm>
          <a:solidFill>
            <a:schemeClr val="accent1"/>
          </a:solidFill>
        </p:grpSpPr>
        <p:sp>
          <p:nvSpPr>
            <p:cNvPr id="18" name="Freeform 13"/>
            <p:cNvSpPr>
              <a:spLocks/>
            </p:cNvSpPr>
            <p:nvPr userDrawn="1"/>
          </p:nvSpPr>
          <p:spPr bwMode="auto">
            <a:xfrm>
              <a:off x="2567" y="1952"/>
              <a:ext cx="523" cy="524"/>
            </a:xfrm>
            <a:custGeom>
              <a:avLst/>
              <a:gdLst>
                <a:gd name="T0" fmla="*/ 215 w 219"/>
                <a:gd name="T1" fmla="*/ 188 h 219"/>
                <a:gd name="T2" fmla="*/ 219 w 219"/>
                <a:gd name="T3" fmla="*/ 179 h 219"/>
                <a:gd name="T4" fmla="*/ 215 w 219"/>
                <a:gd name="T5" fmla="*/ 171 h 219"/>
                <a:gd name="T6" fmla="*/ 181 w 219"/>
                <a:gd name="T7" fmla="*/ 136 h 219"/>
                <a:gd name="T8" fmla="*/ 172 w 219"/>
                <a:gd name="T9" fmla="*/ 132 h 219"/>
                <a:gd name="T10" fmla="*/ 164 w 219"/>
                <a:gd name="T11" fmla="*/ 136 h 219"/>
                <a:gd name="T12" fmla="*/ 150 w 219"/>
                <a:gd name="T13" fmla="*/ 149 h 219"/>
                <a:gd name="T14" fmla="*/ 93 w 219"/>
                <a:gd name="T15" fmla="*/ 126 h 219"/>
                <a:gd name="T16" fmla="*/ 70 w 219"/>
                <a:gd name="T17" fmla="*/ 69 h 219"/>
                <a:gd name="T18" fmla="*/ 83 w 219"/>
                <a:gd name="T19" fmla="*/ 55 h 219"/>
                <a:gd name="T20" fmla="*/ 87 w 219"/>
                <a:gd name="T21" fmla="*/ 47 h 219"/>
                <a:gd name="T22" fmla="*/ 83 w 219"/>
                <a:gd name="T23" fmla="*/ 38 h 219"/>
                <a:gd name="T24" fmla="*/ 48 w 219"/>
                <a:gd name="T25" fmla="*/ 4 h 219"/>
                <a:gd name="T26" fmla="*/ 40 w 219"/>
                <a:gd name="T27" fmla="*/ 0 h 219"/>
                <a:gd name="T28" fmla="*/ 31 w 219"/>
                <a:gd name="T29" fmla="*/ 4 h 219"/>
                <a:gd name="T30" fmla="*/ 17 w 219"/>
                <a:gd name="T31" fmla="*/ 17 h 219"/>
                <a:gd name="T32" fmla="*/ 17 w 219"/>
                <a:gd name="T33" fmla="*/ 17 h 219"/>
                <a:gd name="T34" fmla="*/ 70 w 219"/>
                <a:gd name="T35" fmla="*/ 149 h 219"/>
                <a:gd name="T36" fmla="*/ 202 w 219"/>
                <a:gd name="T37" fmla="*/ 202 h 219"/>
                <a:gd name="T38" fmla="*/ 202 w 219"/>
                <a:gd name="T39" fmla="*/ 202 h 219"/>
                <a:gd name="T40" fmla="*/ 215 w 219"/>
                <a:gd name="T41" fmla="*/ 18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9" h="219">
                  <a:moveTo>
                    <a:pt x="215" y="188"/>
                  </a:moveTo>
                  <a:cubicBezTo>
                    <a:pt x="218" y="186"/>
                    <a:pt x="219" y="183"/>
                    <a:pt x="219" y="179"/>
                  </a:cubicBezTo>
                  <a:cubicBezTo>
                    <a:pt x="219" y="176"/>
                    <a:pt x="218" y="173"/>
                    <a:pt x="215" y="171"/>
                  </a:cubicBezTo>
                  <a:cubicBezTo>
                    <a:pt x="181" y="136"/>
                    <a:pt x="181" y="136"/>
                    <a:pt x="181" y="136"/>
                  </a:cubicBezTo>
                  <a:cubicBezTo>
                    <a:pt x="179" y="134"/>
                    <a:pt x="176" y="132"/>
                    <a:pt x="172" y="132"/>
                  </a:cubicBezTo>
                  <a:cubicBezTo>
                    <a:pt x="169" y="132"/>
                    <a:pt x="166" y="134"/>
                    <a:pt x="164" y="136"/>
                  </a:cubicBezTo>
                  <a:cubicBezTo>
                    <a:pt x="150" y="149"/>
                    <a:pt x="150" y="149"/>
                    <a:pt x="150" y="149"/>
                  </a:cubicBezTo>
                  <a:cubicBezTo>
                    <a:pt x="144" y="155"/>
                    <a:pt x="115" y="149"/>
                    <a:pt x="93" y="126"/>
                  </a:cubicBezTo>
                  <a:cubicBezTo>
                    <a:pt x="70" y="104"/>
                    <a:pt x="64" y="75"/>
                    <a:pt x="70" y="69"/>
                  </a:cubicBezTo>
                  <a:cubicBezTo>
                    <a:pt x="83" y="55"/>
                    <a:pt x="83" y="55"/>
                    <a:pt x="83" y="55"/>
                  </a:cubicBezTo>
                  <a:cubicBezTo>
                    <a:pt x="85" y="53"/>
                    <a:pt x="87" y="50"/>
                    <a:pt x="87" y="47"/>
                  </a:cubicBezTo>
                  <a:cubicBezTo>
                    <a:pt x="87" y="43"/>
                    <a:pt x="85" y="40"/>
                    <a:pt x="83" y="38"/>
                  </a:cubicBezTo>
                  <a:cubicBezTo>
                    <a:pt x="48" y="4"/>
                    <a:pt x="48" y="4"/>
                    <a:pt x="48" y="4"/>
                  </a:cubicBezTo>
                  <a:cubicBezTo>
                    <a:pt x="46" y="1"/>
                    <a:pt x="43" y="0"/>
                    <a:pt x="40" y="0"/>
                  </a:cubicBezTo>
                  <a:cubicBezTo>
                    <a:pt x="36" y="0"/>
                    <a:pt x="33" y="1"/>
                    <a:pt x="31" y="4"/>
                  </a:cubicBezTo>
                  <a:cubicBezTo>
                    <a:pt x="17" y="17"/>
                    <a:pt x="17" y="17"/>
                    <a:pt x="17" y="17"/>
                  </a:cubicBezTo>
                  <a:cubicBezTo>
                    <a:pt x="17" y="17"/>
                    <a:pt x="17" y="17"/>
                    <a:pt x="17" y="17"/>
                  </a:cubicBezTo>
                  <a:cubicBezTo>
                    <a:pt x="0" y="37"/>
                    <a:pt x="19" y="99"/>
                    <a:pt x="70" y="149"/>
                  </a:cubicBezTo>
                  <a:cubicBezTo>
                    <a:pt x="120" y="200"/>
                    <a:pt x="182" y="219"/>
                    <a:pt x="202" y="202"/>
                  </a:cubicBezTo>
                  <a:cubicBezTo>
                    <a:pt x="202" y="202"/>
                    <a:pt x="202" y="202"/>
                    <a:pt x="202" y="202"/>
                  </a:cubicBezTo>
                  <a:lnTo>
                    <a:pt x="215"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4"/>
            <p:cNvSpPr>
              <a:spLocks noEditPoints="1"/>
            </p:cNvSpPr>
            <p:nvPr userDrawn="1"/>
          </p:nvSpPr>
          <p:spPr bwMode="auto">
            <a:xfrm>
              <a:off x="2842" y="1875"/>
              <a:ext cx="325" cy="326"/>
            </a:xfrm>
            <a:custGeom>
              <a:avLst/>
              <a:gdLst>
                <a:gd name="T0" fmla="*/ 12 w 136"/>
                <a:gd name="T1" fmla="*/ 0 h 136"/>
                <a:gd name="T2" fmla="*/ 0 w 136"/>
                <a:gd name="T3" fmla="*/ 12 h 136"/>
                <a:gd name="T4" fmla="*/ 12 w 136"/>
                <a:gd name="T5" fmla="*/ 24 h 136"/>
                <a:gd name="T6" fmla="*/ 83 w 136"/>
                <a:gd name="T7" fmla="*/ 53 h 136"/>
                <a:gd name="T8" fmla="*/ 112 w 136"/>
                <a:gd name="T9" fmla="*/ 124 h 136"/>
                <a:gd name="T10" fmla="*/ 124 w 136"/>
                <a:gd name="T11" fmla="*/ 136 h 136"/>
                <a:gd name="T12" fmla="*/ 136 w 136"/>
                <a:gd name="T13" fmla="*/ 124 h 136"/>
                <a:gd name="T14" fmla="*/ 12 w 136"/>
                <a:gd name="T15" fmla="*/ 0 h 136"/>
                <a:gd name="T16" fmla="*/ 12 w 136"/>
                <a:gd name="T17" fmla="*/ 50 h 136"/>
                <a:gd name="T18" fmla="*/ 0 w 136"/>
                <a:gd name="T19" fmla="*/ 62 h 136"/>
                <a:gd name="T20" fmla="*/ 12 w 136"/>
                <a:gd name="T21" fmla="*/ 74 h 136"/>
                <a:gd name="T22" fmla="*/ 47 w 136"/>
                <a:gd name="T23" fmla="*/ 89 h 136"/>
                <a:gd name="T24" fmla="*/ 62 w 136"/>
                <a:gd name="T25" fmla="*/ 124 h 136"/>
                <a:gd name="T26" fmla="*/ 74 w 136"/>
                <a:gd name="T27" fmla="*/ 136 h 136"/>
                <a:gd name="T28" fmla="*/ 86 w 136"/>
                <a:gd name="T29" fmla="*/ 124 h 136"/>
                <a:gd name="T30" fmla="*/ 12 w 136"/>
                <a:gd name="T31" fmla="*/ 5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6" h="136">
                  <a:moveTo>
                    <a:pt x="12" y="0"/>
                  </a:moveTo>
                  <a:cubicBezTo>
                    <a:pt x="5" y="0"/>
                    <a:pt x="0" y="5"/>
                    <a:pt x="0" y="12"/>
                  </a:cubicBezTo>
                  <a:cubicBezTo>
                    <a:pt x="0" y="19"/>
                    <a:pt x="5" y="24"/>
                    <a:pt x="12" y="24"/>
                  </a:cubicBezTo>
                  <a:cubicBezTo>
                    <a:pt x="40" y="24"/>
                    <a:pt x="65" y="35"/>
                    <a:pt x="83" y="53"/>
                  </a:cubicBezTo>
                  <a:cubicBezTo>
                    <a:pt x="101" y="71"/>
                    <a:pt x="112" y="96"/>
                    <a:pt x="112" y="124"/>
                  </a:cubicBezTo>
                  <a:cubicBezTo>
                    <a:pt x="112" y="131"/>
                    <a:pt x="117" y="136"/>
                    <a:pt x="124" y="136"/>
                  </a:cubicBezTo>
                  <a:cubicBezTo>
                    <a:pt x="131" y="136"/>
                    <a:pt x="136" y="131"/>
                    <a:pt x="136" y="124"/>
                  </a:cubicBezTo>
                  <a:cubicBezTo>
                    <a:pt x="136" y="56"/>
                    <a:pt x="80" y="0"/>
                    <a:pt x="12" y="0"/>
                  </a:cubicBezTo>
                  <a:close/>
                  <a:moveTo>
                    <a:pt x="12" y="50"/>
                  </a:moveTo>
                  <a:cubicBezTo>
                    <a:pt x="5" y="50"/>
                    <a:pt x="0" y="55"/>
                    <a:pt x="0" y="62"/>
                  </a:cubicBezTo>
                  <a:cubicBezTo>
                    <a:pt x="0" y="68"/>
                    <a:pt x="5" y="74"/>
                    <a:pt x="12" y="74"/>
                  </a:cubicBezTo>
                  <a:cubicBezTo>
                    <a:pt x="26" y="74"/>
                    <a:pt x="38" y="79"/>
                    <a:pt x="47" y="89"/>
                  </a:cubicBezTo>
                  <a:cubicBezTo>
                    <a:pt x="57" y="98"/>
                    <a:pt x="62" y="110"/>
                    <a:pt x="62" y="124"/>
                  </a:cubicBezTo>
                  <a:cubicBezTo>
                    <a:pt x="62" y="131"/>
                    <a:pt x="68" y="136"/>
                    <a:pt x="74" y="136"/>
                  </a:cubicBezTo>
                  <a:cubicBezTo>
                    <a:pt x="81" y="136"/>
                    <a:pt x="86" y="131"/>
                    <a:pt x="86" y="124"/>
                  </a:cubicBezTo>
                  <a:cubicBezTo>
                    <a:pt x="86" y="83"/>
                    <a:pt x="53" y="50"/>
                    <a:pt x="12"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3" name="Freeform 18"/>
          <p:cNvSpPr>
            <a:spLocks noEditPoints="1"/>
          </p:cNvSpPr>
          <p:nvPr userDrawn="1"/>
        </p:nvSpPr>
        <p:spPr bwMode="auto">
          <a:xfrm>
            <a:off x="429076" y="4415634"/>
            <a:ext cx="362034" cy="361093"/>
          </a:xfrm>
          <a:custGeom>
            <a:avLst/>
            <a:gdLst>
              <a:gd name="T0" fmla="*/ 80 w 160"/>
              <a:gd name="T1" fmla="*/ 0 h 160"/>
              <a:gd name="T2" fmla="*/ 0 w 160"/>
              <a:gd name="T3" fmla="*/ 80 h 160"/>
              <a:gd name="T4" fmla="*/ 80 w 160"/>
              <a:gd name="T5" fmla="*/ 160 h 160"/>
              <a:gd name="T6" fmla="*/ 160 w 160"/>
              <a:gd name="T7" fmla="*/ 80 h 160"/>
              <a:gd name="T8" fmla="*/ 80 w 160"/>
              <a:gd name="T9" fmla="*/ 0 h 160"/>
              <a:gd name="T10" fmla="*/ 136 w 160"/>
              <a:gd name="T11" fmla="*/ 48 h 160"/>
              <a:gd name="T12" fmla="*/ 116 w 160"/>
              <a:gd name="T13" fmla="*/ 48 h 160"/>
              <a:gd name="T14" fmla="*/ 106 w 160"/>
              <a:gd name="T15" fmla="*/ 21 h 160"/>
              <a:gd name="T16" fmla="*/ 136 w 160"/>
              <a:gd name="T17" fmla="*/ 48 h 160"/>
              <a:gd name="T18" fmla="*/ 145 w 160"/>
              <a:gd name="T19" fmla="*/ 80 h 160"/>
              <a:gd name="T20" fmla="*/ 143 w 160"/>
              <a:gd name="T21" fmla="*/ 96 h 160"/>
              <a:gd name="T22" fmla="*/ 119 w 160"/>
              <a:gd name="T23" fmla="*/ 96 h 160"/>
              <a:gd name="T24" fmla="*/ 120 w 160"/>
              <a:gd name="T25" fmla="*/ 80 h 160"/>
              <a:gd name="T26" fmla="*/ 119 w 160"/>
              <a:gd name="T27" fmla="*/ 64 h 160"/>
              <a:gd name="T28" fmla="*/ 143 w 160"/>
              <a:gd name="T29" fmla="*/ 64 h 160"/>
              <a:gd name="T30" fmla="*/ 145 w 160"/>
              <a:gd name="T31" fmla="*/ 80 h 160"/>
              <a:gd name="T32" fmla="*/ 80 w 160"/>
              <a:gd name="T33" fmla="*/ 143 h 160"/>
              <a:gd name="T34" fmla="*/ 59 w 160"/>
              <a:gd name="T35" fmla="*/ 112 h 160"/>
              <a:gd name="T36" fmla="*/ 101 w 160"/>
              <a:gd name="T37" fmla="*/ 112 h 160"/>
              <a:gd name="T38" fmla="*/ 80 w 160"/>
              <a:gd name="T39" fmla="*/ 143 h 160"/>
              <a:gd name="T40" fmla="*/ 56 w 160"/>
              <a:gd name="T41" fmla="*/ 96 h 160"/>
              <a:gd name="T42" fmla="*/ 55 w 160"/>
              <a:gd name="T43" fmla="*/ 80 h 160"/>
              <a:gd name="T44" fmla="*/ 56 w 160"/>
              <a:gd name="T45" fmla="*/ 64 h 160"/>
              <a:gd name="T46" fmla="*/ 104 w 160"/>
              <a:gd name="T47" fmla="*/ 64 h 160"/>
              <a:gd name="T48" fmla="*/ 105 w 160"/>
              <a:gd name="T49" fmla="*/ 80 h 160"/>
              <a:gd name="T50" fmla="*/ 104 w 160"/>
              <a:gd name="T51" fmla="*/ 96 h 160"/>
              <a:gd name="T52" fmla="*/ 56 w 160"/>
              <a:gd name="T53" fmla="*/ 96 h 160"/>
              <a:gd name="T54" fmla="*/ 15 w 160"/>
              <a:gd name="T55" fmla="*/ 80 h 160"/>
              <a:gd name="T56" fmla="*/ 17 w 160"/>
              <a:gd name="T57" fmla="*/ 64 h 160"/>
              <a:gd name="T58" fmla="*/ 41 w 160"/>
              <a:gd name="T59" fmla="*/ 64 h 160"/>
              <a:gd name="T60" fmla="*/ 40 w 160"/>
              <a:gd name="T61" fmla="*/ 80 h 160"/>
              <a:gd name="T62" fmla="*/ 41 w 160"/>
              <a:gd name="T63" fmla="*/ 96 h 160"/>
              <a:gd name="T64" fmla="*/ 17 w 160"/>
              <a:gd name="T65" fmla="*/ 96 h 160"/>
              <a:gd name="T66" fmla="*/ 15 w 160"/>
              <a:gd name="T67" fmla="*/ 80 h 160"/>
              <a:gd name="T68" fmla="*/ 80 w 160"/>
              <a:gd name="T69" fmla="*/ 17 h 160"/>
              <a:gd name="T70" fmla="*/ 101 w 160"/>
              <a:gd name="T71" fmla="*/ 48 h 160"/>
              <a:gd name="T72" fmla="*/ 59 w 160"/>
              <a:gd name="T73" fmla="*/ 48 h 160"/>
              <a:gd name="T74" fmla="*/ 80 w 160"/>
              <a:gd name="T75" fmla="*/ 17 h 160"/>
              <a:gd name="T76" fmla="*/ 54 w 160"/>
              <a:gd name="T77" fmla="*/ 21 h 160"/>
              <a:gd name="T78" fmla="*/ 44 w 160"/>
              <a:gd name="T79" fmla="*/ 48 h 160"/>
              <a:gd name="T80" fmla="*/ 24 w 160"/>
              <a:gd name="T81" fmla="*/ 48 h 160"/>
              <a:gd name="T82" fmla="*/ 54 w 160"/>
              <a:gd name="T83" fmla="*/ 21 h 160"/>
              <a:gd name="T84" fmla="*/ 24 w 160"/>
              <a:gd name="T85" fmla="*/ 112 h 160"/>
              <a:gd name="T86" fmla="*/ 44 w 160"/>
              <a:gd name="T87" fmla="*/ 112 h 160"/>
              <a:gd name="T88" fmla="*/ 54 w 160"/>
              <a:gd name="T89" fmla="*/ 139 h 160"/>
              <a:gd name="T90" fmla="*/ 24 w 160"/>
              <a:gd name="T91" fmla="*/ 112 h 160"/>
              <a:gd name="T92" fmla="*/ 106 w 160"/>
              <a:gd name="T93" fmla="*/ 139 h 160"/>
              <a:gd name="T94" fmla="*/ 116 w 160"/>
              <a:gd name="T95" fmla="*/ 112 h 160"/>
              <a:gd name="T96" fmla="*/ 136 w 160"/>
              <a:gd name="T97" fmla="*/ 112 h 160"/>
              <a:gd name="T98" fmla="*/ 106 w 160"/>
              <a:gd name="T99" fmla="*/ 1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0" h="160">
                <a:moveTo>
                  <a:pt x="80" y="0"/>
                </a:moveTo>
                <a:cubicBezTo>
                  <a:pt x="36" y="0"/>
                  <a:pt x="0" y="36"/>
                  <a:pt x="0" y="80"/>
                </a:cubicBezTo>
                <a:cubicBezTo>
                  <a:pt x="0" y="124"/>
                  <a:pt x="36" y="160"/>
                  <a:pt x="80" y="160"/>
                </a:cubicBezTo>
                <a:cubicBezTo>
                  <a:pt x="124" y="160"/>
                  <a:pt x="160" y="124"/>
                  <a:pt x="160" y="80"/>
                </a:cubicBezTo>
                <a:cubicBezTo>
                  <a:pt x="160" y="36"/>
                  <a:pt x="124" y="0"/>
                  <a:pt x="80" y="0"/>
                </a:cubicBezTo>
                <a:close/>
                <a:moveTo>
                  <a:pt x="136" y="48"/>
                </a:moveTo>
                <a:cubicBezTo>
                  <a:pt x="116" y="48"/>
                  <a:pt x="116" y="48"/>
                  <a:pt x="116" y="48"/>
                </a:cubicBezTo>
                <a:cubicBezTo>
                  <a:pt x="114" y="37"/>
                  <a:pt x="110" y="28"/>
                  <a:pt x="106" y="21"/>
                </a:cubicBezTo>
                <a:cubicBezTo>
                  <a:pt x="119" y="26"/>
                  <a:pt x="129" y="36"/>
                  <a:pt x="136" y="48"/>
                </a:cubicBezTo>
                <a:close/>
                <a:moveTo>
                  <a:pt x="145" y="80"/>
                </a:moveTo>
                <a:cubicBezTo>
                  <a:pt x="145" y="86"/>
                  <a:pt x="144" y="91"/>
                  <a:pt x="143" y="96"/>
                </a:cubicBezTo>
                <a:cubicBezTo>
                  <a:pt x="119" y="96"/>
                  <a:pt x="119" y="96"/>
                  <a:pt x="119" y="96"/>
                </a:cubicBezTo>
                <a:cubicBezTo>
                  <a:pt x="120" y="91"/>
                  <a:pt x="120" y="85"/>
                  <a:pt x="120" y="80"/>
                </a:cubicBezTo>
                <a:cubicBezTo>
                  <a:pt x="120" y="75"/>
                  <a:pt x="120" y="69"/>
                  <a:pt x="119" y="64"/>
                </a:cubicBezTo>
                <a:cubicBezTo>
                  <a:pt x="143" y="64"/>
                  <a:pt x="143" y="64"/>
                  <a:pt x="143" y="64"/>
                </a:cubicBezTo>
                <a:cubicBezTo>
                  <a:pt x="144" y="69"/>
                  <a:pt x="145" y="74"/>
                  <a:pt x="145" y="80"/>
                </a:cubicBezTo>
                <a:close/>
                <a:moveTo>
                  <a:pt x="80" y="143"/>
                </a:moveTo>
                <a:cubicBezTo>
                  <a:pt x="74" y="143"/>
                  <a:pt x="65" y="132"/>
                  <a:pt x="59" y="112"/>
                </a:cubicBezTo>
                <a:cubicBezTo>
                  <a:pt x="101" y="112"/>
                  <a:pt x="101" y="112"/>
                  <a:pt x="101" y="112"/>
                </a:cubicBezTo>
                <a:cubicBezTo>
                  <a:pt x="95" y="132"/>
                  <a:pt x="86" y="143"/>
                  <a:pt x="80" y="143"/>
                </a:cubicBezTo>
                <a:close/>
                <a:moveTo>
                  <a:pt x="56" y="96"/>
                </a:moveTo>
                <a:cubicBezTo>
                  <a:pt x="56" y="91"/>
                  <a:pt x="55" y="86"/>
                  <a:pt x="55" y="80"/>
                </a:cubicBezTo>
                <a:cubicBezTo>
                  <a:pt x="55" y="74"/>
                  <a:pt x="56" y="69"/>
                  <a:pt x="56" y="64"/>
                </a:cubicBezTo>
                <a:cubicBezTo>
                  <a:pt x="104" y="64"/>
                  <a:pt x="104" y="64"/>
                  <a:pt x="104" y="64"/>
                </a:cubicBezTo>
                <a:cubicBezTo>
                  <a:pt x="104" y="69"/>
                  <a:pt x="105" y="74"/>
                  <a:pt x="105" y="80"/>
                </a:cubicBezTo>
                <a:cubicBezTo>
                  <a:pt x="105" y="86"/>
                  <a:pt x="104" y="91"/>
                  <a:pt x="104" y="96"/>
                </a:cubicBezTo>
                <a:lnTo>
                  <a:pt x="56" y="96"/>
                </a:lnTo>
                <a:close/>
                <a:moveTo>
                  <a:pt x="15" y="80"/>
                </a:moveTo>
                <a:cubicBezTo>
                  <a:pt x="15" y="74"/>
                  <a:pt x="16" y="69"/>
                  <a:pt x="17" y="64"/>
                </a:cubicBezTo>
                <a:cubicBezTo>
                  <a:pt x="41" y="64"/>
                  <a:pt x="41" y="64"/>
                  <a:pt x="41" y="64"/>
                </a:cubicBezTo>
                <a:cubicBezTo>
                  <a:pt x="40" y="69"/>
                  <a:pt x="40" y="75"/>
                  <a:pt x="40" y="80"/>
                </a:cubicBezTo>
                <a:cubicBezTo>
                  <a:pt x="40" y="85"/>
                  <a:pt x="40" y="91"/>
                  <a:pt x="41" y="96"/>
                </a:cubicBezTo>
                <a:cubicBezTo>
                  <a:pt x="17" y="96"/>
                  <a:pt x="17" y="96"/>
                  <a:pt x="17" y="96"/>
                </a:cubicBezTo>
                <a:cubicBezTo>
                  <a:pt x="16" y="91"/>
                  <a:pt x="15" y="86"/>
                  <a:pt x="15" y="80"/>
                </a:cubicBezTo>
                <a:close/>
                <a:moveTo>
                  <a:pt x="80" y="17"/>
                </a:moveTo>
                <a:cubicBezTo>
                  <a:pt x="86" y="17"/>
                  <a:pt x="95" y="28"/>
                  <a:pt x="101" y="48"/>
                </a:cubicBezTo>
                <a:cubicBezTo>
                  <a:pt x="59" y="48"/>
                  <a:pt x="59" y="48"/>
                  <a:pt x="59" y="48"/>
                </a:cubicBezTo>
                <a:cubicBezTo>
                  <a:pt x="65" y="28"/>
                  <a:pt x="74" y="17"/>
                  <a:pt x="80" y="17"/>
                </a:cubicBezTo>
                <a:close/>
                <a:moveTo>
                  <a:pt x="54" y="21"/>
                </a:moveTo>
                <a:cubicBezTo>
                  <a:pt x="50" y="28"/>
                  <a:pt x="46" y="37"/>
                  <a:pt x="44" y="48"/>
                </a:cubicBezTo>
                <a:cubicBezTo>
                  <a:pt x="24" y="48"/>
                  <a:pt x="24" y="48"/>
                  <a:pt x="24" y="48"/>
                </a:cubicBezTo>
                <a:cubicBezTo>
                  <a:pt x="31" y="36"/>
                  <a:pt x="41" y="26"/>
                  <a:pt x="54" y="21"/>
                </a:cubicBezTo>
                <a:close/>
                <a:moveTo>
                  <a:pt x="24" y="112"/>
                </a:moveTo>
                <a:cubicBezTo>
                  <a:pt x="44" y="112"/>
                  <a:pt x="44" y="112"/>
                  <a:pt x="44" y="112"/>
                </a:cubicBezTo>
                <a:cubicBezTo>
                  <a:pt x="46" y="123"/>
                  <a:pt x="50" y="132"/>
                  <a:pt x="54" y="139"/>
                </a:cubicBezTo>
                <a:cubicBezTo>
                  <a:pt x="41" y="134"/>
                  <a:pt x="31" y="124"/>
                  <a:pt x="24" y="112"/>
                </a:cubicBezTo>
                <a:close/>
                <a:moveTo>
                  <a:pt x="106" y="139"/>
                </a:moveTo>
                <a:cubicBezTo>
                  <a:pt x="110" y="132"/>
                  <a:pt x="114" y="123"/>
                  <a:pt x="116" y="112"/>
                </a:cubicBezTo>
                <a:cubicBezTo>
                  <a:pt x="136" y="112"/>
                  <a:pt x="136" y="112"/>
                  <a:pt x="136" y="112"/>
                </a:cubicBezTo>
                <a:cubicBezTo>
                  <a:pt x="129" y="124"/>
                  <a:pt x="119" y="134"/>
                  <a:pt x="106" y="13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7402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300" y="1638300"/>
            <a:ext cx="82799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431799" y="6356351"/>
            <a:ext cx="4746869" cy="365125"/>
          </a:xfrm>
        </p:spPr>
        <p:txBody>
          <a:bodyPr/>
          <a:lstStyle/>
          <a:p>
            <a:r>
              <a:rPr lang="en-US" smtClean="0"/>
              <a:t>About the NIS Directive</a:t>
            </a:r>
            <a:endParaRPr lang="en-GB"/>
          </a:p>
        </p:txBody>
      </p:sp>
      <p:sp>
        <p:nvSpPr>
          <p:cNvPr id="7" name="Title 6"/>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260811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About the NIS Directive</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Picture Placeholder 7"/>
          <p:cNvSpPr>
            <a:spLocks noGrp="1"/>
          </p:cNvSpPr>
          <p:nvPr>
            <p:ph type="pic" sz="quarter" idx="13"/>
          </p:nvPr>
        </p:nvSpPr>
        <p:spPr>
          <a:xfrm>
            <a:off x="441325" y="1638300"/>
            <a:ext cx="8262938" cy="4489450"/>
          </a:xfrm>
        </p:spPr>
        <p:txBody>
          <a:bodyPr/>
          <a:lstStyle/>
          <a:p>
            <a:r>
              <a:rPr lang="en-US" smtClean="0"/>
              <a:t>Click icon to add picture</a:t>
            </a:r>
            <a:endParaRPr lang="en-GB"/>
          </a:p>
        </p:txBody>
      </p:sp>
    </p:spTree>
    <p:extLst>
      <p:ext uri="{BB962C8B-B14F-4D97-AF65-F5344CB8AC3E}">
        <p14:creationId xmlns:p14="http://schemas.microsoft.com/office/powerpoint/2010/main" val="193418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32300" y="1638299"/>
            <a:ext cx="3886200" cy="45005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10760" y="1638299"/>
            <a:ext cx="3886200" cy="45005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n-US" smtClean="0"/>
              <a:t>About the NIS Directive</a:t>
            </a:r>
            <a:endParaRPr lang="en-GB"/>
          </a:p>
        </p:txBody>
      </p:sp>
      <p:sp>
        <p:nvSpPr>
          <p:cNvPr id="8" name="Title 7"/>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07985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Row)">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32299" y="1638299"/>
            <a:ext cx="8271963" cy="2160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324" y="3958805"/>
            <a:ext cx="8271963" cy="2160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n-US" smtClean="0"/>
              <a:t>About the NIS Directive</a:t>
            </a:r>
            <a:endParaRPr lang="en-GB"/>
          </a:p>
        </p:txBody>
      </p:sp>
      <p:sp>
        <p:nvSpPr>
          <p:cNvPr id="8" name="Title 7"/>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59211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ight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32299" y="1638299"/>
            <a:ext cx="2016000" cy="2196000"/>
          </a:xfrm>
          <a:prstGeom prst="rect">
            <a:avLst/>
          </a:prstGeom>
          <a:solidFill>
            <a:schemeClr val="accent1"/>
          </a:solidFill>
          <a:ln>
            <a:noFill/>
          </a:ln>
        </p:spPr>
        <p:txBody>
          <a:bodyPr>
            <a:normAutofit/>
          </a:bodyPr>
          <a:lstStyle>
            <a:lvl1pPr>
              <a:defRPr sz="1400" b="1">
                <a:solidFill>
                  <a:schemeClr val="tx1"/>
                </a:solidFill>
              </a:defRPr>
            </a:lvl1pPr>
            <a:lvl2pPr marL="180975" indent="-166688">
              <a:defRPr sz="1400">
                <a:solidFill>
                  <a:schemeClr val="tx1"/>
                </a:solidFill>
              </a:defRPr>
            </a:lvl2pPr>
            <a:lvl3pPr marL="449263" indent="-182563">
              <a:defRPr sz="1200">
                <a:solidFill>
                  <a:schemeClr val="tx1"/>
                </a:solidFill>
              </a:defRPr>
            </a:lvl3pPr>
            <a:lvl4pPr marL="715963" indent="-180975">
              <a:defRPr sz="1100">
                <a:solidFill>
                  <a:schemeClr val="tx1"/>
                </a:solidFill>
              </a:defRPr>
            </a:lvl4pPr>
            <a:lvl5pPr>
              <a:defRPr sz="11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n-US" smtClean="0"/>
              <a:t>About the NIS Directive</a:t>
            </a:r>
            <a:endParaRPr lang="en-GB"/>
          </a:p>
        </p:txBody>
      </p:sp>
      <p:sp>
        <p:nvSpPr>
          <p:cNvPr id="8" name="Title 7"/>
          <p:cNvSpPr>
            <a:spLocks noGrp="1"/>
          </p:cNvSpPr>
          <p:nvPr>
            <p:ph type="title"/>
          </p:nvPr>
        </p:nvSpPr>
        <p:spPr/>
        <p:txBody>
          <a:bodyPr/>
          <a:lstStyle/>
          <a:p>
            <a:r>
              <a:rPr lang="en-US" smtClean="0"/>
              <a:t>Click to edit Master title style</a:t>
            </a:r>
            <a:endParaRPr lang="en-GB"/>
          </a:p>
        </p:txBody>
      </p:sp>
      <p:sp>
        <p:nvSpPr>
          <p:cNvPr id="15" name="Content Placeholder 2"/>
          <p:cNvSpPr>
            <a:spLocks noGrp="1"/>
          </p:cNvSpPr>
          <p:nvPr>
            <p:ph sz="half" idx="18"/>
          </p:nvPr>
        </p:nvSpPr>
        <p:spPr>
          <a:xfrm>
            <a:off x="4602941" y="1638299"/>
            <a:ext cx="2016000" cy="2196000"/>
          </a:xfrm>
          <a:prstGeom prst="rect">
            <a:avLst/>
          </a:prstGeom>
          <a:solidFill>
            <a:schemeClr val="accent1"/>
          </a:solidFill>
          <a:ln>
            <a:noFill/>
          </a:ln>
        </p:spPr>
        <p:txBody>
          <a:bodyPr>
            <a:normAutofit/>
          </a:bodyPr>
          <a:lstStyle>
            <a:lvl1pPr>
              <a:defRPr sz="1400" b="1">
                <a:solidFill>
                  <a:schemeClr val="tx1"/>
                </a:solidFill>
              </a:defRPr>
            </a:lvl1pPr>
            <a:lvl2pPr marL="180975" indent="-166688">
              <a:defRPr sz="1400">
                <a:solidFill>
                  <a:schemeClr val="tx1"/>
                </a:solidFill>
              </a:defRPr>
            </a:lvl2pPr>
            <a:lvl3pPr marL="449263" indent="-182563">
              <a:defRPr sz="1200">
                <a:solidFill>
                  <a:schemeClr val="tx1"/>
                </a:solidFill>
              </a:defRPr>
            </a:lvl3pPr>
            <a:lvl4pPr marL="715963" indent="-180975">
              <a:defRPr sz="1100">
                <a:solidFill>
                  <a:schemeClr val="tx1"/>
                </a:solidFill>
              </a:defRPr>
            </a:lvl4pPr>
            <a:lvl5pPr>
              <a:defRPr sz="11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sz="half" idx="19"/>
          </p:nvPr>
        </p:nvSpPr>
        <p:spPr>
          <a:xfrm>
            <a:off x="2517620" y="3931750"/>
            <a:ext cx="2016000" cy="2196000"/>
          </a:xfrm>
          <a:prstGeom prst="rect">
            <a:avLst/>
          </a:prstGeom>
          <a:solidFill>
            <a:schemeClr val="accent1"/>
          </a:solidFill>
          <a:ln>
            <a:noFill/>
          </a:ln>
        </p:spPr>
        <p:txBody>
          <a:bodyPr>
            <a:normAutofit/>
          </a:bodyPr>
          <a:lstStyle>
            <a:lvl1pPr>
              <a:defRPr sz="1400" b="1">
                <a:solidFill>
                  <a:schemeClr val="tx1"/>
                </a:solidFill>
              </a:defRPr>
            </a:lvl1pPr>
            <a:lvl2pPr marL="180975" indent="-166688">
              <a:defRPr sz="1400">
                <a:solidFill>
                  <a:schemeClr val="tx1"/>
                </a:solidFill>
              </a:defRPr>
            </a:lvl2pPr>
            <a:lvl3pPr marL="449263" indent="-182563">
              <a:defRPr sz="1200">
                <a:solidFill>
                  <a:schemeClr val="tx1"/>
                </a:solidFill>
              </a:defRPr>
            </a:lvl3pPr>
            <a:lvl4pPr marL="715963" indent="-180975">
              <a:defRPr sz="1100">
                <a:solidFill>
                  <a:schemeClr val="tx1"/>
                </a:solidFill>
              </a:defRPr>
            </a:lvl4pPr>
            <a:lvl5pPr>
              <a:defRPr sz="11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2"/>
          <p:cNvSpPr>
            <a:spLocks noGrp="1"/>
          </p:cNvSpPr>
          <p:nvPr>
            <p:ph sz="half" idx="20"/>
          </p:nvPr>
        </p:nvSpPr>
        <p:spPr>
          <a:xfrm>
            <a:off x="6688263" y="3931750"/>
            <a:ext cx="2016000" cy="2196000"/>
          </a:xfrm>
          <a:prstGeom prst="rect">
            <a:avLst/>
          </a:prstGeom>
          <a:solidFill>
            <a:schemeClr val="accent1"/>
          </a:solidFill>
          <a:ln>
            <a:noFill/>
          </a:ln>
        </p:spPr>
        <p:txBody>
          <a:bodyPr>
            <a:normAutofit/>
          </a:bodyPr>
          <a:lstStyle>
            <a:lvl1pPr>
              <a:defRPr sz="1400" b="1">
                <a:solidFill>
                  <a:schemeClr val="tx1"/>
                </a:solidFill>
              </a:defRPr>
            </a:lvl1pPr>
            <a:lvl2pPr marL="180975" indent="-166688">
              <a:defRPr sz="1400">
                <a:solidFill>
                  <a:schemeClr val="tx1"/>
                </a:solidFill>
              </a:defRPr>
            </a:lvl2pPr>
            <a:lvl3pPr marL="449263" indent="-182563">
              <a:defRPr sz="1200">
                <a:solidFill>
                  <a:schemeClr val="tx1"/>
                </a:solidFill>
              </a:defRPr>
            </a:lvl3pPr>
            <a:lvl4pPr marL="715963" indent="-180975">
              <a:defRPr sz="1100">
                <a:solidFill>
                  <a:schemeClr val="tx1"/>
                </a:solidFill>
              </a:defRPr>
            </a:lvl4pPr>
            <a:lvl5pPr>
              <a:defRPr sz="11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2"/>
          <p:cNvSpPr>
            <a:spLocks noGrp="1"/>
          </p:cNvSpPr>
          <p:nvPr>
            <p:ph sz="half" idx="21"/>
          </p:nvPr>
        </p:nvSpPr>
        <p:spPr>
          <a:xfrm>
            <a:off x="2517620" y="1638299"/>
            <a:ext cx="2016000" cy="2196000"/>
          </a:xfrm>
          <a:prstGeom prst="rect">
            <a:avLst/>
          </a:prstGeom>
          <a:solidFill>
            <a:schemeClr val="tx1"/>
          </a:solidFill>
          <a:ln>
            <a:noFill/>
          </a:ln>
        </p:spPr>
        <p:txBody>
          <a:bodyPr>
            <a:normAutofit/>
          </a:bodyPr>
          <a:lstStyle>
            <a:lvl1pPr>
              <a:defRPr sz="1400" b="1">
                <a:solidFill>
                  <a:schemeClr val="bg1"/>
                </a:solidFill>
              </a:defRPr>
            </a:lvl1pPr>
            <a:lvl2pPr marL="180975" indent="-166688">
              <a:defRPr sz="1400">
                <a:solidFill>
                  <a:schemeClr val="bg1"/>
                </a:solidFill>
              </a:defRPr>
            </a:lvl2pPr>
            <a:lvl3pPr marL="449263" indent="-182563">
              <a:defRPr sz="1200">
                <a:solidFill>
                  <a:schemeClr val="bg1"/>
                </a:solidFill>
              </a:defRPr>
            </a:lvl3pPr>
            <a:lvl4pPr marL="715963" indent="-180975">
              <a:defRPr sz="1100">
                <a:solidFill>
                  <a:schemeClr val="bg1"/>
                </a:solidFill>
              </a:defRPr>
            </a:lvl4pPr>
            <a:lvl5pPr>
              <a:defRPr sz="11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Content Placeholder 2"/>
          <p:cNvSpPr>
            <a:spLocks noGrp="1"/>
          </p:cNvSpPr>
          <p:nvPr>
            <p:ph sz="half" idx="22"/>
          </p:nvPr>
        </p:nvSpPr>
        <p:spPr>
          <a:xfrm>
            <a:off x="4602941" y="3931750"/>
            <a:ext cx="2016000" cy="2196000"/>
          </a:xfrm>
          <a:prstGeom prst="rect">
            <a:avLst/>
          </a:prstGeom>
          <a:solidFill>
            <a:schemeClr val="tx1"/>
          </a:solidFill>
          <a:ln>
            <a:noFill/>
          </a:ln>
        </p:spPr>
        <p:txBody>
          <a:bodyPr>
            <a:normAutofit/>
          </a:bodyPr>
          <a:lstStyle>
            <a:lvl1pPr>
              <a:defRPr sz="1400" b="1">
                <a:solidFill>
                  <a:schemeClr val="bg1"/>
                </a:solidFill>
              </a:defRPr>
            </a:lvl1pPr>
            <a:lvl2pPr marL="180975" indent="-166688">
              <a:defRPr sz="1400">
                <a:solidFill>
                  <a:schemeClr val="bg1"/>
                </a:solidFill>
              </a:defRPr>
            </a:lvl2pPr>
            <a:lvl3pPr marL="449263" indent="-182563">
              <a:defRPr sz="1200">
                <a:solidFill>
                  <a:schemeClr val="bg1"/>
                </a:solidFill>
              </a:defRPr>
            </a:lvl3pPr>
            <a:lvl4pPr marL="715963" indent="-180975">
              <a:defRPr sz="1100">
                <a:solidFill>
                  <a:schemeClr val="bg1"/>
                </a:solidFill>
              </a:defRPr>
            </a:lvl4pPr>
            <a:lvl5pPr>
              <a:defRPr sz="11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Content Placeholder 2"/>
          <p:cNvSpPr>
            <a:spLocks noGrp="1"/>
          </p:cNvSpPr>
          <p:nvPr>
            <p:ph sz="half" idx="23"/>
          </p:nvPr>
        </p:nvSpPr>
        <p:spPr>
          <a:xfrm>
            <a:off x="6688263" y="1638299"/>
            <a:ext cx="2016000" cy="2196000"/>
          </a:xfrm>
          <a:prstGeom prst="rect">
            <a:avLst/>
          </a:prstGeom>
          <a:solidFill>
            <a:schemeClr val="tx1"/>
          </a:solidFill>
          <a:ln>
            <a:noFill/>
          </a:ln>
        </p:spPr>
        <p:txBody>
          <a:bodyPr>
            <a:normAutofit/>
          </a:bodyPr>
          <a:lstStyle>
            <a:lvl1pPr>
              <a:defRPr sz="1400" b="1">
                <a:solidFill>
                  <a:schemeClr val="bg1"/>
                </a:solidFill>
              </a:defRPr>
            </a:lvl1pPr>
            <a:lvl2pPr marL="180975" indent="-166688">
              <a:defRPr sz="1400">
                <a:solidFill>
                  <a:schemeClr val="bg1"/>
                </a:solidFill>
              </a:defRPr>
            </a:lvl2pPr>
            <a:lvl3pPr marL="449263" indent="-182563">
              <a:defRPr sz="1200">
                <a:solidFill>
                  <a:schemeClr val="bg1"/>
                </a:solidFill>
              </a:defRPr>
            </a:lvl3pPr>
            <a:lvl4pPr marL="715963" indent="-180975">
              <a:defRPr sz="1100">
                <a:solidFill>
                  <a:schemeClr val="bg1"/>
                </a:solidFill>
              </a:defRPr>
            </a:lvl4pPr>
            <a:lvl5pPr>
              <a:defRPr sz="11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Content Placeholder 2"/>
          <p:cNvSpPr>
            <a:spLocks noGrp="1"/>
          </p:cNvSpPr>
          <p:nvPr>
            <p:ph sz="half" idx="24"/>
          </p:nvPr>
        </p:nvSpPr>
        <p:spPr>
          <a:xfrm>
            <a:off x="432299" y="3931750"/>
            <a:ext cx="2016000" cy="2196000"/>
          </a:xfrm>
          <a:prstGeom prst="rect">
            <a:avLst/>
          </a:prstGeom>
          <a:solidFill>
            <a:schemeClr val="tx1"/>
          </a:solidFill>
          <a:ln>
            <a:noFill/>
          </a:ln>
        </p:spPr>
        <p:txBody>
          <a:bodyPr>
            <a:normAutofit/>
          </a:bodyPr>
          <a:lstStyle>
            <a:lvl1pPr>
              <a:defRPr sz="1400" b="1">
                <a:solidFill>
                  <a:schemeClr val="bg1"/>
                </a:solidFill>
              </a:defRPr>
            </a:lvl1pPr>
            <a:lvl2pPr marL="180975" indent="-166688">
              <a:defRPr sz="1400">
                <a:solidFill>
                  <a:schemeClr val="bg1"/>
                </a:solidFill>
              </a:defRPr>
            </a:lvl2pPr>
            <a:lvl3pPr marL="449263" indent="-182563">
              <a:defRPr sz="1200">
                <a:solidFill>
                  <a:schemeClr val="bg1"/>
                </a:solidFill>
              </a:defRPr>
            </a:lvl3pPr>
            <a:lvl4pPr marL="715963" indent="-180975">
              <a:defRPr sz="1100">
                <a:solidFill>
                  <a:schemeClr val="bg1"/>
                </a:solidFill>
              </a:defRPr>
            </a:lvl4pPr>
            <a:lvl5pPr>
              <a:defRPr sz="11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2953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32299" y="1638299"/>
            <a:ext cx="4038962" cy="2160000"/>
          </a:xfrm>
          <a:prstGeom prst="rect">
            <a:avLst/>
          </a:prstGeom>
          <a:solidFill>
            <a:schemeClr val="accent1"/>
          </a:solidFill>
        </p:spPr>
        <p:txBody>
          <a:bodyPr>
            <a:normAutofit/>
          </a:bodyPr>
          <a:lstStyle>
            <a:lvl1pPr>
              <a:defRPr sz="2000" b="1">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2299" y="3958805"/>
            <a:ext cx="4038962" cy="2160000"/>
          </a:xfrm>
          <a:prstGeom prst="rect">
            <a:avLst/>
          </a:prstGeom>
          <a:solidFill>
            <a:schemeClr val="accent2"/>
          </a:solidFill>
        </p:spPr>
        <p:txBody>
          <a:bodyPr>
            <a:normAutofit/>
          </a:bodyPr>
          <a:lstStyle>
            <a:lvl1pPr>
              <a:defRPr sz="2000" b="1">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n-US" smtClean="0"/>
              <a:t>About the NIS Directive</a:t>
            </a:r>
            <a:endParaRPr lang="en-GB"/>
          </a:p>
        </p:txBody>
      </p:sp>
      <p:sp>
        <p:nvSpPr>
          <p:cNvPr id="8" name="Title 7"/>
          <p:cNvSpPr>
            <a:spLocks noGrp="1"/>
          </p:cNvSpPr>
          <p:nvPr>
            <p:ph type="title"/>
          </p:nvPr>
        </p:nvSpPr>
        <p:spPr/>
        <p:txBody>
          <a:bodyPr/>
          <a:lstStyle/>
          <a:p>
            <a:r>
              <a:rPr lang="en-US" smtClean="0"/>
              <a:t>Click to edit Master title style</a:t>
            </a:r>
            <a:endParaRPr lang="en-GB"/>
          </a:p>
        </p:txBody>
      </p:sp>
      <p:sp>
        <p:nvSpPr>
          <p:cNvPr id="9" name="Content Placeholder 2"/>
          <p:cNvSpPr>
            <a:spLocks noGrp="1"/>
          </p:cNvSpPr>
          <p:nvPr>
            <p:ph sz="half" idx="13"/>
          </p:nvPr>
        </p:nvSpPr>
        <p:spPr>
          <a:xfrm>
            <a:off x="4656675" y="1638299"/>
            <a:ext cx="4038962" cy="2160000"/>
          </a:xfrm>
          <a:prstGeom prst="rect">
            <a:avLst/>
          </a:prstGeom>
          <a:solidFill>
            <a:schemeClr val="accent2"/>
          </a:solidFill>
        </p:spPr>
        <p:txBody>
          <a:bodyPr>
            <a:normAutofit/>
          </a:bodyPr>
          <a:lstStyle>
            <a:lvl1pPr>
              <a:defRPr sz="2000" b="1">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3"/>
          <p:cNvSpPr>
            <a:spLocks noGrp="1"/>
          </p:cNvSpPr>
          <p:nvPr>
            <p:ph sz="half" idx="14"/>
          </p:nvPr>
        </p:nvSpPr>
        <p:spPr>
          <a:xfrm>
            <a:off x="4656675" y="3958805"/>
            <a:ext cx="4038962" cy="2160000"/>
          </a:xfrm>
          <a:prstGeom prst="rect">
            <a:avLst/>
          </a:prstGeom>
          <a:solidFill>
            <a:schemeClr val="accent1"/>
          </a:solidFill>
        </p:spPr>
        <p:txBody>
          <a:bodyPr>
            <a:normAutofit/>
          </a:bodyPr>
          <a:lstStyle>
            <a:lvl1pPr>
              <a:defRPr sz="2000" b="1">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4092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US" smtClean="0"/>
              <a:t>About the NIS Directive</a:t>
            </a:r>
            <a:endParaRPr lang="en-GB"/>
          </a:p>
        </p:txBody>
      </p:sp>
    </p:spTree>
    <p:extLst>
      <p:ext uri="{BB962C8B-B14F-4D97-AF65-F5344CB8AC3E}">
        <p14:creationId xmlns:p14="http://schemas.microsoft.com/office/powerpoint/2010/main" val="403266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 Image Backgroun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16390" b="1249"/>
          <a:stretch/>
        </p:blipFill>
        <p:spPr>
          <a:xfrm>
            <a:off x="0" y="1209675"/>
            <a:ext cx="9144000" cy="5648325"/>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US" smtClean="0"/>
              <a:t>About the NIS Directive</a:t>
            </a:r>
            <a:endParaRPr lang="en-GB"/>
          </a:p>
        </p:txBody>
      </p:sp>
      <p:sp>
        <p:nvSpPr>
          <p:cNvPr id="6" name="Slide Number Placeholder 5"/>
          <p:cNvSpPr txBox="1">
            <a:spLocks/>
          </p:cNvSpPr>
          <p:nvPr userDrawn="1"/>
        </p:nvSpPr>
        <p:spPr>
          <a:xfrm>
            <a:off x="6633870" y="6356351"/>
            <a:ext cx="2057400" cy="365125"/>
          </a:xfrm>
          <a:prstGeom prst="rect">
            <a:avLst/>
          </a:prstGeom>
        </p:spPr>
        <p:txBody>
          <a:bodyPr vert="horz" lIns="91440" tIns="45720" rIns="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32123A-B6C2-4F3D-B52B-6642A14B8745}" type="slidenum">
              <a:rPr lang="en-GB" smtClean="0"/>
              <a:pPr/>
              <a:t>‹#›</a:t>
            </a:fld>
            <a:endParaRPr lang="en-GB" dirty="0"/>
          </a:p>
        </p:txBody>
      </p:sp>
    </p:spTree>
    <p:extLst>
      <p:ext uri="{BB962C8B-B14F-4D97-AF65-F5344CB8AC3E}">
        <p14:creationId xmlns:p14="http://schemas.microsoft.com/office/powerpoint/2010/main" val="2398217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1071"/>
            <a:ext cx="9144000" cy="6855858"/>
          </a:xfrm>
          <a:prstGeom prst="rect">
            <a:avLst/>
          </a:prstGeom>
        </p:spPr>
      </p:pic>
      <p:sp>
        <p:nvSpPr>
          <p:cNvPr id="2" name="Title Placeholder 1"/>
          <p:cNvSpPr>
            <a:spLocks noGrp="1"/>
          </p:cNvSpPr>
          <p:nvPr>
            <p:ph type="title"/>
          </p:nvPr>
        </p:nvSpPr>
        <p:spPr>
          <a:xfrm>
            <a:off x="432300" y="370681"/>
            <a:ext cx="7150319" cy="986171"/>
          </a:xfrm>
          <a:prstGeom prst="rect">
            <a:avLst/>
          </a:prstGeom>
        </p:spPr>
        <p:txBody>
          <a:bodyPr vert="horz" lIns="90000" tIns="45720" rIns="91440" bIns="45720" rtlCol="0" anchor="t">
            <a:normAutofit/>
          </a:bodyPr>
          <a:lstStyle/>
          <a:p>
            <a:r>
              <a:rPr lang="en-US" dirty="0" smtClean="0"/>
              <a:t>Click to edit </a:t>
            </a:r>
            <a:br>
              <a:rPr lang="en-US" dirty="0" smtClean="0"/>
            </a:br>
            <a:r>
              <a:rPr lang="en-US" dirty="0" smtClean="0"/>
              <a:t>Master title style</a:t>
            </a:r>
            <a:endParaRPr lang="en-US" dirty="0"/>
          </a:p>
        </p:txBody>
      </p:sp>
      <p:sp>
        <p:nvSpPr>
          <p:cNvPr id="5" name="Footer Placeholder 4"/>
          <p:cNvSpPr>
            <a:spLocks noGrp="1"/>
          </p:cNvSpPr>
          <p:nvPr>
            <p:ph type="ftr" sz="quarter" idx="3"/>
          </p:nvPr>
        </p:nvSpPr>
        <p:spPr>
          <a:xfrm>
            <a:off x="431800" y="6356351"/>
            <a:ext cx="4896338" cy="365125"/>
          </a:xfrm>
          <a:prstGeom prst="rect">
            <a:avLst/>
          </a:prstGeom>
        </p:spPr>
        <p:txBody>
          <a:bodyPr vert="horz" lIns="91440" tIns="45720" rIns="91440" bIns="45720" rtlCol="0" anchor="ctr"/>
          <a:lstStyle>
            <a:lvl1pPr algn="l">
              <a:defRPr sz="1200">
                <a:solidFill>
                  <a:schemeClr val="accent5"/>
                </a:solidFill>
              </a:defRPr>
            </a:lvl1pPr>
          </a:lstStyle>
          <a:p>
            <a:r>
              <a:rPr lang="en-US" smtClean="0"/>
              <a:t>About the NIS Directive</a:t>
            </a:r>
            <a:endParaRPr lang="en-GB" dirty="0"/>
          </a:p>
        </p:txBody>
      </p:sp>
      <p:sp>
        <p:nvSpPr>
          <p:cNvPr id="12" name="Text Placeholder 11"/>
          <p:cNvSpPr>
            <a:spLocks noGrp="1"/>
          </p:cNvSpPr>
          <p:nvPr>
            <p:ph type="body" idx="1"/>
          </p:nvPr>
        </p:nvSpPr>
        <p:spPr>
          <a:xfrm>
            <a:off x="432300" y="1644650"/>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9" name="Picture 8"/>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906648" y="371047"/>
            <a:ext cx="808267" cy="773988"/>
          </a:xfrm>
          <a:prstGeom prst="rect">
            <a:avLst/>
          </a:prstGeom>
        </p:spPr>
      </p:pic>
      <p:sp>
        <p:nvSpPr>
          <p:cNvPr id="10" name="Slide Number Placeholder 5"/>
          <p:cNvSpPr txBox="1">
            <a:spLocks/>
          </p:cNvSpPr>
          <p:nvPr userDrawn="1"/>
        </p:nvSpPr>
        <p:spPr>
          <a:xfrm>
            <a:off x="6633870" y="6356351"/>
            <a:ext cx="2057400" cy="365125"/>
          </a:xfrm>
          <a:prstGeom prst="rect">
            <a:avLst/>
          </a:prstGeom>
        </p:spPr>
        <p:txBody>
          <a:bodyPr vert="horz" lIns="91440" tIns="45720" rIns="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32123A-B6C2-4F3D-B52B-6642A14B8745}" type="slidenum">
              <a:rPr lang="en-GB" smtClean="0"/>
              <a:pPr/>
              <a:t>‹#›</a:t>
            </a:fld>
            <a:endParaRPr lang="en-GB" dirty="0"/>
          </a:p>
        </p:txBody>
      </p:sp>
    </p:spTree>
    <p:extLst>
      <p:ext uri="{BB962C8B-B14F-4D97-AF65-F5344CB8AC3E}">
        <p14:creationId xmlns:p14="http://schemas.microsoft.com/office/powerpoint/2010/main" val="1299922358"/>
      </p:ext>
    </p:extLst>
  </p:cSld>
  <p:clrMap bg1="lt1" tx1="dk1" bg2="lt2" tx2="dk2" accent1="accent1" accent2="accent2" accent3="accent3" accent4="accent4" accent5="accent5" accent6="accent6" hlink="hlink" folHlink="folHlink"/>
  <p:sldLayoutIdLst>
    <p:sldLayoutId id="2147483672" r:id="rId1"/>
    <p:sldLayoutId id="2147483662" r:id="rId2"/>
    <p:sldLayoutId id="2147483682" r:id="rId3"/>
    <p:sldLayoutId id="2147483664" r:id="rId4"/>
    <p:sldLayoutId id="2147483676" r:id="rId5"/>
    <p:sldLayoutId id="2147483677" r:id="rId6"/>
    <p:sldLayoutId id="2147483678" r:id="rId7"/>
    <p:sldLayoutId id="2147483666" r:id="rId8"/>
    <p:sldLayoutId id="2147483684" r:id="rId9"/>
    <p:sldLayoutId id="2147483667" r:id="rId10"/>
    <p:sldLayoutId id="2147483679" r:id="rId11"/>
    <p:sldLayoutId id="2147483680" r:id="rId12"/>
    <p:sldLayoutId id="2147483673" r:id="rId13"/>
    <p:sldLayoutId id="2147483681" r:id="rId14"/>
    <p:sldLayoutId id="2147483683"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txStyles>
    <p:titleStyle>
      <a:lvl1pPr algn="l" defTabSz="914400" rtl="0" eaLnBrk="1" latinLnBrk="0" hangingPunct="1">
        <a:lnSpc>
          <a:spcPct val="80000"/>
        </a:lnSpc>
        <a:spcBef>
          <a:spcPct val="0"/>
        </a:spcBef>
        <a:buNone/>
        <a:defRPr sz="3600" kern="120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spcAft>
          <a:spcPts val="500"/>
        </a:spcAft>
        <a:buFont typeface="Arial" panose="020B0604020202020204" pitchFamily="34" charset="0"/>
        <a:buNone/>
        <a:defRPr sz="2400" kern="1200">
          <a:solidFill>
            <a:schemeClr val="tx1"/>
          </a:solidFill>
          <a:latin typeface="+mn-lt"/>
          <a:ea typeface="+mn-ea"/>
          <a:cs typeface="+mn-cs"/>
        </a:defRPr>
      </a:lvl1pPr>
      <a:lvl2pPr marL="357188" indent="-342900" algn="l" defTabSz="914400" rtl="0" eaLnBrk="1" latinLnBrk="0" hangingPunct="1">
        <a:lnSpc>
          <a:spcPct val="100000"/>
        </a:lnSpc>
        <a:spcBef>
          <a:spcPts val="500"/>
        </a:spcBef>
        <a:buFont typeface="Arial" panose="020B0604020202020204" pitchFamily="34" charset="0"/>
        <a:buChar char="•"/>
        <a:defRPr sz="2400" kern="1200">
          <a:solidFill>
            <a:schemeClr val="tx2"/>
          </a:solidFill>
          <a:latin typeface="+mn-lt"/>
          <a:ea typeface="+mn-ea"/>
          <a:cs typeface="+mn-cs"/>
        </a:defRPr>
      </a:lvl2pPr>
      <a:lvl3pPr marL="714375" indent="-342900" algn="l" defTabSz="914400" rtl="0" eaLnBrk="1" latinLnBrk="0" hangingPunct="1">
        <a:lnSpc>
          <a:spcPct val="100000"/>
        </a:lnSpc>
        <a:spcBef>
          <a:spcPts val="500"/>
        </a:spcBef>
        <a:buFont typeface="Calibri" panose="020F0502020204030204" pitchFamily="34" charset="0"/>
        <a:buChar char="-"/>
        <a:defRPr sz="2000" kern="1200">
          <a:solidFill>
            <a:schemeClr val="tx2"/>
          </a:solidFill>
          <a:latin typeface="+mn-lt"/>
          <a:ea typeface="+mn-ea"/>
          <a:cs typeface="+mn-cs"/>
        </a:defRPr>
      </a:lvl3pPr>
      <a:lvl4pPr marL="1009650" indent="-28575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4pPr>
      <a:lvl5pPr marL="1295400" indent="-285750" algn="l" defTabSz="914400" rtl="0" eaLnBrk="1" latinLnBrk="0" hangingPunct="1">
        <a:lnSpc>
          <a:spcPct val="100000"/>
        </a:lnSpc>
        <a:spcBef>
          <a:spcPts val="500"/>
        </a:spcBef>
        <a:buFont typeface="Calibri" panose="020F050202020403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72" userDrawn="1">
          <p15:clr>
            <a:srgbClr val="F26B43"/>
          </p15:clr>
        </p15:guide>
        <p15:guide id="4" pos="5488" userDrawn="1">
          <p15:clr>
            <a:srgbClr val="F26B43"/>
          </p15:clr>
        </p15:guide>
        <p15:guide id="5" orient="horz" pos="232" userDrawn="1">
          <p15:clr>
            <a:srgbClr val="F26B43"/>
          </p15:clr>
        </p15:guide>
        <p15:guide id="6" orient="horz" pos="3861" userDrawn="1">
          <p15:clr>
            <a:srgbClr val="F26B43"/>
          </p15:clr>
        </p15:guide>
        <p15:guide id="7" orient="horz" pos="102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10.xml"/><Relationship Id="rId16" Type="http://schemas.openxmlformats.org/officeDocument/2006/relationships/image" Target="../media/image48.png"/><Relationship Id="rId1" Type="http://schemas.openxmlformats.org/officeDocument/2006/relationships/slideLayout" Target="../slideLayouts/slideLayout6.xml"/><Relationship Id="rId6" Type="http://schemas.openxmlformats.org/officeDocument/2006/relationships/image" Target="../media/image39.jpe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13.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uropa.eu/rapid/press-release_STATEMENT-16-2424_en.ht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europa.eu/rapid/press-release_MEMO-16-2422_en.ht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5.png"/><Relationship Id="rId3" Type="http://schemas.openxmlformats.org/officeDocument/2006/relationships/image" Target="../media/image12.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4.png"/><Relationship Id="rId2" Type="http://schemas.openxmlformats.org/officeDocument/2006/relationships/notesSlide" Target="../notesSlides/notesSlide8.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8.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3.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3269" b="13269"/>
          <a:stretch>
            <a:fillRect/>
          </a:stretch>
        </p:blipFill>
        <p:spPr/>
      </p:pic>
      <p:sp>
        <p:nvSpPr>
          <p:cNvPr id="5" name="Title 4"/>
          <p:cNvSpPr>
            <a:spLocks noGrp="1"/>
          </p:cNvSpPr>
          <p:nvPr>
            <p:ph type="ctrTitle"/>
          </p:nvPr>
        </p:nvSpPr>
        <p:spPr>
          <a:xfrm>
            <a:off x="433186" y="4612475"/>
            <a:ext cx="7990378" cy="1037967"/>
          </a:xfrm>
        </p:spPr>
        <p:txBody>
          <a:bodyPr>
            <a:normAutofit/>
          </a:bodyPr>
          <a:lstStyle/>
          <a:p>
            <a:r>
              <a:rPr lang="en-US" dirty="0" smtClean="0"/>
              <a:t>About the NIS directive</a:t>
            </a:r>
            <a:endParaRPr lang="en-GB" dirty="0"/>
          </a:p>
        </p:txBody>
      </p:sp>
      <p:pic>
        <p:nvPicPr>
          <p:cNvPr id="10" name="Picture Placeholder 9"/>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1164" b="1164"/>
          <a:stretch>
            <a:fillRect/>
          </a:stretch>
        </p:blipFill>
        <p:spPr/>
      </p:pic>
      <p:pic>
        <p:nvPicPr>
          <p:cNvPr id="11" name="Picture Placeholder 10"/>
          <p:cNvPicPr>
            <a:picLocks noGrp="1" noChangeAspect="1"/>
          </p:cNvPicPr>
          <p:nvPr>
            <p:ph type="pic" sz="quarter" idx="10"/>
          </p:nvPr>
        </p:nvPicPr>
        <p:blipFill>
          <a:blip r:embed="rId5">
            <a:extLst>
              <a:ext uri="{28A0092B-C50C-407E-A947-70E740481C1C}">
                <a14:useLocalDpi xmlns:a14="http://schemas.microsoft.com/office/drawing/2010/main" val="0"/>
              </a:ext>
            </a:extLst>
          </a:blip>
          <a:srcRect t="20" b="20"/>
          <a:stretch>
            <a:fillRect/>
          </a:stretch>
        </p:blipFill>
        <p:spPr/>
      </p:pic>
      <p:sp>
        <p:nvSpPr>
          <p:cNvPr id="6" name="Subtitle 5"/>
          <p:cNvSpPr>
            <a:spLocks noGrp="1"/>
          </p:cNvSpPr>
          <p:nvPr>
            <p:ph type="subTitle" idx="1"/>
          </p:nvPr>
        </p:nvSpPr>
        <p:spPr>
          <a:xfrm>
            <a:off x="433186" y="5786168"/>
            <a:ext cx="6858000" cy="792000"/>
          </a:xfrm>
        </p:spPr>
        <p:txBody>
          <a:bodyPr/>
          <a:lstStyle/>
          <a:p>
            <a:r>
              <a:rPr lang="en-GB" dirty="0" smtClean="0"/>
              <a:t>Dan Tofan | NIS </a:t>
            </a:r>
            <a:r>
              <a:rPr lang="en-GB" dirty="0" smtClean="0"/>
              <a:t>Expert @ ENISA</a:t>
            </a:r>
          </a:p>
          <a:p>
            <a:r>
              <a:rPr lang="en-US" dirty="0" smtClean="0"/>
              <a:t>Bucharest 03.10.2016 CERT-RO</a:t>
            </a:r>
            <a:endParaRPr lang="en-GB" dirty="0" smtClean="0"/>
          </a:p>
        </p:txBody>
      </p:sp>
    </p:spTree>
    <p:extLst>
      <p:ext uri="{BB962C8B-B14F-4D97-AF65-F5344CB8AC3E}">
        <p14:creationId xmlns:p14="http://schemas.microsoft.com/office/powerpoint/2010/main" val="289540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Content Placeholder 55"/>
          <p:cNvSpPr>
            <a:spLocks noGrp="1"/>
          </p:cNvSpPr>
          <p:nvPr>
            <p:ph sz="half" idx="22"/>
          </p:nvPr>
        </p:nvSpPr>
        <p:spPr>
          <a:xfrm>
            <a:off x="7407015" y="3872113"/>
            <a:ext cx="1355245" cy="2160000"/>
          </a:xfrm>
          <a:solidFill>
            <a:srgbClr val="193989"/>
          </a:solidFill>
        </p:spPr>
        <p:txBody>
          <a:bodyPr/>
          <a:lstStyle/>
          <a:p>
            <a:r>
              <a:rPr lang="en-GB" dirty="0" smtClean="0"/>
              <a:t>Finance</a:t>
            </a:r>
          </a:p>
        </p:txBody>
      </p:sp>
      <p:sp>
        <p:nvSpPr>
          <p:cNvPr id="57" name="Content Placeholder 56"/>
          <p:cNvSpPr>
            <a:spLocks noGrp="1"/>
          </p:cNvSpPr>
          <p:nvPr>
            <p:ph sz="half" idx="23"/>
          </p:nvPr>
        </p:nvSpPr>
        <p:spPr>
          <a:xfrm>
            <a:off x="431801" y="3872113"/>
            <a:ext cx="3305698" cy="2160000"/>
          </a:xfrm>
          <a:solidFill>
            <a:schemeClr val="tx1"/>
          </a:solidFill>
          <a:ln>
            <a:noFill/>
          </a:ln>
        </p:spPr>
        <p:txBody>
          <a:bodyPr vert="horz" lIns="91440" tIns="45720" rIns="91440" bIns="45720" rtlCol="0">
            <a:normAutofit/>
          </a:bodyPr>
          <a:lstStyle/>
          <a:p>
            <a:r>
              <a:rPr lang="en-GB" dirty="0"/>
              <a:t>Transport</a:t>
            </a:r>
          </a:p>
        </p:txBody>
      </p:sp>
      <p:pic>
        <p:nvPicPr>
          <p:cNvPr id="16" name="Picture 15"/>
          <p:cNvPicPr>
            <a:picLocks noChangeAspect="1"/>
          </p:cNvPicPr>
          <p:nvPr/>
        </p:nvPicPr>
        <p:blipFill>
          <a:blip r:embed="rId3"/>
          <a:stretch>
            <a:fillRect/>
          </a:stretch>
        </p:blipFill>
        <p:spPr>
          <a:xfrm>
            <a:off x="7505214" y="4179482"/>
            <a:ext cx="1059498" cy="1801935"/>
          </a:xfrm>
          <a:prstGeom prst="rect">
            <a:avLst/>
          </a:prstGeom>
          <a:noFill/>
          <a:ln>
            <a:solidFill>
              <a:schemeClr val="tx1"/>
            </a:solidFill>
          </a:ln>
        </p:spPr>
      </p:pic>
      <p:sp>
        <p:nvSpPr>
          <p:cNvPr id="6" name="Title 5"/>
          <p:cNvSpPr>
            <a:spLocks noGrp="1"/>
          </p:cNvSpPr>
          <p:nvPr>
            <p:ph type="title"/>
          </p:nvPr>
        </p:nvSpPr>
        <p:spPr/>
        <p:txBody>
          <a:bodyPr/>
          <a:lstStyle/>
          <a:p>
            <a:r>
              <a:rPr lang="en-US" dirty="0" smtClean="0"/>
              <a:t>CII sectors covered by ENISA</a:t>
            </a:r>
            <a:endParaRPr lang="en-GB" dirty="0"/>
          </a:p>
        </p:txBody>
      </p:sp>
      <p:sp>
        <p:nvSpPr>
          <p:cNvPr id="2" name="Footer Placeholder 1"/>
          <p:cNvSpPr>
            <a:spLocks noGrp="1"/>
          </p:cNvSpPr>
          <p:nvPr>
            <p:ph type="ftr" sz="quarter" idx="11"/>
          </p:nvPr>
        </p:nvSpPr>
        <p:spPr/>
        <p:txBody>
          <a:bodyPr/>
          <a:lstStyle/>
          <a:p>
            <a:r>
              <a:rPr lang="en-US" dirty="0" smtClean="0"/>
              <a:t>About the NIS Directive</a:t>
            </a:r>
            <a:endParaRPr lang="en-GB" dirty="0"/>
          </a:p>
        </p:txBody>
      </p:sp>
      <p:pic>
        <p:nvPicPr>
          <p:cNvPr id="15"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6456" y="1333607"/>
            <a:ext cx="1698644" cy="24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a:stretch>
            <a:fillRect/>
          </a:stretch>
        </p:blipFill>
        <p:spPr>
          <a:xfrm>
            <a:off x="3849189" y="3872113"/>
            <a:ext cx="1342263" cy="2160000"/>
          </a:xfrm>
          <a:prstGeom prst="rect">
            <a:avLst/>
          </a:prstGeom>
        </p:spPr>
      </p:pic>
      <p:sp>
        <p:nvSpPr>
          <p:cNvPr id="34" name="Content Placeholder 33"/>
          <p:cNvSpPr>
            <a:spLocks noGrp="1"/>
          </p:cNvSpPr>
          <p:nvPr>
            <p:ph sz="half" idx="24"/>
          </p:nvPr>
        </p:nvSpPr>
        <p:spPr>
          <a:xfrm>
            <a:off x="5297273" y="3872113"/>
            <a:ext cx="2011541" cy="2160000"/>
          </a:xfrm>
        </p:spPr>
        <p:txBody>
          <a:bodyPr/>
          <a:lstStyle/>
          <a:p>
            <a:r>
              <a:rPr lang="fr-FR" dirty="0" err="1" smtClean="0"/>
              <a:t>eHealth</a:t>
            </a:r>
            <a:r>
              <a:rPr lang="fr-FR" dirty="0" smtClean="0"/>
              <a:t> and Smart </a:t>
            </a:r>
            <a:r>
              <a:rPr lang="fr-FR" dirty="0" err="1" smtClean="0"/>
              <a:t>Hospitals</a:t>
            </a:r>
            <a:endParaRPr lang="fr-FR" dirty="0"/>
          </a:p>
        </p:txBody>
      </p:sp>
      <p:sp>
        <p:nvSpPr>
          <p:cNvPr id="36" name="Content Placeholder 35"/>
          <p:cNvSpPr>
            <a:spLocks noGrp="1"/>
          </p:cNvSpPr>
          <p:nvPr>
            <p:ph sz="half" idx="20"/>
          </p:nvPr>
        </p:nvSpPr>
        <p:spPr>
          <a:xfrm>
            <a:off x="2210058" y="1333607"/>
            <a:ext cx="3186790" cy="2448000"/>
          </a:xfrm>
          <a:solidFill>
            <a:srgbClr val="193989"/>
          </a:solidFill>
          <a:ln>
            <a:noFill/>
          </a:ln>
        </p:spPr>
        <p:txBody>
          <a:bodyPr vert="horz" lIns="91440" tIns="45720" rIns="91440" bIns="45720" rtlCol="0">
            <a:normAutofit/>
          </a:bodyPr>
          <a:lstStyle/>
          <a:p>
            <a:r>
              <a:rPr lang="en-GB" dirty="0" smtClean="0">
                <a:solidFill>
                  <a:srgbClr val="FFFFFF"/>
                </a:solidFill>
              </a:rPr>
              <a:t>Telecom/Internet Infrastructures</a:t>
            </a:r>
            <a:endParaRPr lang="en-GB" dirty="0">
              <a:solidFill>
                <a:srgbClr val="FFFFFF"/>
              </a:solidFill>
            </a:endParaRPr>
          </a:p>
        </p:txBody>
      </p:sp>
      <p:pic>
        <p:nvPicPr>
          <p:cNvPr id="43"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348615" y="1628128"/>
            <a:ext cx="2948658" cy="211885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p:nvPr/>
        </p:nvGrpSpPr>
        <p:grpSpPr>
          <a:xfrm>
            <a:off x="548374" y="4149067"/>
            <a:ext cx="2978771" cy="1637261"/>
            <a:chOff x="740252" y="4164400"/>
            <a:chExt cx="2978771" cy="1637261"/>
          </a:xfrm>
        </p:grpSpPr>
        <p:pic>
          <p:nvPicPr>
            <p:cNvPr id="3" name="Picture 2"/>
            <p:cNvPicPr>
              <a:picLocks noChangeAspect="1"/>
            </p:cNvPicPr>
            <p:nvPr/>
          </p:nvPicPr>
          <p:blipFill>
            <a:blip r:embed="rId7">
              <a:biLevel thresh="25000"/>
              <a:extLst>
                <a:ext uri="{28A0092B-C50C-407E-A947-70E740481C1C}">
                  <a14:useLocalDpi xmlns:a14="http://schemas.microsoft.com/office/drawing/2010/main" val="0"/>
                </a:ext>
              </a:extLst>
            </a:blip>
            <a:stretch>
              <a:fillRect/>
            </a:stretch>
          </p:blipFill>
          <p:spPr>
            <a:xfrm>
              <a:off x="740252" y="5027646"/>
              <a:ext cx="828000" cy="774015"/>
            </a:xfrm>
            <a:prstGeom prst="rect">
              <a:avLst/>
            </a:prstGeom>
          </p:spPr>
        </p:pic>
        <p:pic>
          <p:nvPicPr>
            <p:cNvPr id="4" name="Picture 3"/>
            <p:cNvPicPr>
              <a:picLocks noChangeAspect="1"/>
            </p:cNvPicPr>
            <p:nvPr/>
          </p:nvPicPr>
          <p:blipFill>
            <a:blip r:embed="rId8">
              <a:biLevel thresh="25000"/>
              <a:extLst>
                <a:ext uri="{28A0092B-C50C-407E-A947-70E740481C1C}">
                  <a14:useLocalDpi xmlns:a14="http://schemas.microsoft.com/office/drawing/2010/main" val="0"/>
                </a:ext>
              </a:extLst>
            </a:blip>
            <a:stretch>
              <a:fillRect/>
            </a:stretch>
          </p:blipFill>
          <p:spPr>
            <a:xfrm>
              <a:off x="2053011" y="5081661"/>
              <a:ext cx="428282" cy="720000"/>
            </a:xfrm>
            <a:prstGeom prst="rect">
              <a:avLst/>
            </a:prstGeom>
          </p:spPr>
        </p:pic>
        <p:pic>
          <p:nvPicPr>
            <p:cNvPr id="5" name="Picture 4"/>
            <p:cNvPicPr>
              <a:picLocks noChangeAspect="1"/>
            </p:cNvPicPr>
            <p:nvPr/>
          </p:nvPicPr>
          <p:blipFill>
            <a:blip r:embed="rId9">
              <a:biLevel thresh="25000"/>
              <a:extLst>
                <a:ext uri="{28A0092B-C50C-407E-A947-70E740481C1C}">
                  <a14:useLocalDpi xmlns:a14="http://schemas.microsoft.com/office/drawing/2010/main" val="0"/>
                </a:ext>
              </a:extLst>
            </a:blip>
            <a:stretch>
              <a:fillRect/>
            </a:stretch>
          </p:blipFill>
          <p:spPr>
            <a:xfrm>
              <a:off x="2000493" y="4279911"/>
              <a:ext cx="540000" cy="589604"/>
            </a:xfrm>
            <a:prstGeom prst="rect">
              <a:avLst/>
            </a:prstGeom>
          </p:spPr>
        </p:pic>
        <p:pic>
          <p:nvPicPr>
            <p:cNvPr id="7" name="Picture 6"/>
            <p:cNvPicPr>
              <a:picLocks noChangeAspect="1"/>
            </p:cNvPicPr>
            <p:nvPr/>
          </p:nvPicPr>
          <p:blipFill>
            <a:blip r:embed="rId10">
              <a:biLevel thresh="25000"/>
              <a:extLst>
                <a:ext uri="{28A0092B-C50C-407E-A947-70E740481C1C}">
                  <a14:useLocalDpi xmlns:a14="http://schemas.microsoft.com/office/drawing/2010/main" val="0"/>
                </a:ext>
              </a:extLst>
            </a:blip>
            <a:stretch>
              <a:fillRect/>
            </a:stretch>
          </p:blipFill>
          <p:spPr>
            <a:xfrm>
              <a:off x="2966052" y="5081661"/>
              <a:ext cx="425942" cy="720000"/>
            </a:xfrm>
            <a:prstGeom prst="rect">
              <a:avLst/>
            </a:prstGeom>
          </p:spPr>
        </p:pic>
        <p:pic>
          <p:nvPicPr>
            <p:cNvPr id="8" name="Picture 7"/>
            <p:cNvPicPr>
              <a:picLocks noChangeAspect="1"/>
            </p:cNvPicPr>
            <p:nvPr/>
          </p:nvPicPr>
          <p:blipFill>
            <a:blip r:embed="rId11">
              <a:biLevel thresh="25000"/>
              <a:extLst>
                <a:ext uri="{28A0092B-C50C-407E-A947-70E740481C1C}">
                  <a14:useLocalDpi xmlns:a14="http://schemas.microsoft.com/office/drawing/2010/main" val="0"/>
                </a:ext>
              </a:extLst>
            </a:blip>
            <a:stretch>
              <a:fillRect/>
            </a:stretch>
          </p:blipFill>
          <p:spPr>
            <a:xfrm>
              <a:off x="2639023" y="4164400"/>
              <a:ext cx="1080000" cy="499841"/>
            </a:xfrm>
            <a:prstGeom prst="rect">
              <a:avLst/>
            </a:prstGeom>
          </p:spPr>
        </p:pic>
        <p:pic>
          <p:nvPicPr>
            <p:cNvPr id="9" name="Picture 8"/>
            <p:cNvPicPr>
              <a:picLocks noChangeAspect="1"/>
            </p:cNvPicPr>
            <p:nvPr/>
          </p:nvPicPr>
          <p:blipFill>
            <a:blip r:embed="rId12">
              <a:biLevel thresh="25000"/>
              <a:extLst>
                <a:ext uri="{28A0092B-C50C-407E-A947-70E740481C1C}">
                  <a14:useLocalDpi xmlns:a14="http://schemas.microsoft.com/office/drawing/2010/main" val="0"/>
                </a:ext>
              </a:extLst>
            </a:blip>
            <a:stretch>
              <a:fillRect/>
            </a:stretch>
          </p:blipFill>
          <p:spPr>
            <a:xfrm>
              <a:off x="866252" y="4412819"/>
              <a:ext cx="576000" cy="456696"/>
            </a:xfrm>
            <a:prstGeom prst="rect">
              <a:avLst/>
            </a:prstGeom>
          </p:spPr>
        </p:pic>
      </p:grpSp>
      <p:pic>
        <p:nvPicPr>
          <p:cNvPr id="11" name="Picture 10"/>
          <p:cNvPicPr>
            <a:picLocks noChangeAspect="1"/>
          </p:cNvPicPr>
          <p:nvPr/>
        </p:nvPicPr>
        <p:blipFill>
          <a:blip r:embed="rId13">
            <a:biLevel thresh="25000"/>
            <a:extLst>
              <a:ext uri="{28A0092B-C50C-407E-A947-70E740481C1C}">
                <a14:useLocalDpi xmlns:a14="http://schemas.microsoft.com/office/drawing/2010/main" val="0"/>
              </a:ext>
            </a:extLst>
          </a:blip>
          <a:stretch>
            <a:fillRect/>
          </a:stretch>
        </p:blipFill>
        <p:spPr>
          <a:xfrm>
            <a:off x="5984355" y="4714509"/>
            <a:ext cx="795893" cy="794897"/>
          </a:xfrm>
          <a:prstGeom prst="rect">
            <a:avLst/>
          </a:prstGeom>
        </p:spPr>
      </p:pic>
      <p:sp>
        <p:nvSpPr>
          <p:cNvPr id="21" name="Content Placeholder 33"/>
          <p:cNvSpPr>
            <a:spLocks noGrp="1"/>
          </p:cNvSpPr>
          <p:nvPr>
            <p:ph sz="half" idx="24"/>
          </p:nvPr>
        </p:nvSpPr>
        <p:spPr>
          <a:xfrm>
            <a:off x="5491806" y="1346543"/>
            <a:ext cx="1817008" cy="2448179"/>
          </a:xfrm>
        </p:spPr>
        <p:txBody>
          <a:bodyPr/>
          <a:lstStyle/>
          <a:p>
            <a:r>
              <a:rPr lang="fr-FR" dirty="0" err="1" smtClean="0"/>
              <a:t>Energy</a:t>
            </a:r>
            <a:endParaRPr lang="fr-FR" dirty="0"/>
          </a:p>
        </p:txBody>
      </p:sp>
      <p:pic>
        <p:nvPicPr>
          <p:cNvPr id="14" name="Picture 13"/>
          <p:cNvPicPr>
            <a:picLocks noChangeAspect="1"/>
          </p:cNvPicPr>
          <p:nvPr/>
        </p:nvPicPr>
        <p:blipFill>
          <a:blip r:embed="rId14"/>
          <a:stretch>
            <a:fillRect/>
          </a:stretch>
        </p:blipFill>
        <p:spPr>
          <a:xfrm>
            <a:off x="5569280" y="1589452"/>
            <a:ext cx="1681684" cy="2175903"/>
          </a:xfrm>
          <a:prstGeom prst="rect">
            <a:avLst/>
          </a:prstGeom>
        </p:spPr>
      </p:pic>
      <p:sp>
        <p:nvSpPr>
          <p:cNvPr id="22" name="Content Placeholder 55"/>
          <p:cNvSpPr>
            <a:spLocks noGrp="1"/>
          </p:cNvSpPr>
          <p:nvPr>
            <p:ph sz="half" idx="22"/>
          </p:nvPr>
        </p:nvSpPr>
        <p:spPr>
          <a:xfrm>
            <a:off x="7403772" y="1333426"/>
            <a:ext cx="1358488" cy="2448179"/>
          </a:xfrm>
          <a:solidFill>
            <a:srgbClr val="193989"/>
          </a:solidFill>
        </p:spPr>
        <p:txBody>
          <a:bodyPr/>
          <a:lstStyle/>
          <a:p>
            <a:r>
              <a:rPr lang="en-GB" dirty="0" smtClean="0"/>
              <a:t>NCSS</a:t>
            </a:r>
          </a:p>
        </p:txBody>
      </p:sp>
      <p:pic>
        <p:nvPicPr>
          <p:cNvPr id="23" name="Picture 22"/>
          <p:cNvPicPr>
            <a:picLocks noChangeAspect="1"/>
          </p:cNvPicPr>
          <p:nvPr/>
        </p:nvPicPr>
        <p:blipFill rotWithShape="1">
          <a:blip r:embed="rId15"/>
          <a:srcRect r="22857"/>
          <a:stretch/>
        </p:blipFill>
        <p:spPr>
          <a:xfrm>
            <a:off x="7563441" y="1906499"/>
            <a:ext cx="1039149" cy="1459751"/>
          </a:xfrm>
          <a:prstGeom prst="rect">
            <a:avLst/>
          </a:prstGeom>
        </p:spPr>
      </p:pic>
      <p:sp>
        <p:nvSpPr>
          <p:cNvPr id="12" name="TextBox 11"/>
          <p:cNvSpPr txBox="1"/>
          <p:nvPr/>
        </p:nvSpPr>
        <p:spPr>
          <a:xfrm>
            <a:off x="1265778" y="3718579"/>
            <a:ext cx="6971472" cy="1938992"/>
          </a:xfrm>
          <a:prstGeom prst="rect">
            <a:avLst/>
          </a:prstGeom>
          <a:noFill/>
        </p:spPr>
        <p:txBody>
          <a:bodyPr wrap="square" rtlCol="0">
            <a:spAutoFit/>
          </a:bodyPr>
          <a:lstStyle/>
          <a:p>
            <a:r>
              <a:rPr lang="en-US" sz="6000" b="1" dirty="0" smtClean="0">
                <a:solidFill>
                  <a:srgbClr val="FF0000"/>
                </a:solidFill>
                <a:effectLst>
                  <a:outerShdw blurRad="38100" dist="38100" dir="2700000" algn="tl">
                    <a:srgbClr val="000000">
                      <a:alpha val="43137"/>
                    </a:srgbClr>
                  </a:outerShdw>
                </a:effectLst>
              </a:rPr>
              <a:t>ALL COVERED BY THE NIS DIRECTIVE !!!</a:t>
            </a:r>
            <a:endParaRPr lang="en-GB" sz="6000" b="1" dirty="0">
              <a:solidFill>
                <a:srgbClr val="FF0000"/>
              </a:solidFill>
              <a:effectLst>
                <a:outerShdw blurRad="38100" dist="38100" dir="2700000" algn="tl">
                  <a:srgbClr val="000000">
                    <a:alpha val="43137"/>
                  </a:srgbClr>
                </a:outerShdw>
              </a:effectLst>
            </a:endParaRPr>
          </a:p>
        </p:txBody>
      </p:sp>
      <p:pic>
        <p:nvPicPr>
          <p:cNvPr id="1026" name="Picture 2" descr="alert, attention, caution, danger, error, exclamation, warning icon"/>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213344" y="2114925"/>
            <a:ext cx="1219200" cy="121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49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General role of ENISA</a:t>
            </a:r>
            <a:endParaRPr lang="en-GB" dirty="0"/>
          </a:p>
        </p:txBody>
      </p:sp>
      <p:sp>
        <p:nvSpPr>
          <p:cNvPr id="2" name="Footer Placeholder 1"/>
          <p:cNvSpPr>
            <a:spLocks noGrp="1"/>
          </p:cNvSpPr>
          <p:nvPr>
            <p:ph type="ftr" sz="quarter" idx="11"/>
          </p:nvPr>
        </p:nvSpPr>
        <p:spPr/>
        <p:txBody>
          <a:bodyPr/>
          <a:lstStyle/>
          <a:p>
            <a:r>
              <a:rPr lang="en-US" smtClean="0"/>
              <a:t>About the NIS Directive</a:t>
            </a:r>
            <a:endParaRPr lang="en-GB"/>
          </a:p>
        </p:txBody>
      </p:sp>
      <p:sp>
        <p:nvSpPr>
          <p:cNvPr id="5" name="Content Placeholder 1"/>
          <p:cNvSpPr txBox="1">
            <a:spLocks/>
          </p:cNvSpPr>
          <p:nvPr/>
        </p:nvSpPr>
        <p:spPr>
          <a:xfrm>
            <a:off x="432300" y="1638300"/>
            <a:ext cx="8279900" cy="4351338"/>
          </a:xfrm>
          <a:prstGeom prst="rect">
            <a:avLst/>
          </a:prstGeom>
        </p:spPr>
        <p:txBody>
          <a:bodyPr>
            <a:normAutofit lnSpcReduction="10000"/>
          </a:bodyPr>
          <a:lstStyle>
            <a:lvl1pPr marL="0" indent="0" algn="l" defTabSz="914400" rtl="0" eaLnBrk="1" latinLnBrk="0" hangingPunct="1">
              <a:lnSpc>
                <a:spcPct val="100000"/>
              </a:lnSpc>
              <a:spcBef>
                <a:spcPts val="1000"/>
              </a:spcBef>
              <a:spcAft>
                <a:spcPts val="500"/>
              </a:spcAft>
              <a:buFont typeface="Arial" panose="020B0604020202020204" pitchFamily="34" charset="0"/>
              <a:buNone/>
              <a:defRPr sz="2400" kern="1200">
                <a:solidFill>
                  <a:schemeClr val="tx1"/>
                </a:solidFill>
                <a:latin typeface="+mn-lt"/>
                <a:ea typeface="+mn-ea"/>
                <a:cs typeface="+mn-cs"/>
              </a:defRPr>
            </a:lvl1pPr>
            <a:lvl2pPr marL="357188" indent="-342900" algn="l" defTabSz="914400" rtl="0" eaLnBrk="1" latinLnBrk="0" hangingPunct="1">
              <a:lnSpc>
                <a:spcPct val="100000"/>
              </a:lnSpc>
              <a:spcBef>
                <a:spcPts val="500"/>
              </a:spcBef>
              <a:buFont typeface="Arial" panose="020B0604020202020204" pitchFamily="34" charset="0"/>
              <a:buChar char="•"/>
              <a:defRPr sz="2400" kern="1200">
                <a:solidFill>
                  <a:schemeClr val="tx2"/>
                </a:solidFill>
                <a:latin typeface="+mn-lt"/>
                <a:ea typeface="+mn-ea"/>
                <a:cs typeface="+mn-cs"/>
              </a:defRPr>
            </a:lvl2pPr>
            <a:lvl3pPr marL="714375" indent="-342900" algn="l" defTabSz="914400" rtl="0" eaLnBrk="1" latinLnBrk="0" hangingPunct="1">
              <a:lnSpc>
                <a:spcPct val="100000"/>
              </a:lnSpc>
              <a:spcBef>
                <a:spcPts val="500"/>
              </a:spcBef>
              <a:buFont typeface="Calibri" panose="020F0502020204030204" pitchFamily="34" charset="0"/>
              <a:buChar char="-"/>
              <a:defRPr sz="2000" kern="1200">
                <a:solidFill>
                  <a:schemeClr val="tx2"/>
                </a:solidFill>
                <a:latin typeface="+mn-lt"/>
                <a:ea typeface="+mn-ea"/>
                <a:cs typeface="+mn-cs"/>
              </a:defRPr>
            </a:lvl3pPr>
            <a:lvl4pPr marL="1009650" indent="-28575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4pPr>
            <a:lvl5pPr marL="1295400" indent="-285750" algn="l" defTabSz="914400" rtl="0" eaLnBrk="1" latinLnBrk="0" hangingPunct="1">
              <a:lnSpc>
                <a:spcPct val="100000"/>
              </a:lnSpc>
              <a:spcBef>
                <a:spcPts val="500"/>
              </a:spcBef>
              <a:buFont typeface="Calibri" panose="020F050202020403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Tx/>
              <a:buChar char="-"/>
            </a:pPr>
            <a:r>
              <a:rPr lang="en-US" dirty="0" smtClean="0"/>
              <a:t>Assistance for MS </a:t>
            </a:r>
            <a:r>
              <a:rPr lang="en-US" dirty="0"/>
              <a:t>and the </a:t>
            </a:r>
            <a:r>
              <a:rPr lang="en-US" dirty="0" smtClean="0"/>
              <a:t>EU </a:t>
            </a:r>
            <a:r>
              <a:rPr lang="en-US" dirty="0" err="1" smtClean="0"/>
              <a:t>Comm</a:t>
            </a:r>
            <a:r>
              <a:rPr lang="en-US" dirty="0" smtClean="0"/>
              <a:t> </a:t>
            </a:r>
            <a:r>
              <a:rPr lang="en-US" dirty="0"/>
              <a:t>by providing its expertise and advice and by facilitating exchange of best </a:t>
            </a:r>
            <a:r>
              <a:rPr lang="en-US" dirty="0" smtClean="0"/>
              <a:t>practices.</a:t>
            </a:r>
          </a:p>
          <a:p>
            <a:pPr marL="342900" indent="-342900">
              <a:buFontTx/>
              <a:buChar char="-"/>
            </a:pPr>
            <a:r>
              <a:rPr lang="en-US" dirty="0" smtClean="0"/>
              <a:t>Assistance for MS in </a:t>
            </a:r>
            <a:r>
              <a:rPr lang="en-US" dirty="0"/>
              <a:t>developing national NIS strategies. </a:t>
            </a:r>
            <a:endParaRPr lang="en-US" dirty="0" smtClean="0"/>
          </a:p>
          <a:p>
            <a:pPr marL="342900" indent="-342900">
              <a:buFontTx/>
              <a:buChar char="-"/>
            </a:pPr>
            <a:r>
              <a:rPr lang="en-US" dirty="0"/>
              <a:t>Participation within the EU NIS Cooperation </a:t>
            </a:r>
            <a:r>
              <a:rPr lang="en-US" dirty="0" smtClean="0"/>
              <a:t>Group (CG). </a:t>
            </a:r>
          </a:p>
          <a:p>
            <a:pPr marL="342900" indent="-342900">
              <a:buFontTx/>
              <a:buChar char="-"/>
            </a:pPr>
            <a:r>
              <a:rPr lang="en-US" dirty="0" smtClean="0"/>
              <a:t>Support EU </a:t>
            </a:r>
            <a:r>
              <a:rPr lang="en-US" dirty="0" err="1" smtClean="0"/>
              <a:t>Comm</a:t>
            </a:r>
            <a:r>
              <a:rPr lang="en-US" dirty="0"/>
              <a:t> </a:t>
            </a:r>
            <a:r>
              <a:rPr lang="en-US" dirty="0" smtClean="0"/>
              <a:t>in developing </a:t>
            </a:r>
            <a:r>
              <a:rPr lang="en-US" dirty="0"/>
              <a:t>security and notification requirements for </a:t>
            </a:r>
            <a:r>
              <a:rPr lang="en-US" dirty="0" smtClean="0"/>
              <a:t>ESP </a:t>
            </a:r>
            <a:r>
              <a:rPr lang="en-US" dirty="0"/>
              <a:t>and </a:t>
            </a:r>
            <a:r>
              <a:rPr lang="en-GB" dirty="0" smtClean="0"/>
              <a:t>DSP.</a:t>
            </a:r>
            <a:endParaRPr lang="en-GB" dirty="0"/>
          </a:p>
          <a:p>
            <a:pPr marL="342900" indent="-342900">
              <a:buFontTx/>
              <a:buChar char="-"/>
            </a:pPr>
            <a:r>
              <a:rPr lang="en-US" dirty="0" smtClean="0"/>
              <a:t>Assistance </a:t>
            </a:r>
            <a:r>
              <a:rPr lang="en-US" dirty="0"/>
              <a:t>for MS in developing national CSIRTs. </a:t>
            </a:r>
            <a:endParaRPr lang="en-US" dirty="0" smtClean="0"/>
          </a:p>
          <a:p>
            <a:pPr marL="342900" indent="-342900">
              <a:buFontTx/>
              <a:buChar char="-"/>
            </a:pPr>
            <a:r>
              <a:rPr lang="en-US" dirty="0" smtClean="0"/>
              <a:t>Elaborate </a:t>
            </a:r>
            <a:r>
              <a:rPr lang="en-US" dirty="0"/>
              <a:t>advices and guidelines regarding standardization in NIS security, together with MS. </a:t>
            </a:r>
          </a:p>
          <a:p>
            <a:pPr marL="342900" indent="-342900">
              <a:buFontTx/>
              <a:buChar char="-"/>
            </a:pPr>
            <a:endParaRPr lang="en-US" dirty="0"/>
          </a:p>
          <a:p>
            <a:pPr marL="342900" indent="-342900">
              <a:buFontTx/>
              <a:buChar char="-"/>
            </a:pPr>
            <a:endParaRPr lang="en-US" dirty="0" smtClean="0"/>
          </a:p>
          <a:p>
            <a:pPr marL="342900" indent="-342900">
              <a:buFontTx/>
              <a:buChar char="-"/>
            </a:pPr>
            <a:endParaRPr lang="en-US" dirty="0" smtClean="0"/>
          </a:p>
        </p:txBody>
      </p:sp>
    </p:spTree>
    <p:extLst>
      <p:ext uri="{BB962C8B-B14F-4D97-AF65-F5344CB8AC3E}">
        <p14:creationId xmlns:p14="http://schemas.microsoft.com/office/powerpoint/2010/main" val="339522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ENISA projects 2016</a:t>
            </a:r>
            <a:endParaRPr lang="en-GB" dirty="0"/>
          </a:p>
        </p:txBody>
      </p:sp>
      <p:sp>
        <p:nvSpPr>
          <p:cNvPr id="2" name="Footer Placeholder 1"/>
          <p:cNvSpPr>
            <a:spLocks noGrp="1"/>
          </p:cNvSpPr>
          <p:nvPr>
            <p:ph type="ftr" sz="quarter" idx="11"/>
          </p:nvPr>
        </p:nvSpPr>
        <p:spPr/>
        <p:txBody>
          <a:bodyPr/>
          <a:lstStyle/>
          <a:p>
            <a:r>
              <a:rPr lang="en-US" smtClean="0"/>
              <a:t>About the NIS Directive</a:t>
            </a:r>
            <a:endParaRPr lang="en-GB"/>
          </a:p>
        </p:txBody>
      </p:sp>
      <p:sp>
        <p:nvSpPr>
          <p:cNvPr id="5" name="Content Placeholder 1"/>
          <p:cNvSpPr txBox="1">
            <a:spLocks/>
          </p:cNvSpPr>
          <p:nvPr/>
        </p:nvSpPr>
        <p:spPr>
          <a:xfrm>
            <a:off x="636837" y="1445795"/>
            <a:ext cx="8279900" cy="4351338"/>
          </a:xfrm>
          <a:prstGeom prst="rect">
            <a:avLst/>
          </a:prstGeom>
        </p:spPr>
        <p:txBody>
          <a:bodyPr>
            <a:normAutofit/>
          </a:bodyPr>
          <a:lstStyle>
            <a:lvl1pPr marL="0" indent="0" algn="l" defTabSz="914400" rtl="0" eaLnBrk="1" latinLnBrk="0" hangingPunct="1">
              <a:lnSpc>
                <a:spcPct val="100000"/>
              </a:lnSpc>
              <a:spcBef>
                <a:spcPts val="1000"/>
              </a:spcBef>
              <a:spcAft>
                <a:spcPts val="500"/>
              </a:spcAft>
              <a:buFont typeface="Arial" panose="020B0604020202020204" pitchFamily="34" charset="0"/>
              <a:buNone/>
              <a:defRPr sz="2400" kern="1200">
                <a:solidFill>
                  <a:schemeClr val="tx1"/>
                </a:solidFill>
                <a:latin typeface="+mn-lt"/>
                <a:ea typeface="+mn-ea"/>
                <a:cs typeface="+mn-cs"/>
              </a:defRPr>
            </a:lvl1pPr>
            <a:lvl2pPr marL="357188" indent="-342900" algn="l" defTabSz="914400" rtl="0" eaLnBrk="1" latinLnBrk="0" hangingPunct="1">
              <a:lnSpc>
                <a:spcPct val="100000"/>
              </a:lnSpc>
              <a:spcBef>
                <a:spcPts val="500"/>
              </a:spcBef>
              <a:buFont typeface="Arial" panose="020B0604020202020204" pitchFamily="34" charset="0"/>
              <a:buChar char="•"/>
              <a:defRPr sz="2400" kern="1200">
                <a:solidFill>
                  <a:schemeClr val="tx2"/>
                </a:solidFill>
                <a:latin typeface="+mn-lt"/>
                <a:ea typeface="+mn-ea"/>
                <a:cs typeface="+mn-cs"/>
              </a:defRPr>
            </a:lvl2pPr>
            <a:lvl3pPr marL="714375" indent="-342900" algn="l" defTabSz="914400" rtl="0" eaLnBrk="1" latinLnBrk="0" hangingPunct="1">
              <a:lnSpc>
                <a:spcPct val="100000"/>
              </a:lnSpc>
              <a:spcBef>
                <a:spcPts val="500"/>
              </a:spcBef>
              <a:buFont typeface="Calibri" panose="020F0502020204030204" pitchFamily="34" charset="0"/>
              <a:buChar char="-"/>
              <a:defRPr sz="2000" kern="1200">
                <a:solidFill>
                  <a:schemeClr val="tx2"/>
                </a:solidFill>
                <a:latin typeface="+mn-lt"/>
                <a:ea typeface="+mn-ea"/>
                <a:cs typeface="+mn-cs"/>
              </a:defRPr>
            </a:lvl3pPr>
            <a:lvl4pPr marL="1009650" indent="-28575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4pPr>
            <a:lvl5pPr marL="1295400" indent="-285750" algn="l" defTabSz="914400" rtl="0" eaLnBrk="1" latinLnBrk="0" hangingPunct="1">
              <a:lnSpc>
                <a:spcPct val="100000"/>
              </a:lnSpc>
              <a:spcBef>
                <a:spcPts val="500"/>
              </a:spcBef>
              <a:buFont typeface="Calibri" panose="020F050202020403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AutoNum type="arabicParenR"/>
            </a:pPr>
            <a:r>
              <a:rPr lang="en-US" dirty="0">
                <a:solidFill>
                  <a:schemeClr val="tx2"/>
                </a:solidFill>
              </a:rPr>
              <a:t>Guidelines for implementing incident notification – DSPs.</a:t>
            </a:r>
          </a:p>
          <a:p>
            <a:pPr marL="357187" lvl="2" indent="0">
              <a:spcBef>
                <a:spcPts val="1000"/>
              </a:spcBef>
              <a:spcAft>
                <a:spcPts val="500"/>
              </a:spcAft>
              <a:buNone/>
            </a:pPr>
            <a:r>
              <a:rPr lang="en-US" dirty="0"/>
              <a:t>- Assist EC (by providing input for the implementing acts) and MS (by providing guidelines) in incident notification requirements for DSPs.</a:t>
            </a:r>
          </a:p>
          <a:p>
            <a:pPr marL="457200" indent="-457200">
              <a:buAutoNum type="arabicParenR"/>
            </a:pPr>
            <a:r>
              <a:rPr lang="en-US" dirty="0">
                <a:solidFill>
                  <a:schemeClr val="tx2"/>
                </a:solidFill>
              </a:rPr>
              <a:t>Guidelines for implementing security measures – DSPs.</a:t>
            </a:r>
          </a:p>
          <a:p>
            <a:pPr marL="357187" lvl="2" indent="0">
              <a:spcBef>
                <a:spcPts val="1000"/>
              </a:spcBef>
              <a:spcAft>
                <a:spcPts val="500"/>
              </a:spcAft>
              <a:buNone/>
            </a:pPr>
            <a:r>
              <a:rPr lang="en-US" dirty="0"/>
              <a:t>- Assist EC (by providing input for the implementing acts) and MS (by providing guidelines) in implementing minimum security measures for DSPs.</a:t>
            </a:r>
          </a:p>
          <a:p>
            <a:r>
              <a:rPr lang="en-US" dirty="0">
                <a:solidFill>
                  <a:schemeClr val="tx2"/>
                </a:solidFill>
              </a:rPr>
              <a:t>3) Identification of OES</a:t>
            </a:r>
          </a:p>
          <a:p>
            <a:pPr marL="700087" lvl="2">
              <a:spcBef>
                <a:spcPts val="1000"/>
              </a:spcBef>
              <a:spcAft>
                <a:spcPts val="500"/>
              </a:spcAft>
              <a:buFontTx/>
              <a:buChar char="-"/>
            </a:pPr>
            <a:r>
              <a:rPr lang="en-US" dirty="0" smtClean="0"/>
              <a:t>Preparatory </a:t>
            </a:r>
            <a:r>
              <a:rPr lang="en-US" dirty="0"/>
              <a:t>work on approaches taken by MS in identifying ESOs. </a:t>
            </a:r>
          </a:p>
        </p:txBody>
      </p:sp>
    </p:spTree>
    <p:extLst>
      <p:ext uri="{BB962C8B-B14F-4D97-AF65-F5344CB8AC3E}">
        <p14:creationId xmlns:p14="http://schemas.microsoft.com/office/powerpoint/2010/main" val="1423693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ENISA projects 2016</a:t>
            </a:r>
            <a:endParaRPr lang="en-GB" dirty="0"/>
          </a:p>
        </p:txBody>
      </p:sp>
      <p:sp>
        <p:nvSpPr>
          <p:cNvPr id="2" name="Footer Placeholder 1"/>
          <p:cNvSpPr>
            <a:spLocks noGrp="1"/>
          </p:cNvSpPr>
          <p:nvPr>
            <p:ph type="ftr" sz="quarter" idx="11"/>
          </p:nvPr>
        </p:nvSpPr>
        <p:spPr/>
        <p:txBody>
          <a:bodyPr/>
          <a:lstStyle/>
          <a:p>
            <a:r>
              <a:rPr lang="en-US" smtClean="0"/>
              <a:t>About the NIS Directive</a:t>
            </a:r>
            <a:endParaRPr lang="en-GB"/>
          </a:p>
        </p:txBody>
      </p:sp>
      <p:sp>
        <p:nvSpPr>
          <p:cNvPr id="5" name="Content Placeholder 1"/>
          <p:cNvSpPr txBox="1">
            <a:spLocks/>
          </p:cNvSpPr>
          <p:nvPr/>
        </p:nvSpPr>
        <p:spPr>
          <a:xfrm>
            <a:off x="636837" y="1445795"/>
            <a:ext cx="8279900" cy="4351338"/>
          </a:xfrm>
          <a:prstGeom prst="rect">
            <a:avLst/>
          </a:prstGeom>
        </p:spPr>
        <p:txBody>
          <a:bodyPr>
            <a:normAutofit/>
          </a:bodyPr>
          <a:lstStyle>
            <a:lvl1pPr marL="0" indent="0" algn="l" defTabSz="914400" rtl="0" eaLnBrk="1" latinLnBrk="0" hangingPunct="1">
              <a:lnSpc>
                <a:spcPct val="100000"/>
              </a:lnSpc>
              <a:spcBef>
                <a:spcPts val="1000"/>
              </a:spcBef>
              <a:spcAft>
                <a:spcPts val="500"/>
              </a:spcAft>
              <a:buFont typeface="Arial" panose="020B0604020202020204" pitchFamily="34" charset="0"/>
              <a:buNone/>
              <a:defRPr sz="2400" kern="1200">
                <a:solidFill>
                  <a:schemeClr val="tx1"/>
                </a:solidFill>
                <a:latin typeface="+mn-lt"/>
                <a:ea typeface="+mn-ea"/>
                <a:cs typeface="+mn-cs"/>
              </a:defRPr>
            </a:lvl1pPr>
            <a:lvl2pPr marL="357188" indent="-342900" algn="l" defTabSz="914400" rtl="0" eaLnBrk="1" latinLnBrk="0" hangingPunct="1">
              <a:lnSpc>
                <a:spcPct val="100000"/>
              </a:lnSpc>
              <a:spcBef>
                <a:spcPts val="500"/>
              </a:spcBef>
              <a:buFont typeface="Arial" panose="020B0604020202020204" pitchFamily="34" charset="0"/>
              <a:buChar char="•"/>
              <a:defRPr sz="2400" kern="1200">
                <a:solidFill>
                  <a:schemeClr val="tx2"/>
                </a:solidFill>
                <a:latin typeface="+mn-lt"/>
                <a:ea typeface="+mn-ea"/>
                <a:cs typeface="+mn-cs"/>
              </a:defRPr>
            </a:lvl2pPr>
            <a:lvl3pPr marL="714375" indent="-342900" algn="l" defTabSz="914400" rtl="0" eaLnBrk="1" latinLnBrk="0" hangingPunct="1">
              <a:lnSpc>
                <a:spcPct val="100000"/>
              </a:lnSpc>
              <a:spcBef>
                <a:spcPts val="500"/>
              </a:spcBef>
              <a:buFont typeface="Calibri" panose="020F0502020204030204" pitchFamily="34" charset="0"/>
              <a:buChar char="-"/>
              <a:defRPr sz="2000" kern="1200">
                <a:solidFill>
                  <a:schemeClr val="tx2"/>
                </a:solidFill>
                <a:latin typeface="+mn-lt"/>
                <a:ea typeface="+mn-ea"/>
                <a:cs typeface="+mn-cs"/>
              </a:defRPr>
            </a:lvl3pPr>
            <a:lvl4pPr marL="1009650" indent="-28575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4pPr>
            <a:lvl5pPr marL="1295400" indent="-285750" algn="l" defTabSz="914400" rtl="0" eaLnBrk="1" latinLnBrk="0" hangingPunct="1">
              <a:lnSpc>
                <a:spcPct val="100000"/>
              </a:lnSpc>
              <a:spcBef>
                <a:spcPts val="500"/>
              </a:spcBef>
              <a:buFont typeface="Calibri" panose="020F050202020403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arenR" startAt="4"/>
            </a:pPr>
            <a:r>
              <a:rPr lang="en-US" dirty="0">
                <a:solidFill>
                  <a:schemeClr val="tx2"/>
                </a:solidFill>
              </a:rPr>
              <a:t>Security requirements for Electricity power supply operators </a:t>
            </a:r>
          </a:p>
          <a:p>
            <a:pPr marL="814388" lvl="1" indent="-457200"/>
            <a:r>
              <a:rPr lang="en-US" sz="2000" dirty="0"/>
              <a:t>Stock taking of existing security good practices in the energy sector across EU</a:t>
            </a:r>
          </a:p>
          <a:p>
            <a:r>
              <a:rPr lang="en-US" dirty="0" smtClean="0">
                <a:solidFill>
                  <a:schemeClr val="tx2"/>
                </a:solidFill>
              </a:rPr>
              <a:t>5) Preparatory </a:t>
            </a:r>
            <a:r>
              <a:rPr lang="en-US" dirty="0">
                <a:solidFill>
                  <a:schemeClr val="tx2"/>
                </a:solidFill>
              </a:rPr>
              <a:t>work for CSIRT network secretariat</a:t>
            </a:r>
          </a:p>
          <a:p>
            <a:pPr marL="814388" lvl="1" indent="-457200"/>
            <a:r>
              <a:rPr lang="en-US" sz="2000" dirty="0"/>
              <a:t>Guidelines for national CSIRTs on physical security, business continuity and </a:t>
            </a:r>
            <a:r>
              <a:rPr lang="en-US" sz="2000" dirty="0" smtClean="0"/>
              <a:t>staffing.</a:t>
            </a:r>
            <a:endParaRPr lang="en-US" sz="2000" dirty="0"/>
          </a:p>
          <a:p>
            <a:pPr marL="814388" lvl="1" indent="-457200"/>
            <a:r>
              <a:rPr lang="en-US" sz="2000" dirty="0"/>
              <a:t>CSIRT network maturity guidelines</a:t>
            </a:r>
            <a:r>
              <a:rPr lang="en-US" dirty="0">
                <a:solidFill>
                  <a:schemeClr val="tx2"/>
                </a:solidFill>
              </a:rPr>
              <a:t>	</a:t>
            </a:r>
          </a:p>
        </p:txBody>
      </p:sp>
    </p:spTree>
    <p:extLst>
      <p:ext uri="{BB962C8B-B14F-4D97-AF65-F5344CB8AC3E}">
        <p14:creationId xmlns:p14="http://schemas.microsoft.com/office/powerpoint/2010/main" val="1874696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Some </a:t>
            </a:r>
            <a:r>
              <a:rPr lang="en-US" dirty="0" smtClean="0"/>
              <a:t>facts for MS</a:t>
            </a:r>
            <a:endParaRPr lang="en-GB" dirty="0"/>
          </a:p>
        </p:txBody>
      </p:sp>
      <p:sp>
        <p:nvSpPr>
          <p:cNvPr id="2" name="Footer Placeholder 1"/>
          <p:cNvSpPr>
            <a:spLocks noGrp="1"/>
          </p:cNvSpPr>
          <p:nvPr>
            <p:ph type="ftr" sz="quarter" idx="11"/>
          </p:nvPr>
        </p:nvSpPr>
        <p:spPr/>
        <p:txBody>
          <a:bodyPr/>
          <a:lstStyle/>
          <a:p>
            <a:r>
              <a:rPr lang="en-US" smtClean="0"/>
              <a:t>About the NIS Directive</a:t>
            </a:r>
            <a:endParaRPr lang="en-GB"/>
          </a:p>
        </p:txBody>
      </p:sp>
      <p:sp>
        <p:nvSpPr>
          <p:cNvPr id="5" name="Content Placeholder 1"/>
          <p:cNvSpPr txBox="1">
            <a:spLocks/>
          </p:cNvSpPr>
          <p:nvPr/>
        </p:nvSpPr>
        <p:spPr>
          <a:xfrm>
            <a:off x="636837" y="1445795"/>
            <a:ext cx="8279900" cy="4351338"/>
          </a:xfrm>
          <a:prstGeom prst="rect">
            <a:avLst/>
          </a:prstGeom>
        </p:spPr>
        <p:txBody>
          <a:bodyPr>
            <a:normAutofit/>
          </a:bodyPr>
          <a:lstStyle>
            <a:lvl1pPr marL="0" indent="0" algn="l" defTabSz="914400" rtl="0" eaLnBrk="1" latinLnBrk="0" hangingPunct="1">
              <a:lnSpc>
                <a:spcPct val="100000"/>
              </a:lnSpc>
              <a:spcBef>
                <a:spcPts val="1000"/>
              </a:spcBef>
              <a:spcAft>
                <a:spcPts val="500"/>
              </a:spcAft>
              <a:buFont typeface="Arial" panose="020B0604020202020204" pitchFamily="34" charset="0"/>
              <a:buNone/>
              <a:defRPr sz="2400" kern="1200">
                <a:solidFill>
                  <a:schemeClr val="tx1"/>
                </a:solidFill>
                <a:latin typeface="+mn-lt"/>
                <a:ea typeface="+mn-ea"/>
                <a:cs typeface="+mn-cs"/>
              </a:defRPr>
            </a:lvl1pPr>
            <a:lvl2pPr marL="357188" indent="-342900" algn="l" defTabSz="914400" rtl="0" eaLnBrk="1" latinLnBrk="0" hangingPunct="1">
              <a:lnSpc>
                <a:spcPct val="100000"/>
              </a:lnSpc>
              <a:spcBef>
                <a:spcPts val="500"/>
              </a:spcBef>
              <a:buFont typeface="Arial" panose="020B0604020202020204" pitchFamily="34" charset="0"/>
              <a:buChar char="•"/>
              <a:defRPr sz="2400" kern="1200">
                <a:solidFill>
                  <a:schemeClr val="tx2"/>
                </a:solidFill>
                <a:latin typeface="+mn-lt"/>
                <a:ea typeface="+mn-ea"/>
                <a:cs typeface="+mn-cs"/>
              </a:defRPr>
            </a:lvl2pPr>
            <a:lvl3pPr marL="714375" indent="-342900" algn="l" defTabSz="914400" rtl="0" eaLnBrk="1" latinLnBrk="0" hangingPunct="1">
              <a:lnSpc>
                <a:spcPct val="100000"/>
              </a:lnSpc>
              <a:spcBef>
                <a:spcPts val="500"/>
              </a:spcBef>
              <a:buFont typeface="Calibri" panose="020F0502020204030204" pitchFamily="34" charset="0"/>
              <a:buChar char="-"/>
              <a:defRPr sz="2000" kern="1200">
                <a:solidFill>
                  <a:schemeClr val="tx2"/>
                </a:solidFill>
                <a:latin typeface="+mn-lt"/>
                <a:ea typeface="+mn-ea"/>
                <a:cs typeface="+mn-cs"/>
              </a:defRPr>
            </a:lvl3pPr>
            <a:lvl4pPr marL="1009650" indent="-28575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4pPr>
            <a:lvl5pPr marL="1295400" indent="-285750" algn="l" defTabSz="914400" rtl="0" eaLnBrk="1" latinLnBrk="0" hangingPunct="1">
              <a:lnSpc>
                <a:spcPct val="100000"/>
              </a:lnSpc>
              <a:spcBef>
                <a:spcPts val="500"/>
              </a:spcBef>
              <a:buFont typeface="Calibri" panose="020F050202020403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Tx/>
              <a:buChar char="-"/>
            </a:pPr>
            <a:r>
              <a:rPr lang="en-US" dirty="0" smtClean="0">
                <a:solidFill>
                  <a:schemeClr val="tx2"/>
                </a:solidFill>
              </a:rPr>
              <a:t>EU will go from voluntary (over 60%) incident reporting to mandatory.</a:t>
            </a:r>
          </a:p>
          <a:p>
            <a:pPr marL="342900" indent="-342900">
              <a:buFontTx/>
              <a:buChar char="-"/>
            </a:pPr>
            <a:r>
              <a:rPr lang="en-US" dirty="0" smtClean="0">
                <a:solidFill>
                  <a:schemeClr val="tx2"/>
                </a:solidFill>
              </a:rPr>
              <a:t>Almost 50% of the MS have difficulties in identifying their operators; support is needed.</a:t>
            </a:r>
          </a:p>
          <a:p>
            <a:pPr marL="342900" indent="-342900">
              <a:buFontTx/>
              <a:buChar char="-"/>
            </a:pPr>
            <a:r>
              <a:rPr lang="en-US" dirty="0" smtClean="0">
                <a:solidFill>
                  <a:schemeClr val="tx2"/>
                </a:solidFill>
              </a:rPr>
              <a:t>More than 70% consider that significant investments are needed.</a:t>
            </a:r>
          </a:p>
          <a:p>
            <a:pPr marL="342900" indent="-342900">
              <a:buFontTx/>
              <a:buChar char="-"/>
            </a:pPr>
            <a:endParaRPr lang="en-US" dirty="0" smtClean="0">
              <a:solidFill>
                <a:schemeClr val="tx2"/>
              </a:solidFill>
            </a:endParaRPr>
          </a:p>
        </p:txBody>
      </p:sp>
    </p:spTree>
    <p:extLst>
      <p:ext uri="{BB962C8B-B14F-4D97-AF65-F5344CB8AC3E}">
        <p14:creationId xmlns:p14="http://schemas.microsoft.com/office/powerpoint/2010/main" val="352597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49066" r="4286"/>
          <a:stretch/>
        </p:blipFill>
        <p:spPr/>
      </p:pic>
      <p:sp>
        <p:nvSpPr>
          <p:cNvPr id="4" name="Title 3"/>
          <p:cNvSpPr>
            <a:spLocks noGrp="1"/>
          </p:cNvSpPr>
          <p:nvPr>
            <p:ph type="ctrTitle"/>
          </p:nvPr>
        </p:nvSpPr>
        <p:spPr/>
        <p:txBody>
          <a:bodyPr/>
          <a:lstStyle/>
          <a:p>
            <a:r>
              <a:rPr lang="en-GB" smtClean="0"/>
              <a:t>Thank you </a:t>
            </a:r>
            <a:endParaRPr lang="en-GB" dirty="0"/>
          </a:p>
        </p:txBody>
      </p:sp>
    </p:spTree>
    <p:extLst>
      <p:ext uri="{BB962C8B-B14F-4D97-AF65-F5344CB8AC3E}">
        <p14:creationId xmlns:p14="http://schemas.microsoft.com/office/powerpoint/2010/main" val="22623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u="sng" dirty="0" smtClean="0"/>
              <a:t>NIS directive – the context</a:t>
            </a:r>
            <a:endParaRPr lang="en-GB" u="sng" dirty="0"/>
          </a:p>
        </p:txBody>
      </p:sp>
      <p:sp>
        <p:nvSpPr>
          <p:cNvPr id="5" name="Footer Placeholder 4"/>
          <p:cNvSpPr>
            <a:spLocks noGrp="1"/>
          </p:cNvSpPr>
          <p:nvPr>
            <p:ph type="ftr" sz="quarter" idx="11"/>
          </p:nvPr>
        </p:nvSpPr>
        <p:spPr/>
        <p:txBody>
          <a:bodyPr/>
          <a:lstStyle/>
          <a:p>
            <a:r>
              <a:rPr lang="en-US" smtClean="0"/>
              <a:t>About the NIS Directive</a:t>
            </a:r>
            <a:endParaRPr lang="en-GB" dirty="0"/>
          </a:p>
        </p:txBody>
      </p:sp>
      <p:pic>
        <p:nvPicPr>
          <p:cNvPr id="6" name="Picture 5"/>
          <p:cNvPicPr>
            <a:picLocks noChangeAspect="1"/>
          </p:cNvPicPr>
          <p:nvPr/>
        </p:nvPicPr>
        <p:blipFill>
          <a:blip r:embed="rId3"/>
          <a:stretch>
            <a:fillRect/>
          </a:stretch>
        </p:blipFill>
        <p:spPr>
          <a:xfrm>
            <a:off x="194505" y="1356852"/>
            <a:ext cx="8828655" cy="4866527"/>
          </a:xfrm>
          <a:prstGeom prst="rect">
            <a:avLst/>
          </a:prstGeom>
        </p:spPr>
      </p:pic>
    </p:spTree>
    <p:extLst>
      <p:ext uri="{BB962C8B-B14F-4D97-AF65-F5344CB8AC3E}">
        <p14:creationId xmlns:p14="http://schemas.microsoft.com/office/powerpoint/2010/main" val="317022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2830" y="1187355"/>
            <a:ext cx="8898340" cy="5268036"/>
          </a:xfrm>
        </p:spPr>
        <p:txBody>
          <a:bodyPr>
            <a:normAutofit fontScale="92500" lnSpcReduction="20000"/>
          </a:bodyPr>
          <a:lstStyle/>
          <a:p>
            <a:r>
              <a:rPr lang="en-US" b="1" u="sng" dirty="0" smtClean="0"/>
              <a:t>Scope</a:t>
            </a:r>
            <a:r>
              <a:rPr lang="en-US" dirty="0" smtClean="0"/>
              <a:t>: to achieve </a:t>
            </a:r>
            <a:r>
              <a:rPr lang="en-US" dirty="0"/>
              <a:t>a high common level of security of </a:t>
            </a:r>
            <a:r>
              <a:rPr lang="en-US" dirty="0" smtClean="0"/>
              <a:t>NIS </a:t>
            </a:r>
            <a:r>
              <a:rPr lang="en-US" dirty="0"/>
              <a:t>within the </a:t>
            </a:r>
            <a:r>
              <a:rPr lang="en-US" dirty="0" smtClean="0"/>
              <a:t>Union (first EU regulatory act at this level).</a:t>
            </a:r>
          </a:p>
          <a:p>
            <a:r>
              <a:rPr lang="en-US" b="1" u="sng" dirty="0" smtClean="0"/>
              <a:t>Status:</a:t>
            </a:r>
            <a:r>
              <a:rPr lang="en-US" dirty="0" smtClean="0"/>
              <a:t> ADOPTED August 2016. Deadline: 9 May 2018 (21 months).</a:t>
            </a:r>
          </a:p>
          <a:p>
            <a:r>
              <a:rPr lang="en-US" b="1" u="sng" dirty="0" smtClean="0"/>
              <a:t>Provisions:</a:t>
            </a:r>
          </a:p>
          <a:p>
            <a:pPr marL="342900" indent="-342900">
              <a:buFontTx/>
              <a:buChar char="-"/>
            </a:pPr>
            <a:r>
              <a:rPr lang="en-US" dirty="0"/>
              <a:t>Improved cybersecurity capabilities at national level</a:t>
            </a:r>
            <a:endParaRPr lang="en-US" dirty="0" smtClean="0"/>
          </a:p>
          <a:p>
            <a:pPr marL="342900" indent="-342900">
              <a:buFontTx/>
              <a:buChar char="-"/>
            </a:pPr>
            <a:r>
              <a:rPr lang="en-US" dirty="0"/>
              <a:t>Increased EU-level cooperation</a:t>
            </a:r>
          </a:p>
          <a:p>
            <a:pPr marL="342900" indent="-342900">
              <a:buFontTx/>
              <a:buChar char="-"/>
            </a:pPr>
            <a:r>
              <a:rPr lang="en-US" dirty="0" smtClean="0"/>
              <a:t>Obligations </a:t>
            </a:r>
            <a:r>
              <a:rPr lang="en-US" dirty="0"/>
              <a:t>for operators of essential </a:t>
            </a:r>
            <a:r>
              <a:rPr lang="en-US" dirty="0" smtClean="0"/>
              <a:t>services (OES) </a:t>
            </a:r>
            <a:r>
              <a:rPr lang="en-US" dirty="0"/>
              <a:t>and digital service </a:t>
            </a:r>
            <a:r>
              <a:rPr lang="en-US" dirty="0" smtClean="0"/>
              <a:t>providers (DSP)</a:t>
            </a:r>
          </a:p>
          <a:p>
            <a:r>
              <a:rPr lang="en-US" b="1" u="sng" dirty="0" smtClean="0"/>
              <a:t>Additional info and deadlines:</a:t>
            </a:r>
            <a:endParaRPr lang="en-GB" b="1" u="sng" dirty="0" smtClean="0"/>
          </a:p>
          <a:p>
            <a:r>
              <a:rPr lang="en-GB" u="sng" dirty="0" smtClean="0"/>
              <a:t>Q&amp;A: </a:t>
            </a:r>
            <a:r>
              <a:rPr lang="en-GB" u="sng" dirty="0" smtClean="0">
                <a:hlinkClick r:id="rId3"/>
              </a:rPr>
              <a:t>http://europa.eu/rapid/press-release_STATEMENT-16-2424_en.htm</a:t>
            </a:r>
            <a:endParaRPr lang="en-GB" u="sng" dirty="0" smtClean="0"/>
          </a:p>
          <a:p>
            <a:r>
              <a:rPr lang="en-GB" u="sng" dirty="0" smtClean="0"/>
              <a:t>Press release: </a:t>
            </a:r>
            <a:r>
              <a:rPr lang="en-GB" u="sng" dirty="0" smtClean="0">
                <a:hlinkClick r:id="rId4"/>
              </a:rPr>
              <a:t>http</a:t>
            </a:r>
            <a:r>
              <a:rPr lang="en-GB" u="sng" dirty="0">
                <a:hlinkClick r:id="rId4"/>
              </a:rPr>
              <a:t>://</a:t>
            </a:r>
            <a:r>
              <a:rPr lang="en-GB" u="sng" dirty="0" smtClean="0">
                <a:hlinkClick r:id="rId4"/>
              </a:rPr>
              <a:t>europa.eu/rapid/press-release_MEMO-16-2422_en.htm</a:t>
            </a:r>
            <a:endParaRPr lang="en-GB" dirty="0" smtClean="0"/>
          </a:p>
          <a:p>
            <a:pPr marL="342900" indent="-342900">
              <a:buFontTx/>
              <a:buChar char="-"/>
            </a:pPr>
            <a:endParaRPr lang="en-US" dirty="0" smtClean="0"/>
          </a:p>
        </p:txBody>
      </p:sp>
      <p:sp>
        <p:nvSpPr>
          <p:cNvPr id="4" name="Title 3"/>
          <p:cNvSpPr>
            <a:spLocks noGrp="1"/>
          </p:cNvSpPr>
          <p:nvPr>
            <p:ph type="title"/>
          </p:nvPr>
        </p:nvSpPr>
        <p:spPr/>
        <p:txBody>
          <a:bodyPr>
            <a:normAutofit/>
          </a:bodyPr>
          <a:lstStyle/>
          <a:p>
            <a:r>
              <a:rPr lang="en-GB" u="sng" dirty="0" smtClean="0"/>
              <a:t>NIS directive</a:t>
            </a:r>
            <a:endParaRPr lang="en-GB" u="sng" dirty="0"/>
          </a:p>
        </p:txBody>
      </p:sp>
      <p:sp>
        <p:nvSpPr>
          <p:cNvPr id="5" name="Footer Placeholder 4"/>
          <p:cNvSpPr>
            <a:spLocks noGrp="1"/>
          </p:cNvSpPr>
          <p:nvPr>
            <p:ph type="ftr" sz="quarter" idx="11"/>
          </p:nvPr>
        </p:nvSpPr>
        <p:spPr/>
        <p:txBody>
          <a:bodyPr/>
          <a:lstStyle/>
          <a:p>
            <a:r>
              <a:rPr lang="en-US" smtClean="0"/>
              <a:t>About the NIS Directive</a:t>
            </a:r>
            <a:endParaRPr lang="en-GB" dirty="0"/>
          </a:p>
        </p:txBody>
      </p:sp>
    </p:spTree>
    <p:extLst>
      <p:ext uri="{BB962C8B-B14F-4D97-AF65-F5344CB8AC3E}">
        <p14:creationId xmlns:p14="http://schemas.microsoft.com/office/powerpoint/2010/main" val="3098955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6477" y="1356852"/>
            <a:ext cx="8898340" cy="5268036"/>
          </a:xfrm>
        </p:spPr>
        <p:txBody>
          <a:bodyPr>
            <a:normAutofit/>
          </a:bodyPr>
          <a:lstStyle/>
          <a:p>
            <a:pPr marL="342900" indent="-342900">
              <a:buFontTx/>
              <a:buChar char="-"/>
            </a:pPr>
            <a:r>
              <a:rPr lang="en-US" dirty="0" smtClean="0"/>
              <a:t>adopt </a:t>
            </a:r>
            <a:r>
              <a:rPr lang="en-US" dirty="0"/>
              <a:t>a national </a:t>
            </a:r>
            <a:r>
              <a:rPr lang="en-US" b="1" dirty="0"/>
              <a:t>NIS strategies </a:t>
            </a:r>
            <a:r>
              <a:rPr lang="en-US" dirty="0" smtClean="0"/>
              <a:t>to include:</a:t>
            </a:r>
          </a:p>
          <a:p>
            <a:pPr marL="700088" lvl="1">
              <a:buFontTx/>
              <a:buChar char="-"/>
            </a:pPr>
            <a:r>
              <a:rPr lang="en-US" dirty="0" smtClean="0"/>
              <a:t>Strategic </a:t>
            </a:r>
            <a:r>
              <a:rPr lang="en-US" dirty="0"/>
              <a:t>objectives, priorities and governance framework</a:t>
            </a:r>
          </a:p>
          <a:p>
            <a:pPr marL="700088" lvl="1">
              <a:buFontTx/>
              <a:buChar char="-"/>
            </a:pPr>
            <a:r>
              <a:rPr lang="en-US" dirty="0" smtClean="0"/>
              <a:t>Measures </a:t>
            </a:r>
            <a:r>
              <a:rPr lang="en-US" dirty="0"/>
              <a:t>on preparedness, response and recovery</a:t>
            </a:r>
          </a:p>
          <a:p>
            <a:pPr marL="700088" lvl="1">
              <a:buFontTx/>
              <a:buChar char="-"/>
            </a:pPr>
            <a:r>
              <a:rPr lang="en-US" dirty="0" smtClean="0"/>
              <a:t>Cooperation </a:t>
            </a:r>
            <a:r>
              <a:rPr lang="en-US" dirty="0"/>
              <a:t>methods between the public and private sectors</a:t>
            </a:r>
          </a:p>
          <a:p>
            <a:pPr marL="700088" lvl="1">
              <a:buFontTx/>
              <a:buChar char="-"/>
            </a:pPr>
            <a:r>
              <a:rPr lang="en-US" dirty="0" smtClean="0"/>
              <a:t>Awareness </a:t>
            </a:r>
            <a:r>
              <a:rPr lang="en-US" dirty="0"/>
              <a:t>raising, training and education</a:t>
            </a:r>
          </a:p>
          <a:p>
            <a:pPr marL="342900" indent="-342900">
              <a:buFontTx/>
              <a:buChar char="-"/>
            </a:pPr>
            <a:r>
              <a:rPr lang="en-US" dirty="0" smtClean="0"/>
              <a:t>designate </a:t>
            </a:r>
            <a:r>
              <a:rPr lang="en-US" dirty="0"/>
              <a:t>one or more </a:t>
            </a:r>
            <a:r>
              <a:rPr lang="en-US" b="1" dirty="0"/>
              <a:t>national competent authorities</a:t>
            </a:r>
            <a:r>
              <a:rPr lang="en-US" dirty="0"/>
              <a:t>.</a:t>
            </a:r>
          </a:p>
          <a:p>
            <a:pPr marL="342900" indent="-342900">
              <a:buFontTx/>
              <a:buChar char="-"/>
            </a:pPr>
            <a:r>
              <a:rPr lang="en-US" dirty="0"/>
              <a:t>designate one or more</a:t>
            </a:r>
            <a:r>
              <a:rPr lang="en-US" b="1" dirty="0"/>
              <a:t> Computer Security Incident Response Teams</a:t>
            </a:r>
            <a:r>
              <a:rPr lang="en-US" dirty="0"/>
              <a:t> (CSIRTs</a:t>
            </a:r>
            <a:r>
              <a:rPr lang="en-US" dirty="0" smtClean="0"/>
              <a:t>):</a:t>
            </a:r>
          </a:p>
          <a:p>
            <a:pPr marL="700088" lvl="1">
              <a:buFontTx/>
              <a:buChar char="-"/>
            </a:pPr>
            <a:r>
              <a:rPr lang="en-US" dirty="0" smtClean="0"/>
              <a:t>Monitoring </a:t>
            </a:r>
            <a:r>
              <a:rPr lang="en-US" dirty="0"/>
              <a:t>incidents at a national level</a:t>
            </a:r>
          </a:p>
          <a:p>
            <a:pPr marL="700088" lvl="1">
              <a:buFontTx/>
              <a:buChar char="-"/>
            </a:pPr>
            <a:r>
              <a:rPr lang="en-US" dirty="0" smtClean="0"/>
              <a:t>Providing </a:t>
            </a:r>
            <a:r>
              <a:rPr lang="en-US" dirty="0"/>
              <a:t>early warning, </a:t>
            </a:r>
            <a:r>
              <a:rPr lang="en-US" dirty="0" smtClean="0"/>
              <a:t>alerts</a:t>
            </a:r>
            <a:endParaRPr lang="en-US" dirty="0"/>
          </a:p>
          <a:p>
            <a:pPr marL="700088" lvl="1">
              <a:buFontTx/>
              <a:buChar char="-"/>
            </a:pPr>
            <a:r>
              <a:rPr lang="en-US" dirty="0" smtClean="0"/>
              <a:t>Incident </a:t>
            </a:r>
            <a:r>
              <a:rPr lang="en-US" dirty="0" err="1" smtClean="0"/>
              <a:t>reponse</a:t>
            </a:r>
            <a:endParaRPr lang="en-US" dirty="0"/>
          </a:p>
        </p:txBody>
      </p:sp>
      <p:sp>
        <p:nvSpPr>
          <p:cNvPr id="4" name="Title 3"/>
          <p:cNvSpPr>
            <a:spLocks noGrp="1"/>
          </p:cNvSpPr>
          <p:nvPr>
            <p:ph type="title"/>
          </p:nvPr>
        </p:nvSpPr>
        <p:spPr/>
        <p:txBody>
          <a:bodyPr>
            <a:normAutofit/>
          </a:bodyPr>
          <a:lstStyle/>
          <a:p>
            <a:r>
              <a:rPr lang="en-US" dirty="0"/>
              <a:t>Improved cybersecurity capabilities at national level</a:t>
            </a:r>
            <a:endParaRPr lang="en-GB" u="sng" dirty="0"/>
          </a:p>
        </p:txBody>
      </p:sp>
      <p:sp>
        <p:nvSpPr>
          <p:cNvPr id="5" name="Footer Placeholder 4"/>
          <p:cNvSpPr>
            <a:spLocks noGrp="1"/>
          </p:cNvSpPr>
          <p:nvPr>
            <p:ph type="ftr" sz="quarter" idx="11"/>
          </p:nvPr>
        </p:nvSpPr>
        <p:spPr/>
        <p:txBody>
          <a:bodyPr/>
          <a:lstStyle/>
          <a:p>
            <a:r>
              <a:rPr lang="en-US" smtClean="0"/>
              <a:t>About the NIS Directive</a:t>
            </a:r>
            <a:endParaRPr lang="en-GB" dirty="0"/>
          </a:p>
        </p:txBody>
      </p:sp>
    </p:spTree>
    <p:extLst>
      <p:ext uri="{BB962C8B-B14F-4D97-AF65-F5344CB8AC3E}">
        <p14:creationId xmlns:p14="http://schemas.microsoft.com/office/powerpoint/2010/main" val="1348836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6477" y="1356852"/>
            <a:ext cx="8898340" cy="5268036"/>
          </a:xfrm>
        </p:spPr>
        <p:txBody>
          <a:bodyPr>
            <a:normAutofit/>
          </a:bodyPr>
          <a:lstStyle/>
          <a:p>
            <a:pPr marL="342900" indent="-342900">
              <a:buFontTx/>
              <a:buChar char="-"/>
            </a:pPr>
            <a:r>
              <a:rPr lang="en-US" dirty="0"/>
              <a:t>Creates first EU C</a:t>
            </a:r>
            <a:r>
              <a:rPr lang="en-GB" dirty="0" err="1"/>
              <a:t>ooperation</a:t>
            </a:r>
            <a:r>
              <a:rPr lang="en-GB" dirty="0"/>
              <a:t> Group on </a:t>
            </a:r>
            <a:r>
              <a:rPr lang="en-GB" dirty="0" smtClean="0"/>
              <a:t>NIS, for the following:</a:t>
            </a:r>
          </a:p>
          <a:p>
            <a:pPr marL="700088" lvl="1">
              <a:buFontTx/>
              <a:buChar char="-"/>
            </a:pPr>
            <a:r>
              <a:rPr lang="en-US" dirty="0" smtClean="0"/>
              <a:t>Provide </a:t>
            </a:r>
            <a:r>
              <a:rPr lang="en-US" dirty="0"/>
              <a:t>guidance for CSIRTs Network</a:t>
            </a:r>
          </a:p>
          <a:p>
            <a:pPr marL="700088" lvl="1">
              <a:buFontTx/>
              <a:buChar char="-"/>
            </a:pPr>
            <a:r>
              <a:rPr lang="en-US" dirty="0" smtClean="0"/>
              <a:t>Assist </a:t>
            </a:r>
            <a:r>
              <a:rPr lang="en-US" dirty="0"/>
              <a:t>Member States in NIS capacity building</a:t>
            </a:r>
          </a:p>
          <a:p>
            <a:pPr marL="700088" lvl="1">
              <a:buFontTx/>
              <a:buChar char="-"/>
            </a:pPr>
            <a:r>
              <a:rPr lang="en-US" dirty="0" smtClean="0"/>
              <a:t>Support </a:t>
            </a:r>
            <a:r>
              <a:rPr lang="en-US" dirty="0"/>
              <a:t>Member States in the identification of operators of essential services</a:t>
            </a:r>
          </a:p>
          <a:p>
            <a:pPr marL="700088" lvl="1">
              <a:buFontTx/>
              <a:buChar char="-"/>
            </a:pPr>
            <a:r>
              <a:rPr lang="en-US" dirty="0" smtClean="0"/>
              <a:t>Evaluate </a:t>
            </a:r>
            <a:r>
              <a:rPr lang="en-US" dirty="0"/>
              <a:t>national NIS strategies and CSIRTs (on voluntary basis)</a:t>
            </a:r>
          </a:p>
          <a:p>
            <a:pPr marL="342900" indent="-342900">
              <a:buFontTx/>
              <a:buChar char="-"/>
            </a:pPr>
            <a:r>
              <a:rPr lang="en-GB" dirty="0" smtClean="0"/>
              <a:t>Creates </a:t>
            </a:r>
            <a:r>
              <a:rPr lang="en-GB" dirty="0"/>
              <a:t>a EU National CSIRTs </a:t>
            </a:r>
            <a:r>
              <a:rPr lang="en-GB" dirty="0" smtClean="0"/>
              <a:t>Network, to do the following:</a:t>
            </a:r>
          </a:p>
          <a:p>
            <a:pPr marL="700088" lvl="1">
              <a:buFontTx/>
              <a:buChar char="-"/>
            </a:pPr>
            <a:r>
              <a:rPr lang="en-US" dirty="0" smtClean="0"/>
              <a:t>Information sharing</a:t>
            </a:r>
          </a:p>
          <a:p>
            <a:pPr marL="700088" lvl="1">
              <a:buFontTx/>
              <a:buChar char="-"/>
            </a:pPr>
            <a:r>
              <a:rPr lang="en-US" dirty="0" smtClean="0"/>
              <a:t>Coordinated incident response</a:t>
            </a:r>
          </a:p>
          <a:p>
            <a:pPr marL="700088" lvl="1">
              <a:buFontTx/>
              <a:buChar char="-"/>
            </a:pPr>
            <a:r>
              <a:rPr lang="en-US" dirty="0" smtClean="0"/>
              <a:t>Cross-border incident handling</a:t>
            </a:r>
            <a:endParaRPr lang="en-GB" dirty="0"/>
          </a:p>
        </p:txBody>
      </p:sp>
      <p:sp>
        <p:nvSpPr>
          <p:cNvPr id="4" name="Title 3"/>
          <p:cNvSpPr>
            <a:spLocks noGrp="1"/>
          </p:cNvSpPr>
          <p:nvPr>
            <p:ph type="title"/>
          </p:nvPr>
        </p:nvSpPr>
        <p:spPr/>
        <p:txBody>
          <a:bodyPr>
            <a:normAutofit/>
          </a:bodyPr>
          <a:lstStyle/>
          <a:p>
            <a:r>
              <a:rPr lang="en-US" dirty="0"/>
              <a:t>Increased EU-level cooperation</a:t>
            </a:r>
          </a:p>
        </p:txBody>
      </p:sp>
      <p:sp>
        <p:nvSpPr>
          <p:cNvPr id="5" name="Footer Placeholder 4"/>
          <p:cNvSpPr>
            <a:spLocks noGrp="1"/>
          </p:cNvSpPr>
          <p:nvPr>
            <p:ph type="ftr" sz="quarter" idx="11"/>
          </p:nvPr>
        </p:nvSpPr>
        <p:spPr/>
        <p:txBody>
          <a:bodyPr/>
          <a:lstStyle/>
          <a:p>
            <a:r>
              <a:rPr lang="en-US" smtClean="0"/>
              <a:t>About the NIS Directive</a:t>
            </a:r>
            <a:endParaRPr lang="en-GB" dirty="0"/>
          </a:p>
        </p:txBody>
      </p:sp>
    </p:spTree>
    <p:extLst>
      <p:ext uri="{BB962C8B-B14F-4D97-AF65-F5344CB8AC3E}">
        <p14:creationId xmlns:p14="http://schemas.microsoft.com/office/powerpoint/2010/main" val="335689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6477" y="1356852"/>
            <a:ext cx="8898340" cy="5268036"/>
          </a:xfrm>
        </p:spPr>
        <p:txBody>
          <a:bodyPr>
            <a:normAutofit fontScale="92500" lnSpcReduction="10000"/>
          </a:bodyPr>
          <a:lstStyle/>
          <a:p>
            <a:pPr marL="342900" indent="-342900">
              <a:buFontTx/>
              <a:buChar char="-"/>
            </a:pPr>
            <a:r>
              <a:rPr lang="en-US" dirty="0" smtClean="0"/>
              <a:t>Assess the provision of essential services taking into account sector specific, cross sectoral and cross border factors dependent on network and information systems, for the maintenance of critical societal and economic activities.</a:t>
            </a:r>
          </a:p>
          <a:p>
            <a:pPr marL="342900" indent="-342900">
              <a:buFontTx/>
              <a:buChar char="-"/>
            </a:pPr>
            <a:r>
              <a:rPr lang="en-US" dirty="0" smtClean="0"/>
              <a:t>Establish objective quantifiable criteria and thresholds to identify and list critical services, that will allow the identification of operators of essential services. Review and update the list </a:t>
            </a:r>
            <a:r>
              <a:rPr lang="en-US" dirty="0"/>
              <a:t>regularly </a:t>
            </a:r>
            <a:r>
              <a:rPr lang="en-US" dirty="0" smtClean="0"/>
              <a:t>(at least every two years).</a:t>
            </a:r>
          </a:p>
          <a:p>
            <a:pPr marL="342900" indent="-342900">
              <a:buFontTx/>
              <a:buChar char="-"/>
            </a:pPr>
            <a:r>
              <a:rPr lang="en-US" dirty="0" smtClean="0"/>
              <a:t>Adopt risk management measures to identify, prevent, detect, handle and mitigate incidents.</a:t>
            </a:r>
          </a:p>
          <a:p>
            <a:pPr marL="342900" indent="-342900">
              <a:buFontTx/>
              <a:buChar char="-"/>
            </a:pPr>
            <a:r>
              <a:rPr lang="en-US" dirty="0" smtClean="0"/>
              <a:t>Adopt national guidelines determining the circumstances to report incidents.</a:t>
            </a:r>
          </a:p>
          <a:p>
            <a:r>
              <a:rPr lang="en-US" dirty="0" smtClean="0"/>
              <a:t>Notes:</a:t>
            </a:r>
          </a:p>
          <a:p>
            <a:pPr marL="342900" indent="-342900">
              <a:buFontTx/>
              <a:buChar char="-"/>
            </a:pPr>
            <a:r>
              <a:rPr lang="en-US" dirty="0" smtClean="0"/>
              <a:t>NIS directive applicable only to large and medium enterprises!</a:t>
            </a:r>
            <a:endParaRPr lang="en-GB" dirty="0"/>
          </a:p>
        </p:txBody>
      </p:sp>
      <p:sp>
        <p:nvSpPr>
          <p:cNvPr id="4" name="Title 3"/>
          <p:cNvSpPr>
            <a:spLocks noGrp="1"/>
          </p:cNvSpPr>
          <p:nvPr>
            <p:ph type="title"/>
          </p:nvPr>
        </p:nvSpPr>
        <p:spPr/>
        <p:txBody>
          <a:bodyPr>
            <a:normAutofit/>
          </a:bodyPr>
          <a:lstStyle/>
          <a:p>
            <a:r>
              <a:rPr lang="en-US" dirty="0"/>
              <a:t>Obligations for </a:t>
            </a:r>
            <a:r>
              <a:rPr lang="en-US" dirty="0" smtClean="0"/>
              <a:t>MS on OES</a:t>
            </a:r>
            <a:endParaRPr lang="en-US" dirty="0"/>
          </a:p>
        </p:txBody>
      </p:sp>
      <p:sp>
        <p:nvSpPr>
          <p:cNvPr id="5" name="Footer Placeholder 4"/>
          <p:cNvSpPr>
            <a:spLocks noGrp="1"/>
          </p:cNvSpPr>
          <p:nvPr>
            <p:ph type="ftr" sz="quarter" idx="11"/>
          </p:nvPr>
        </p:nvSpPr>
        <p:spPr/>
        <p:txBody>
          <a:bodyPr/>
          <a:lstStyle/>
          <a:p>
            <a:r>
              <a:rPr lang="en-US" dirty="0" smtClean="0"/>
              <a:t>About the NIS Directive</a:t>
            </a:r>
            <a:endParaRPr lang="en-GB" dirty="0"/>
          </a:p>
        </p:txBody>
      </p:sp>
    </p:spTree>
    <p:extLst>
      <p:ext uri="{BB962C8B-B14F-4D97-AF65-F5344CB8AC3E}">
        <p14:creationId xmlns:p14="http://schemas.microsoft.com/office/powerpoint/2010/main" val="266885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6477" y="1356852"/>
            <a:ext cx="8898340" cy="5268036"/>
          </a:xfrm>
        </p:spPr>
        <p:txBody>
          <a:bodyPr>
            <a:normAutofit/>
          </a:bodyPr>
          <a:lstStyle/>
          <a:p>
            <a:pPr marL="342900" indent="-342900">
              <a:buFontTx/>
              <a:buChar char="-"/>
            </a:pPr>
            <a:r>
              <a:rPr lang="en-US" dirty="0" smtClean="0"/>
              <a:t>Preventing </a:t>
            </a:r>
            <a:r>
              <a:rPr lang="en-US" dirty="0"/>
              <a:t>risks: Technical and </a:t>
            </a:r>
            <a:r>
              <a:rPr lang="en-US" dirty="0" smtClean="0"/>
              <a:t>organizational </a:t>
            </a:r>
            <a:r>
              <a:rPr lang="en-US" dirty="0"/>
              <a:t>measures that are appropriate and proportionate to the </a:t>
            </a:r>
            <a:r>
              <a:rPr lang="en-US" dirty="0" smtClean="0"/>
              <a:t>risk.</a:t>
            </a:r>
          </a:p>
          <a:p>
            <a:pPr marL="342900" indent="-342900">
              <a:buFontTx/>
              <a:buChar char="-"/>
            </a:pPr>
            <a:r>
              <a:rPr lang="en-US" dirty="0" smtClean="0"/>
              <a:t>Minimum security measures.</a:t>
            </a:r>
          </a:p>
          <a:p>
            <a:pPr marL="342900" indent="-342900">
              <a:buFontTx/>
              <a:buChar char="-"/>
            </a:pPr>
            <a:r>
              <a:rPr lang="en-US" dirty="0" smtClean="0"/>
              <a:t>Mandatory incident notification: </a:t>
            </a:r>
            <a:r>
              <a:rPr lang="en-US" dirty="0"/>
              <a:t>The measures should prevent and minimize the impact of incidents on the IT systems used to provide the services</a:t>
            </a:r>
            <a:r>
              <a:rPr lang="en-US" dirty="0" smtClean="0"/>
              <a:t>.</a:t>
            </a:r>
          </a:p>
          <a:p>
            <a:pPr marL="342900" indent="-342900">
              <a:buFontTx/>
              <a:buChar char="-"/>
            </a:pPr>
            <a:endParaRPr lang="en-US" dirty="0"/>
          </a:p>
          <a:p>
            <a:r>
              <a:rPr lang="en-US" dirty="0" smtClean="0"/>
              <a:t>Notes:</a:t>
            </a:r>
          </a:p>
          <a:p>
            <a:pPr marL="342900" indent="-342900">
              <a:buFontTx/>
              <a:buChar char="-"/>
            </a:pPr>
            <a:r>
              <a:rPr lang="en-US" dirty="0" smtClean="0"/>
              <a:t>Light touch approach to be applied for DSPs!</a:t>
            </a:r>
          </a:p>
          <a:p>
            <a:pPr marL="342900" indent="-342900">
              <a:buFontTx/>
              <a:buChar char="-"/>
            </a:pPr>
            <a:r>
              <a:rPr lang="en-US" dirty="0" smtClean="0"/>
              <a:t>NIS directive applicable only to large and medium enterprises!</a:t>
            </a:r>
            <a:endParaRPr lang="en-GB" dirty="0"/>
          </a:p>
        </p:txBody>
      </p:sp>
      <p:sp>
        <p:nvSpPr>
          <p:cNvPr id="4" name="Title 3"/>
          <p:cNvSpPr>
            <a:spLocks noGrp="1"/>
          </p:cNvSpPr>
          <p:nvPr>
            <p:ph type="title"/>
          </p:nvPr>
        </p:nvSpPr>
        <p:spPr/>
        <p:txBody>
          <a:bodyPr>
            <a:normAutofit/>
          </a:bodyPr>
          <a:lstStyle/>
          <a:p>
            <a:r>
              <a:rPr lang="en-US" dirty="0"/>
              <a:t>Obligations for </a:t>
            </a:r>
            <a:r>
              <a:rPr lang="en-US" dirty="0" smtClean="0"/>
              <a:t>MS on </a:t>
            </a:r>
            <a:r>
              <a:rPr lang="en-US" dirty="0" smtClean="0"/>
              <a:t>DSP</a:t>
            </a:r>
            <a:endParaRPr lang="en-US" dirty="0"/>
          </a:p>
        </p:txBody>
      </p:sp>
      <p:sp>
        <p:nvSpPr>
          <p:cNvPr id="5" name="Footer Placeholder 4"/>
          <p:cNvSpPr>
            <a:spLocks noGrp="1"/>
          </p:cNvSpPr>
          <p:nvPr>
            <p:ph type="ftr" sz="quarter" idx="11"/>
          </p:nvPr>
        </p:nvSpPr>
        <p:spPr/>
        <p:txBody>
          <a:bodyPr/>
          <a:lstStyle/>
          <a:p>
            <a:r>
              <a:rPr lang="en-US" smtClean="0"/>
              <a:t>About the NIS Directive</a:t>
            </a:r>
            <a:endParaRPr lang="en-GB" dirty="0"/>
          </a:p>
        </p:txBody>
      </p:sp>
    </p:spTree>
    <p:extLst>
      <p:ext uri="{BB962C8B-B14F-4D97-AF65-F5344CB8AC3E}">
        <p14:creationId xmlns:p14="http://schemas.microsoft.com/office/powerpoint/2010/main" val="1979977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ounded Rectangle 50"/>
          <p:cNvSpPr/>
          <p:nvPr/>
        </p:nvSpPr>
        <p:spPr>
          <a:xfrm>
            <a:off x="3110120" y="1457957"/>
            <a:ext cx="2888048" cy="779522"/>
          </a:xfrm>
          <a:prstGeom prst="roundRect">
            <a:avLst/>
          </a:prstGeom>
          <a:solidFill>
            <a:schemeClr val="accent3">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0" name="Rounded Rectangle 49"/>
          <p:cNvSpPr/>
          <p:nvPr/>
        </p:nvSpPr>
        <p:spPr>
          <a:xfrm>
            <a:off x="3110120" y="4916484"/>
            <a:ext cx="2888048" cy="779522"/>
          </a:xfrm>
          <a:prstGeom prst="roundRect">
            <a:avLst/>
          </a:prstGeom>
          <a:solidFill>
            <a:schemeClr val="accent3">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4" name="Title 3"/>
          <p:cNvSpPr>
            <a:spLocks noGrp="1"/>
          </p:cNvSpPr>
          <p:nvPr>
            <p:ph type="title"/>
          </p:nvPr>
        </p:nvSpPr>
        <p:spPr/>
        <p:txBody>
          <a:bodyPr/>
          <a:lstStyle/>
          <a:p>
            <a:r>
              <a:rPr lang="en-GB" dirty="0" smtClean="0"/>
              <a:t>The NIS Directive</a:t>
            </a:r>
            <a:endParaRPr lang="en-GB" dirty="0"/>
          </a:p>
        </p:txBody>
      </p:sp>
      <p:sp>
        <p:nvSpPr>
          <p:cNvPr id="3" name="Footer Placeholder 2"/>
          <p:cNvSpPr>
            <a:spLocks noGrp="1"/>
          </p:cNvSpPr>
          <p:nvPr>
            <p:ph type="ftr" sz="quarter" idx="11"/>
          </p:nvPr>
        </p:nvSpPr>
        <p:spPr/>
        <p:txBody>
          <a:bodyPr/>
          <a:lstStyle/>
          <a:p>
            <a:r>
              <a:rPr lang="en-US" smtClean="0"/>
              <a:t>About the NIS Directive</a:t>
            </a:r>
            <a:endParaRPr lang="en-GB" dirty="0"/>
          </a:p>
        </p:txBody>
      </p:sp>
      <p:sp>
        <p:nvSpPr>
          <p:cNvPr id="5" name="Oval 4"/>
          <p:cNvSpPr/>
          <p:nvPr/>
        </p:nvSpPr>
        <p:spPr>
          <a:xfrm>
            <a:off x="4760788" y="2362200"/>
            <a:ext cx="2457450" cy="245745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t" anchorCtr="0"/>
          <a:lstStyle/>
          <a:p>
            <a:pPr algn="ctr"/>
            <a:r>
              <a:rPr lang="en-GB" b="1" dirty="0" smtClean="0"/>
              <a:t>Operators </a:t>
            </a:r>
            <a:r>
              <a:rPr lang="en-GB" b="1" dirty="0"/>
              <a:t>of </a:t>
            </a:r>
            <a:r>
              <a:rPr lang="en-GB" b="1" dirty="0" smtClean="0"/>
              <a:t>Essential Services</a:t>
            </a:r>
            <a:endParaRPr lang="en-GB" b="1" dirty="0"/>
          </a:p>
        </p:txBody>
      </p:sp>
      <p:sp>
        <p:nvSpPr>
          <p:cNvPr id="6" name="Oval 5"/>
          <p:cNvSpPr/>
          <p:nvPr/>
        </p:nvSpPr>
        <p:spPr>
          <a:xfrm>
            <a:off x="1925763" y="2362200"/>
            <a:ext cx="2457450" cy="24574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t"/>
          <a:lstStyle/>
          <a:p>
            <a:pPr algn="ctr"/>
            <a:r>
              <a:rPr lang="en-GB" b="1" dirty="0" smtClean="0"/>
              <a:t>Digital Service Providers</a:t>
            </a:r>
            <a:endParaRPr lang="en-GB" b="1" dirty="0"/>
          </a:p>
        </p:txBody>
      </p:sp>
      <p:grpSp>
        <p:nvGrpSpPr>
          <p:cNvPr id="48" name="Group 47"/>
          <p:cNvGrpSpPr/>
          <p:nvPr/>
        </p:nvGrpSpPr>
        <p:grpSpPr>
          <a:xfrm>
            <a:off x="3231100" y="1605105"/>
            <a:ext cx="2460200" cy="553998"/>
            <a:chOff x="3194097" y="1558344"/>
            <a:chExt cx="2460200" cy="553998"/>
          </a:xfrm>
        </p:grpSpPr>
        <p:sp>
          <p:nvSpPr>
            <p:cNvPr id="18" name="TextBox 17"/>
            <p:cNvSpPr txBox="1"/>
            <p:nvPr/>
          </p:nvSpPr>
          <p:spPr>
            <a:xfrm>
              <a:off x="3851881" y="1558344"/>
              <a:ext cx="1802416" cy="553998"/>
            </a:xfrm>
            <a:prstGeom prst="rect">
              <a:avLst/>
            </a:prstGeom>
            <a:noFill/>
          </p:spPr>
          <p:txBody>
            <a:bodyPr wrap="none" lIns="0" tIns="0" rIns="0" bIns="0" rtlCol="0">
              <a:spAutoFit/>
            </a:bodyPr>
            <a:lstStyle/>
            <a:p>
              <a:r>
                <a:rPr lang="en-GB" b="1" u="sng" dirty="0" smtClean="0">
                  <a:solidFill>
                    <a:schemeClr val="accent5"/>
                  </a:solidFill>
                </a:rPr>
                <a:t>Strategic</a:t>
              </a:r>
            </a:p>
            <a:p>
              <a:r>
                <a:rPr lang="en-GB" dirty="0" smtClean="0">
                  <a:solidFill>
                    <a:schemeClr val="accent5"/>
                  </a:solidFill>
                </a:rPr>
                <a:t>Cooperation Group</a:t>
              </a:r>
              <a:endParaRPr lang="en-GB" dirty="0">
                <a:solidFill>
                  <a:schemeClr val="accent5"/>
                </a:solidFill>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4097" y="1618214"/>
              <a:ext cx="555793" cy="335560"/>
            </a:xfrm>
            <a:prstGeom prst="rect">
              <a:avLst/>
            </a:prstGeom>
          </p:spPr>
        </p:pic>
      </p:grpSp>
      <p:sp>
        <p:nvSpPr>
          <p:cNvPr id="24" name="TextBox 23"/>
          <p:cNvSpPr txBox="1"/>
          <p:nvPr/>
        </p:nvSpPr>
        <p:spPr>
          <a:xfrm>
            <a:off x="38028" y="2475172"/>
            <a:ext cx="2213939" cy="246221"/>
          </a:xfrm>
          <a:prstGeom prst="rect">
            <a:avLst/>
          </a:prstGeom>
          <a:noFill/>
        </p:spPr>
        <p:txBody>
          <a:bodyPr wrap="none" lIns="0" tIns="0" rIns="0" bIns="0" rtlCol="0">
            <a:spAutoFit/>
          </a:bodyPr>
          <a:lstStyle/>
          <a:p>
            <a:pPr algn="ctr"/>
            <a:r>
              <a:rPr lang="en-GB" sz="1600" b="1" dirty="0" smtClean="0"/>
              <a:t>Cloud Computing Services</a:t>
            </a:r>
            <a:endParaRPr lang="en-GB" sz="1600" b="1" dirty="0"/>
          </a:p>
        </p:txBody>
      </p:sp>
      <p:sp>
        <p:nvSpPr>
          <p:cNvPr id="25" name="TextBox 24"/>
          <p:cNvSpPr txBox="1"/>
          <p:nvPr/>
        </p:nvSpPr>
        <p:spPr>
          <a:xfrm>
            <a:off x="83361" y="3668516"/>
            <a:ext cx="1759456" cy="246221"/>
          </a:xfrm>
          <a:prstGeom prst="rect">
            <a:avLst/>
          </a:prstGeom>
          <a:noFill/>
        </p:spPr>
        <p:txBody>
          <a:bodyPr wrap="none" lIns="0" tIns="0" rIns="0" bIns="0" rtlCol="0">
            <a:spAutoFit/>
          </a:bodyPr>
          <a:lstStyle/>
          <a:p>
            <a:pPr algn="ctr"/>
            <a:r>
              <a:rPr lang="en-GB" sz="1600" b="1" dirty="0" smtClean="0"/>
              <a:t>Online Marketplaces</a:t>
            </a:r>
            <a:endParaRPr lang="en-GB" sz="1600" b="1" dirty="0"/>
          </a:p>
        </p:txBody>
      </p:sp>
      <p:sp>
        <p:nvSpPr>
          <p:cNvPr id="27" name="Rounded Rectangle 26"/>
          <p:cNvSpPr/>
          <p:nvPr/>
        </p:nvSpPr>
        <p:spPr>
          <a:xfrm>
            <a:off x="3239588" y="3311748"/>
            <a:ext cx="2664824" cy="31432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smtClean="0"/>
              <a:t>Incident Reporting</a:t>
            </a:r>
            <a:endParaRPr lang="en-GB" dirty="0"/>
          </a:p>
        </p:txBody>
      </p:sp>
      <p:sp>
        <p:nvSpPr>
          <p:cNvPr id="28" name="Rounded Rectangle 27"/>
          <p:cNvSpPr/>
          <p:nvPr/>
        </p:nvSpPr>
        <p:spPr>
          <a:xfrm>
            <a:off x="3239588" y="3936777"/>
            <a:ext cx="2664824" cy="31432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smtClean="0"/>
              <a:t>Security Requirements</a:t>
            </a:r>
            <a:endParaRPr lang="en-GB" dirty="0"/>
          </a:p>
        </p:txBody>
      </p:sp>
      <p:pic>
        <p:nvPicPr>
          <p:cNvPr id="34" name="Picture 33"/>
          <p:cNvPicPr>
            <a:picLocks noChangeAspect="1"/>
          </p:cNvPicPr>
          <p:nvPr/>
        </p:nvPicPr>
        <p:blipFill rotWithShape="1">
          <a:blip r:embed="rId4"/>
          <a:srcRect r="22857"/>
          <a:stretch/>
        </p:blipFill>
        <p:spPr>
          <a:xfrm>
            <a:off x="4181006" y="117439"/>
            <a:ext cx="770256" cy="1082022"/>
          </a:xfrm>
          <a:prstGeom prst="rect">
            <a:avLst/>
          </a:prstGeom>
        </p:spPr>
      </p:pic>
      <p:sp>
        <p:nvSpPr>
          <p:cNvPr id="35" name="TextBox 34"/>
          <p:cNvSpPr txBox="1"/>
          <p:nvPr/>
        </p:nvSpPr>
        <p:spPr>
          <a:xfrm>
            <a:off x="4973630" y="53444"/>
            <a:ext cx="1126847" cy="1200329"/>
          </a:xfrm>
          <a:prstGeom prst="rect">
            <a:avLst/>
          </a:prstGeom>
          <a:noFill/>
        </p:spPr>
        <p:txBody>
          <a:bodyPr wrap="none" rtlCol="0">
            <a:spAutoFit/>
          </a:bodyPr>
          <a:lstStyle/>
          <a:p>
            <a:r>
              <a:rPr lang="en-GB" b="1" dirty="0" smtClean="0">
                <a:solidFill>
                  <a:schemeClr val="accent5"/>
                </a:solidFill>
              </a:rPr>
              <a:t>National</a:t>
            </a:r>
          </a:p>
          <a:p>
            <a:r>
              <a:rPr lang="en-GB" b="1" dirty="0" smtClean="0">
                <a:solidFill>
                  <a:schemeClr val="accent5"/>
                </a:solidFill>
              </a:rPr>
              <a:t>Cyber</a:t>
            </a:r>
          </a:p>
          <a:p>
            <a:r>
              <a:rPr lang="en-GB" b="1" dirty="0" smtClean="0">
                <a:solidFill>
                  <a:schemeClr val="accent5"/>
                </a:solidFill>
              </a:rPr>
              <a:t>Security</a:t>
            </a:r>
          </a:p>
          <a:p>
            <a:r>
              <a:rPr lang="en-GB" b="1" dirty="0" smtClean="0">
                <a:solidFill>
                  <a:schemeClr val="accent5"/>
                </a:solidFill>
              </a:rPr>
              <a:t>Strategies</a:t>
            </a:r>
            <a:endParaRPr lang="en-GB" b="1" dirty="0">
              <a:solidFill>
                <a:schemeClr val="accent5"/>
              </a:solidFill>
            </a:endParaRPr>
          </a:p>
        </p:txBody>
      </p:sp>
      <p:grpSp>
        <p:nvGrpSpPr>
          <p:cNvPr id="49" name="Group 48"/>
          <p:cNvGrpSpPr/>
          <p:nvPr/>
        </p:nvGrpSpPr>
        <p:grpSpPr>
          <a:xfrm>
            <a:off x="3221478" y="4998145"/>
            <a:ext cx="2701044" cy="616200"/>
            <a:chOff x="3093356" y="4800904"/>
            <a:chExt cx="2701044" cy="616200"/>
          </a:xfrm>
        </p:grpSpPr>
        <p:sp>
          <p:nvSpPr>
            <p:cNvPr id="19" name="TextBox 18"/>
            <p:cNvSpPr txBox="1"/>
            <p:nvPr/>
          </p:nvSpPr>
          <p:spPr>
            <a:xfrm>
              <a:off x="3851881" y="4863106"/>
              <a:ext cx="1942519" cy="553998"/>
            </a:xfrm>
            <a:prstGeom prst="rect">
              <a:avLst/>
            </a:prstGeom>
            <a:noFill/>
          </p:spPr>
          <p:txBody>
            <a:bodyPr wrap="none" lIns="0" tIns="0" rIns="0" bIns="0" rtlCol="0">
              <a:spAutoFit/>
            </a:bodyPr>
            <a:lstStyle/>
            <a:p>
              <a:r>
                <a:rPr lang="en-GB" b="1" u="sng" dirty="0" smtClean="0">
                  <a:solidFill>
                    <a:schemeClr val="accent5"/>
                  </a:solidFill>
                </a:rPr>
                <a:t>Tactical/Operational</a:t>
              </a:r>
            </a:p>
            <a:p>
              <a:r>
                <a:rPr lang="en-GB" dirty="0" smtClean="0">
                  <a:solidFill>
                    <a:schemeClr val="accent5"/>
                  </a:solidFill>
                </a:rPr>
                <a:t>CSIRT Network</a:t>
              </a:r>
              <a:endParaRPr lang="en-GB" dirty="0">
                <a:solidFill>
                  <a:schemeClr val="accent5"/>
                </a:solidFill>
              </a:endParaRPr>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3356" y="4800904"/>
              <a:ext cx="656534" cy="540000"/>
            </a:xfrm>
            <a:prstGeom prst="rect">
              <a:avLst/>
            </a:prstGeom>
          </p:spPr>
        </p:pic>
      </p:grpSp>
      <p:grpSp>
        <p:nvGrpSpPr>
          <p:cNvPr id="12" name="Group 11"/>
          <p:cNvGrpSpPr/>
          <p:nvPr/>
        </p:nvGrpSpPr>
        <p:grpSpPr>
          <a:xfrm>
            <a:off x="6426676" y="874263"/>
            <a:ext cx="1581420" cy="1557869"/>
            <a:chOff x="6678611" y="1107538"/>
            <a:chExt cx="1581420" cy="1557869"/>
          </a:xfrm>
        </p:grpSpPr>
        <p:sp>
          <p:nvSpPr>
            <p:cNvPr id="30" name="TextBox 29"/>
            <p:cNvSpPr txBox="1"/>
            <p:nvPr/>
          </p:nvSpPr>
          <p:spPr>
            <a:xfrm>
              <a:off x="7060043" y="2419186"/>
              <a:ext cx="818557" cy="246221"/>
            </a:xfrm>
            <a:prstGeom prst="rect">
              <a:avLst/>
            </a:prstGeom>
            <a:noFill/>
          </p:spPr>
          <p:txBody>
            <a:bodyPr wrap="none" lIns="0" tIns="0" rIns="0" bIns="0" rtlCol="0">
              <a:spAutoFit/>
            </a:bodyPr>
            <a:lstStyle/>
            <a:p>
              <a:pPr algn="ctr"/>
              <a:r>
                <a:rPr lang="en-GB" sz="1600" b="1" dirty="0" smtClean="0">
                  <a:solidFill>
                    <a:schemeClr val="bg2"/>
                  </a:solidFill>
                </a:rPr>
                <a:t>Transport</a:t>
              </a:r>
              <a:endParaRPr lang="en-GB" sz="1600" b="1" dirty="0">
                <a:solidFill>
                  <a:schemeClr val="bg2"/>
                </a:solidFill>
              </a:endParaRPr>
            </a:p>
          </p:txBody>
        </p:sp>
        <p:grpSp>
          <p:nvGrpSpPr>
            <p:cNvPr id="42" name="Group 41"/>
            <p:cNvGrpSpPr/>
            <p:nvPr/>
          </p:nvGrpSpPr>
          <p:grpSpPr>
            <a:xfrm>
              <a:off x="6678611" y="1107538"/>
              <a:ext cx="1581420" cy="1281945"/>
              <a:chOff x="7059611" y="1221838"/>
              <a:chExt cx="1581420" cy="1281945"/>
            </a:xfrm>
          </p:grpSpPr>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45031" y="2133523"/>
                <a:ext cx="396000" cy="370260"/>
              </a:xfrm>
              <a:prstGeom prst="rect">
                <a:avLst/>
              </a:prstGeom>
            </p:spPr>
          </p:pic>
          <p:pic>
            <p:nvPicPr>
              <p:cNvPr id="36" name="Picture 3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59611" y="2143783"/>
                <a:ext cx="282150" cy="360000"/>
              </a:xfrm>
              <a:prstGeom prst="rect">
                <a:avLst/>
              </a:prstGeom>
            </p:spPr>
          </p:pic>
          <p:pic>
            <p:nvPicPr>
              <p:cNvPr id="37" name="Picture 3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69466" y="1712394"/>
                <a:ext cx="329753" cy="360000"/>
              </a:xfrm>
              <a:prstGeom prst="rect">
                <a:avLst/>
              </a:prstGeom>
            </p:spPr>
          </p:pic>
          <p:pic>
            <p:nvPicPr>
              <p:cNvPr id="38" name="Picture 3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45153" y="1221838"/>
                <a:ext cx="778378" cy="360000"/>
              </a:xfrm>
              <a:prstGeom prst="rect">
                <a:avLst/>
              </a:prstGeom>
            </p:spPr>
          </p:pic>
          <p:pic>
            <p:nvPicPr>
              <p:cNvPr id="39" name="Picture 3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87396" y="2215784"/>
                <a:ext cx="612000" cy="287999"/>
              </a:xfrm>
              <a:prstGeom prst="rect">
                <a:avLst/>
              </a:prstGeom>
            </p:spPr>
          </p:pic>
          <p:pic>
            <p:nvPicPr>
              <p:cNvPr id="40" name="Picture 3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06098" y="1712394"/>
                <a:ext cx="265528" cy="360000"/>
              </a:xfrm>
              <a:prstGeom prst="rect">
                <a:avLst/>
              </a:prstGeom>
            </p:spPr>
          </p:pic>
          <p:pic>
            <p:nvPicPr>
              <p:cNvPr id="41" name="Picture 4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435638" y="1815354"/>
                <a:ext cx="324000" cy="257040"/>
              </a:xfrm>
              <a:prstGeom prst="rect">
                <a:avLst/>
              </a:prstGeom>
            </p:spPr>
          </p:pic>
        </p:grpSp>
      </p:grpSp>
      <p:grpSp>
        <p:nvGrpSpPr>
          <p:cNvPr id="2" name="Group 1"/>
          <p:cNvGrpSpPr/>
          <p:nvPr/>
        </p:nvGrpSpPr>
        <p:grpSpPr>
          <a:xfrm>
            <a:off x="7363850" y="2466941"/>
            <a:ext cx="1760868" cy="1208987"/>
            <a:chOff x="7341999" y="2788096"/>
            <a:chExt cx="1760868" cy="1208987"/>
          </a:xfrm>
        </p:grpSpPr>
        <p:sp>
          <p:nvSpPr>
            <p:cNvPr id="31" name="TextBox 30"/>
            <p:cNvSpPr txBox="1"/>
            <p:nvPr/>
          </p:nvSpPr>
          <p:spPr>
            <a:xfrm>
              <a:off x="7341999" y="3258419"/>
              <a:ext cx="1760868" cy="738664"/>
            </a:xfrm>
            <a:prstGeom prst="rect">
              <a:avLst/>
            </a:prstGeom>
            <a:noFill/>
          </p:spPr>
          <p:txBody>
            <a:bodyPr wrap="none" lIns="0" tIns="0" rIns="0" bIns="0" rtlCol="0">
              <a:spAutoFit/>
            </a:bodyPr>
            <a:lstStyle/>
            <a:p>
              <a:pPr algn="ctr"/>
              <a:r>
                <a:rPr lang="en-GB" sz="1600" b="1" dirty="0" smtClean="0">
                  <a:solidFill>
                    <a:schemeClr val="bg2"/>
                  </a:solidFill>
                </a:rPr>
                <a:t>Energy and Drinking </a:t>
              </a:r>
            </a:p>
            <a:p>
              <a:pPr algn="ctr"/>
              <a:r>
                <a:rPr lang="en-GB" sz="1600" b="1" dirty="0">
                  <a:solidFill>
                    <a:schemeClr val="bg2"/>
                  </a:solidFill>
                </a:rPr>
                <a:t>w</a:t>
              </a:r>
              <a:r>
                <a:rPr lang="en-GB" sz="1600" b="1" dirty="0" smtClean="0">
                  <a:solidFill>
                    <a:schemeClr val="bg2"/>
                  </a:solidFill>
                </a:rPr>
                <a:t>ater supply and </a:t>
              </a:r>
            </a:p>
            <a:p>
              <a:pPr algn="ctr"/>
              <a:r>
                <a:rPr lang="en-US" sz="1600" b="1" dirty="0" smtClean="0">
                  <a:solidFill>
                    <a:schemeClr val="bg2"/>
                  </a:solidFill>
                </a:rPr>
                <a:t>distribution</a:t>
              </a:r>
              <a:endParaRPr lang="en-GB" sz="1600" b="1" dirty="0" smtClean="0">
                <a:solidFill>
                  <a:schemeClr val="bg2"/>
                </a:solidFill>
              </a:endParaRPr>
            </a:p>
          </p:txBody>
        </p:sp>
        <p:grpSp>
          <p:nvGrpSpPr>
            <p:cNvPr id="45" name="Group 44"/>
            <p:cNvGrpSpPr/>
            <p:nvPr/>
          </p:nvGrpSpPr>
          <p:grpSpPr>
            <a:xfrm>
              <a:off x="7684014" y="2788096"/>
              <a:ext cx="998150" cy="432165"/>
              <a:chOff x="7684014" y="3114666"/>
              <a:chExt cx="998150" cy="432165"/>
            </a:xfrm>
          </p:grpSpPr>
          <p:pic>
            <p:nvPicPr>
              <p:cNvPr id="43" name="Picture 4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84014" y="3114666"/>
                <a:ext cx="548574" cy="432000"/>
              </a:xfrm>
              <a:prstGeom prst="rect">
                <a:avLst/>
              </a:prstGeom>
            </p:spPr>
          </p:pic>
          <p:pic>
            <p:nvPicPr>
              <p:cNvPr id="44" name="Picture 4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252324" y="3114831"/>
                <a:ext cx="429840" cy="432000"/>
              </a:xfrm>
              <a:prstGeom prst="rect">
                <a:avLst/>
              </a:prstGeom>
            </p:spPr>
          </p:pic>
        </p:grpSp>
      </p:grpSp>
      <p:grpSp>
        <p:nvGrpSpPr>
          <p:cNvPr id="10" name="Group 9"/>
          <p:cNvGrpSpPr/>
          <p:nvPr/>
        </p:nvGrpSpPr>
        <p:grpSpPr>
          <a:xfrm>
            <a:off x="6971000" y="4512785"/>
            <a:ext cx="1904752" cy="942684"/>
            <a:chOff x="6516946" y="4811436"/>
            <a:chExt cx="1904752" cy="942684"/>
          </a:xfrm>
        </p:grpSpPr>
        <p:sp>
          <p:nvSpPr>
            <p:cNvPr id="32" name="TextBox 31"/>
            <p:cNvSpPr txBox="1"/>
            <p:nvPr/>
          </p:nvSpPr>
          <p:spPr>
            <a:xfrm>
              <a:off x="6516946" y="5261677"/>
              <a:ext cx="1904752" cy="492443"/>
            </a:xfrm>
            <a:prstGeom prst="rect">
              <a:avLst/>
            </a:prstGeom>
            <a:noFill/>
          </p:spPr>
          <p:txBody>
            <a:bodyPr wrap="none" lIns="0" tIns="0" rIns="0" bIns="0" rtlCol="0">
              <a:spAutoFit/>
            </a:bodyPr>
            <a:lstStyle/>
            <a:p>
              <a:pPr algn="ctr"/>
              <a:r>
                <a:rPr lang="en-GB" sz="1600" b="1" dirty="0" smtClean="0">
                  <a:solidFill>
                    <a:schemeClr val="bg2"/>
                  </a:solidFill>
                </a:rPr>
                <a:t>Banking and Financial</a:t>
              </a:r>
            </a:p>
            <a:p>
              <a:pPr algn="ctr"/>
              <a:r>
                <a:rPr lang="en-GB" sz="1600" b="1" dirty="0" smtClean="0">
                  <a:solidFill>
                    <a:schemeClr val="bg2"/>
                  </a:solidFill>
                </a:rPr>
                <a:t>market infrastructures</a:t>
              </a:r>
              <a:endParaRPr lang="en-GB" sz="1600" b="1" dirty="0">
                <a:solidFill>
                  <a:schemeClr val="bg2"/>
                </a:solidFill>
              </a:endParaRPr>
            </a:p>
          </p:txBody>
        </p:sp>
        <p:pic>
          <p:nvPicPr>
            <p:cNvPr id="46" name="Picture 4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183701" y="4811436"/>
              <a:ext cx="571241" cy="432000"/>
            </a:xfrm>
            <a:prstGeom prst="rect">
              <a:avLst/>
            </a:prstGeom>
          </p:spPr>
        </p:pic>
      </p:grpSp>
      <p:grpSp>
        <p:nvGrpSpPr>
          <p:cNvPr id="68" name="Group 67"/>
          <p:cNvGrpSpPr/>
          <p:nvPr/>
        </p:nvGrpSpPr>
        <p:grpSpPr>
          <a:xfrm>
            <a:off x="571037" y="1309518"/>
            <a:ext cx="1147921" cy="1079965"/>
            <a:chOff x="495155" y="1269547"/>
            <a:chExt cx="1147921" cy="1079965"/>
          </a:xfrm>
        </p:grpSpPr>
        <p:pic>
          <p:nvPicPr>
            <p:cNvPr id="55" name="Picture 5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68019" y="1989512"/>
              <a:ext cx="208800" cy="360000"/>
            </a:xfrm>
            <a:prstGeom prst="rect">
              <a:avLst/>
            </a:prstGeom>
          </p:spPr>
        </p:pic>
        <p:pic>
          <p:nvPicPr>
            <p:cNvPr id="57" name="Picture 5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56931" y="1989512"/>
              <a:ext cx="536313" cy="360000"/>
            </a:xfrm>
            <a:prstGeom prst="rect">
              <a:avLst/>
            </a:prstGeom>
          </p:spPr>
        </p:pic>
        <p:grpSp>
          <p:nvGrpSpPr>
            <p:cNvPr id="67" name="Group 66"/>
            <p:cNvGrpSpPr/>
            <p:nvPr/>
          </p:nvGrpSpPr>
          <p:grpSpPr>
            <a:xfrm>
              <a:off x="495155" y="1269547"/>
              <a:ext cx="1147921" cy="622747"/>
              <a:chOff x="495155" y="1269547"/>
              <a:chExt cx="1147921" cy="622747"/>
            </a:xfrm>
          </p:grpSpPr>
          <p:pic>
            <p:nvPicPr>
              <p:cNvPr id="66" name="Picture 6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95155" y="1269547"/>
                <a:ext cx="1147921" cy="622747"/>
              </a:xfrm>
              <a:prstGeom prst="rect">
                <a:avLst/>
              </a:prstGeom>
            </p:spPr>
          </p:pic>
          <p:pic>
            <p:nvPicPr>
              <p:cNvPr id="56" name="Picture 5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83185" y="1570523"/>
                <a:ext cx="278009" cy="216000"/>
              </a:xfrm>
              <a:prstGeom prst="rect">
                <a:avLst/>
              </a:prstGeom>
            </p:spPr>
          </p:pic>
          <p:pic>
            <p:nvPicPr>
              <p:cNvPr id="58" name="Picture 57"/>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046369" y="1505923"/>
                <a:ext cx="352528" cy="315513"/>
              </a:xfrm>
              <a:prstGeom prst="rect">
                <a:avLst/>
              </a:prstGeom>
            </p:spPr>
          </p:pic>
        </p:grpSp>
      </p:grpSp>
      <p:grpSp>
        <p:nvGrpSpPr>
          <p:cNvPr id="11" name="Group 10"/>
          <p:cNvGrpSpPr/>
          <p:nvPr/>
        </p:nvGrpSpPr>
        <p:grpSpPr>
          <a:xfrm>
            <a:off x="320306" y="4357651"/>
            <a:ext cx="1268296" cy="804428"/>
            <a:chOff x="1067109" y="4796310"/>
            <a:chExt cx="1268296" cy="804428"/>
          </a:xfrm>
        </p:grpSpPr>
        <p:sp>
          <p:nvSpPr>
            <p:cNvPr id="26" name="TextBox 25"/>
            <p:cNvSpPr txBox="1"/>
            <p:nvPr/>
          </p:nvSpPr>
          <p:spPr>
            <a:xfrm>
              <a:off x="1067109" y="5354517"/>
              <a:ext cx="1268296" cy="246221"/>
            </a:xfrm>
            <a:prstGeom prst="rect">
              <a:avLst/>
            </a:prstGeom>
            <a:noFill/>
          </p:spPr>
          <p:txBody>
            <a:bodyPr wrap="none" lIns="0" tIns="0" rIns="0" bIns="0" rtlCol="0">
              <a:spAutoFit/>
            </a:bodyPr>
            <a:lstStyle/>
            <a:p>
              <a:pPr algn="ctr"/>
              <a:r>
                <a:rPr lang="en-GB" sz="1600" b="1" dirty="0" smtClean="0"/>
                <a:t>Search Engines</a:t>
              </a:r>
              <a:endParaRPr lang="en-GB" sz="1600" b="1" dirty="0"/>
            </a:p>
          </p:txBody>
        </p:sp>
        <p:pic>
          <p:nvPicPr>
            <p:cNvPr id="63" name="Picture 62"/>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378869" y="4796310"/>
              <a:ext cx="644776" cy="540000"/>
            </a:xfrm>
            <a:prstGeom prst="rect">
              <a:avLst/>
            </a:prstGeom>
          </p:spPr>
        </p:pic>
      </p:grpSp>
      <p:pic>
        <p:nvPicPr>
          <p:cNvPr id="64" name="Picture 63"/>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43507" y="3153035"/>
            <a:ext cx="639164" cy="428558"/>
          </a:xfrm>
          <a:prstGeom prst="rect">
            <a:avLst/>
          </a:prstGeom>
        </p:spPr>
      </p:pic>
      <p:grpSp>
        <p:nvGrpSpPr>
          <p:cNvPr id="16" name="Group 15"/>
          <p:cNvGrpSpPr/>
          <p:nvPr/>
        </p:nvGrpSpPr>
        <p:grpSpPr>
          <a:xfrm>
            <a:off x="5843342" y="5614345"/>
            <a:ext cx="1768754" cy="724982"/>
            <a:chOff x="5886458" y="5506287"/>
            <a:chExt cx="1768754" cy="724982"/>
          </a:xfrm>
        </p:grpSpPr>
        <p:sp>
          <p:nvSpPr>
            <p:cNvPr id="47" name="TextBox 46"/>
            <p:cNvSpPr txBox="1"/>
            <p:nvPr/>
          </p:nvSpPr>
          <p:spPr>
            <a:xfrm>
              <a:off x="5886458" y="5985048"/>
              <a:ext cx="1768754" cy="246221"/>
            </a:xfrm>
            <a:prstGeom prst="rect">
              <a:avLst/>
            </a:prstGeom>
            <a:noFill/>
          </p:spPr>
          <p:txBody>
            <a:bodyPr wrap="none" lIns="0" tIns="0" rIns="0" bIns="0" rtlCol="0">
              <a:spAutoFit/>
            </a:bodyPr>
            <a:lstStyle/>
            <a:p>
              <a:pPr algn="ctr"/>
              <a:r>
                <a:rPr lang="en-GB" sz="1600" b="1" dirty="0" smtClean="0">
                  <a:solidFill>
                    <a:schemeClr val="bg2"/>
                  </a:solidFill>
                </a:rPr>
                <a:t>Digital Infrastructure</a:t>
              </a:r>
              <a:endParaRPr lang="en-GB" sz="1600" b="1" dirty="0">
                <a:solidFill>
                  <a:schemeClr val="bg2"/>
                </a:solidFill>
              </a:endParaRPr>
            </a:p>
          </p:txBody>
        </p:sp>
        <p:grpSp>
          <p:nvGrpSpPr>
            <p:cNvPr id="15" name="Group 14"/>
            <p:cNvGrpSpPr/>
            <p:nvPr/>
          </p:nvGrpSpPr>
          <p:grpSpPr>
            <a:xfrm>
              <a:off x="6215856" y="5506287"/>
              <a:ext cx="1109958" cy="382001"/>
              <a:chOff x="6215856" y="5506287"/>
              <a:chExt cx="1109958" cy="382001"/>
            </a:xfrm>
          </p:grpSpPr>
          <p:pic>
            <p:nvPicPr>
              <p:cNvPr id="52" name="Picture 51"/>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215856" y="5528289"/>
                <a:ext cx="207900" cy="359999"/>
              </a:xfrm>
              <a:prstGeom prst="rect">
                <a:avLst/>
              </a:prstGeom>
            </p:spPr>
          </p:pic>
          <p:pic>
            <p:nvPicPr>
              <p:cNvPr id="53" name="Picture 52"/>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009076" y="5662671"/>
                <a:ext cx="316738" cy="179999"/>
              </a:xfrm>
              <a:prstGeom prst="rect">
                <a:avLst/>
              </a:prstGeom>
            </p:spPr>
          </p:pic>
          <p:pic>
            <p:nvPicPr>
              <p:cNvPr id="8" name="Picture 7"/>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6536416" y="5506287"/>
                <a:ext cx="360000" cy="360000"/>
              </a:xfrm>
              <a:prstGeom prst="rect">
                <a:avLst/>
              </a:prstGeom>
            </p:spPr>
          </p:pic>
        </p:grpSp>
      </p:grpSp>
      <p:grpSp>
        <p:nvGrpSpPr>
          <p:cNvPr id="13" name="Group 12"/>
          <p:cNvGrpSpPr/>
          <p:nvPr/>
        </p:nvGrpSpPr>
        <p:grpSpPr>
          <a:xfrm>
            <a:off x="8166207" y="3814469"/>
            <a:ext cx="924612" cy="733182"/>
            <a:chOff x="7700593" y="3984517"/>
            <a:chExt cx="924612" cy="733182"/>
          </a:xfrm>
        </p:grpSpPr>
        <p:sp>
          <p:nvSpPr>
            <p:cNvPr id="54" name="TextBox 53"/>
            <p:cNvSpPr txBox="1"/>
            <p:nvPr/>
          </p:nvSpPr>
          <p:spPr>
            <a:xfrm>
              <a:off x="7700593" y="4471478"/>
              <a:ext cx="924612" cy="246221"/>
            </a:xfrm>
            <a:prstGeom prst="rect">
              <a:avLst/>
            </a:prstGeom>
            <a:noFill/>
          </p:spPr>
          <p:txBody>
            <a:bodyPr wrap="none" lIns="0" tIns="0" rIns="0" bIns="0" rtlCol="0">
              <a:spAutoFit/>
            </a:bodyPr>
            <a:lstStyle/>
            <a:p>
              <a:pPr algn="ctr"/>
              <a:r>
                <a:rPr lang="en-GB" sz="1600" b="1" dirty="0" smtClean="0">
                  <a:solidFill>
                    <a:schemeClr val="bg2"/>
                  </a:solidFill>
                </a:rPr>
                <a:t>Healthcare</a:t>
              </a:r>
              <a:endParaRPr lang="en-GB" sz="1600" b="1" dirty="0">
                <a:solidFill>
                  <a:schemeClr val="bg2"/>
                </a:solidFill>
              </a:endParaRPr>
            </a:p>
          </p:txBody>
        </p:sp>
        <p:pic>
          <p:nvPicPr>
            <p:cNvPr id="59" name="Picture 58"/>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7928607" y="3984517"/>
              <a:ext cx="468585" cy="468000"/>
            </a:xfrm>
            <a:prstGeom prst="rect">
              <a:avLst/>
            </a:prstGeom>
          </p:spPr>
        </p:pic>
      </p:grpSp>
      <p:sp>
        <p:nvSpPr>
          <p:cNvPr id="9" name="TextBox 8"/>
          <p:cNvSpPr txBox="1"/>
          <p:nvPr/>
        </p:nvSpPr>
        <p:spPr>
          <a:xfrm>
            <a:off x="5971743" y="6355696"/>
            <a:ext cx="1546642" cy="338554"/>
          </a:xfrm>
          <a:prstGeom prst="rect">
            <a:avLst/>
          </a:prstGeom>
          <a:noFill/>
        </p:spPr>
        <p:txBody>
          <a:bodyPr wrap="none" rtlCol="0">
            <a:spAutoFit/>
          </a:bodyPr>
          <a:lstStyle/>
          <a:p>
            <a:r>
              <a:rPr lang="en-US" sz="1600" b="1" dirty="0">
                <a:solidFill>
                  <a:schemeClr val="bg2"/>
                </a:solidFill>
              </a:rPr>
              <a:t>(DNS, IXPs, TLD</a:t>
            </a:r>
            <a:r>
              <a:rPr lang="en-US" sz="1600" dirty="0" smtClean="0">
                <a:solidFill>
                  <a:srgbClr val="C00000"/>
                </a:solidFill>
              </a:rPr>
              <a:t>)</a:t>
            </a:r>
            <a:endParaRPr lang="en-GB" sz="1600" dirty="0">
              <a:solidFill>
                <a:srgbClr val="C00000"/>
              </a:solidFill>
            </a:endParaRPr>
          </a:p>
        </p:txBody>
      </p:sp>
      <p:sp>
        <p:nvSpPr>
          <p:cNvPr id="60" name="TextBox 59"/>
          <p:cNvSpPr txBox="1"/>
          <p:nvPr/>
        </p:nvSpPr>
        <p:spPr>
          <a:xfrm rot="4387330">
            <a:off x="-1025401" y="3374843"/>
            <a:ext cx="4970961" cy="646331"/>
          </a:xfrm>
          <a:prstGeom prst="rect">
            <a:avLst/>
          </a:prstGeom>
          <a:noFill/>
        </p:spPr>
        <p:txBody>
          <a:bodyPr wrap="square" rtlCol="0">
            <a:spAutoFit/>
          </a:bodyPr>
          <a:lstStyle/>
          <a:p>
            <a:r>
              <a:rPr lang="en-US" sz="3600" b="1" dirty="0" smtClean="0">
                <a:solidFill>
                  <a:srgbClr val="00B050"/>
                </a:solidFill>
              </a:rPr>
              <a:t>EU IMPLEMENTING ACTS</a:t>
            </a:r>
            <a:endParaRPr lang="en-GB" sz="3600" b="1" dirty="0">
              <a:solidFill>
                <a:srgbClr val="00B050"/>
              </a:solidFill>
            </a:endParaRPr>
          </a:p>
        </p:txBody>
      </p:sp>
      <p:sp>
        <p:nvSpPr>
          <p:cNvPr id="61" name="TextBox 60"/>
          <p:cNvSpPr txBox="1"/>
          <p:nvPr/>
        </p:nvSpPr>
        <p:spPr>
          <a:xfrm rot="17512568">
            <a:off x="5288887" y="3415574"/>
            <a:ext cx="4715718" cy="646331"/>
          </a:xfrm>
          <a:prstGeom prst="rect">
            <a:avLst/>
          </a:prstGeom>
          <a:noFill/>
        </p:spPr>
        <p:txBody>
          <a:bodyPr wrap="square" rtlCol="0">
            <a:spAutoFit/>
          </a:bodyPr>
          <a:lstStyle/>
          <a:p>
            <a:r>
              <a:rPr lang="en-US" sz="3600" b="1" dirty="0" smtClean="0">
                <a:solidFill>
                  <a:srgbClr val="00B050"/>
                </a:solidFill>
              </a:rPr>
              <a:t>NATIONAL LEGISLATION</a:t>
            </a:r>
            <a:endParaRPr lang="en-GB" sz="3600" b="1" dirty="0">
              <a:solidFill>
                <a:srgbClr val="00B050"/>
              </a:solidFill>
            </a:endParaRPr>
          </a:p>
        </p:txBody>
      </p:sp>
    </p:spTree>
    <p:extLst>
      <p:ext uri="{BB962C8B-B14F-4D97-AF65-F5344CB8AC3E}">
        <p14:creationId xmlns:p14="http://schemas.microsoft.com/office/powerpoint/2010/main" val="3320852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anim calcmode="lin" valueType="num">
                                      <p:cBhvr>
                                        <p:cTn id="8" dur="1000" fill="hold"/>
                                        <p:tgtEl>
                                          <p:spTgt spid="61"/>
                                        </p:tgtEl>
                                        <p:attrNameLst>
                                          <p:attrName>ppt_x</p:attrName>
                                        </p:attrNameLst>
                                      </p:cBhvr>
                                      <p:tavLst>
                                        <p:tav tm="0">
                                          <p:val>
                                            <p:strVal val="#ppt_x"/>
                                          </p:val>
                                        </p:tav>
                                        <p:tav tm="100000">
                                          <p:val>
                                            <p:strVal val="#ppt_x"/>
                                          </p:val>
                                        </p:tav>
                                      </p:tavLst>
                                    </p:anim>
                                    <p:anim calcmode="lin" valueType="num">
                                      <p:cBhvr>
                                        <p:cTn id="9" dur="1000" fill="hold"/>
                                        <p:tgtEl>
                                          <p:spTgt spid="6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1000"/>
                                        <p:tgtEl>
                                          <p:spTgt spid="60"/>
                                        </p:tgtEl>
                                      </p:cBhvr>
                                    </p:animEffect>
                                    <p:anim calcmode="lin" valueType="num">
                                      <p:cBhvr>
                                        <p:cTn id="13" dur="1000" fill="hold"/>
                                        <p:tgtEl>
                                          <p:spTgt spid="60"/>
                                        </p:tgtEl>
                                        <p:attrNameLst>
                                          <p:attrName>ppt_x</p:attrName>
                                        </p:attrNameLst>
                                      </p:cBhvr>
                                      <p:tavLst>
                                        <p:tav tm="0">
                                          <p:val>
                                            <p:strVal val="#ppt_x"/>
                                          </p:val>
                                        </p:tav>
                                        <p:tav tm="100000">
                                          <p:val>
                                            <p:strVal val="#ppt_x"/>
                                          </p:val>
                                        </p:tav>
                                      </p:tavLst>
                                    </p:anim>
                                    <p:anim calcmode="lin" valueType="num">
                                      <p:cBhvr>
                                        <p:cTn id="14"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31799" y="1168549"/>
          <a:ext cx="8037984" cy="4836199"/>
        </p:xfrm>
        <a:graphic>
          <a:graphicData uri="http://schemas.openxmlformats.org/drawingml/2006/table">
            <a:tbl>
              <a:tblPr>
                <a:tableStyleId>{0505E3EF-67EA-436B-97B2-0124C06EBD24}</a:tableStyleId>
              </a:tblPr>
              <a:tblGrid>
                <a:gridCol w="1674961"/>
                <a:gridCol w="2386134"/>
                <a:gridCol w="3976889"/>
              </a:tblGrid>
              <a:tr h="354373">
                <a:tc>
                  <a:txBody>
                    <a:bodyPr/>
                    <a:lstStyle/>
                    <a:p>
                      <a:r>
                        <a:rPr lang="en-GB" sz="1800" b="1" dirty="0"/>
                        <a:t>August 2016</a:t>
                      </a:r>
                    </a:p>
                  </a:txBody>
                  <a:tcPr marL="55446" marR="55446" marT="27723" marB="27723" anchor="ctr"/>
                </a:tc>
                <a:tc>
                  <a:txBody>
                    <a:bodyPr/>
                    <a:lstStyle/>
                    <a:p>
                      <a:r>
                        <a:rPr lang="en-GB" sz="1800" b="1" dirty="0"/>
                        <a:t>-</a:t>
                      </a:r>
                    </a:p>
                  </a:txBody>
                  <a:tcPr marL="55446" marR="55446" marT="27723" marB="27723" anchor="ctr"/>
                </a:tc>
                <a:tc>
                  <a:txBody>
                    <a:bodyPr/>
                    <a:lstStyle/>
                    <a:p>
                      <a:r>
                        <a:rPr lang="en-GB" sz="1800" b="1"/>
                        <a:t>Entry into force</a:t>
                      </a:r>
                    </a:p>
                  </a:txBody>
                  <a:tcPr marL="55446" marR="55446" marT="27723" marB="27723" anchor="ctr"/>
                </a:tc>
              </a:tr>
              <a:tr h="354373">
                <a:tc>
                  <a:txBody>
                    <a:bodyPr/>
                    <a:lstStyle/>
                    <a:p>
                      <a:r>
                        <a:rPr lang="en-GB" sz="1800" b="1" dirty="0"/>
                        <a:t>February 2017</a:t>
                      </a:r>
                    </a:p>
                  </a:txBody>
                  <a:tcPr marL="55446" marR="55446" marT="27723" marB="27723" anchor="ctr"/>
                </a:tc>
                <a:tc>
                  <a:txBody>
                    <a:bodyPr/>
                    <a:lstStyle/>
                    <a:p>
                      <a:r>
                        <a:rPr lang="en-GB" sz="1800" b="0" dirty="0"/>
                        <a:t>6 months</a:t>
                      </a:r>
                    </a:p>
                  </a:txBody>
                  <a:tcPr marL="55446" marR="55446" marT="27723" marB="27723" anchor="ctr"/>
                </a:tc>
                <a:tc>
                  <a:txBody>
                    <a:bodyPr/>
                    <a:lstStyle/>
                    <a:p>
                      <a:r>
                        <a:rPr lang="en-GB" sz="1800" b="1"/>
                        <a:t>Cooperation Group begins tasks</a:t>
                      </a:r>
                    </a:p>
                  </a:txBody>
                  <a:tcPr marL="55446" marR="55446" marT="27723" marB="27723" anchor="ctr"/>
                </a:tc>
              </a:tr>
              <a:tr h="551563">
                <a:tc>
                  <a:txBody>
                    <a:bodyPr/>
                    <a:lstStyle/>
                    <a:p>
                      <a:r>
                        <a:rPr lang="en-GB" sz="1800" b="1" dirty="0"/>
                        <a:t>August 2017</a:t>
                      </a:r>
                    </a:p>
                  </a:txBody>
                  <a:tcPr marL="55446" marR="55446" marT="27723" marB="27723" anchor="ctr"/>
                </a:tc>
                <a:tc>
                  <a:txBody>
                    <a:bodyPr/>
                    <a:lstStyle/>
                    <a:p>
                      <a:r>
                        <a:rPr lang="en-GB" sz="1800" b="0" dirty="0"/>
                        <a:t>12 months</a:t>
                      </a:r>
                    </a:p>
                  </a:txBody>
                  <a:tcPr marL="55446" marR="55446" marT="27723" marB="27723" anchor="ctr"/>
                </a:tc>
                <a:tc>
                  <a:txBody>
                    <a:bodyPr/>
                    <a:lstStyle/>
                    <a:p>
                      <a:r>
                        <a:rPr lang="en-US" sz="1800" b="1"/>
                        <a:t>Adoption of implementing on security and notification requirements for DSPs</a:t>
                      </a:r>
                    </a:p>
                  </a:txBody>
                  <a:tcPr marL="55446" marR="55446" marT="27723" marB="27723" anchor="ctr"/>
                </a:tc>
              </a:tr>
              <a:tr h="551563">
                <a:tc>
                  <a:txBody>
                    <a:bodyPr/>
                    <a:lstStyle/>
                    <a:p>
                      <a:r>
                        <a:rPr lang="en-GB" sz="1800" b="1" dirty="0"/>
                        <a:t>February 2018</a:t>
                      </a:r>
                    </a:p>
                  </a:txBody>
                  <a:tcPr marL="55446" marR="55446" marT="27723" marB="27723" anchor="ctr"/>
                </a:tc>
                <a:tc>
                  <a:txBody>
                    <a:bodyPr/>
                    <a:lstStyle/>
                    <a:p>
                      <a:r>
                        <a:rPr lang="en-GB" sz="1800" b="0" dirty="0"/>
                        <a:t>18 months</a:t>
                      </a:r>
                    </a:p>
                  </a:txBody>
                  <a:tcPr marL="55446" marR="55446" marT="27723" marB="27723" anchor="ctr"/>
                </a:tc>
                <a:tc>
                  <a:txBody>
                    <a:bodyPr/>
                    <a:lstStyle/>
                    <a:p>
                      <a:r>
                        <a:rPr lang="en-US" sz="1800" b="1"/>
                        <a:t>Cooperation Group establishes work programme</a:t>
                      </a:r>
                    </a:p>
                  </a:txBody>
                  <a:tcPr marL="55446" marR="55446" marT="27723" marB="27723" anchor="ctr"/>
                </a:tc>
              </a:tr>
              <a:tr h="354373">
                <a:tc>
                  <a:txBody>
                    <a:bodyPr/>
                    <a:lstStyle/>
                    <a:p>
                      <a:r>
                        <a:rPr lang="en-GB" sz="1800" b="1" dirty="0" smtClean="0"/>
                        <a:t>9</a:t>
                      </a:r>
                      <a:r>
                        <a:rPr lang="en-GB" sz="1800" b="1" baseline="0" dirty="0" smtClean="0"/>
                        <a:t> </a:t>
                      </a:r>
                      <a:r>
                        <a:rPr lang="en-GB" sz="1800" b="1" dirty="0" smtClean="0"/>
                        <a:t>May </a:t>
                      </a:r>
                      <a:r>
                        <a:rPr lang="en-GB" sz="1800" b="1" dirty="0"/>
                        <a:t>2018</a:t>
                      </a:r>
                    </a:p>
                  </a:txBody>
                  <a:tcPr marL="55446" marR="55446" marT="27723" marB="27723" anchor="ctr"/>
                </a:tc>
                <a:tc>
                  <a:txBody>
                    <a:bodyPr/>
                    <a:lstStyle/>
                    <a:p>
                      <a:r>
                        <a:rPr lang="en-GB" sz="1800" b="0" dirty="0"/>
                        <a:t>21 months</a:t>
                      </a:r>
                    </a:p>
                  </a:txBody>
                  <a:tcPr marL="55446" marR="55446" marT="27723" marB="27723" anchor="ctr"/>
                </a:tc>
                <a:tc>
                  <a:txBody>
                    <a:bodyPr/>
                    <a:lstStyle/>
                    <a:p>
                      <a:r>
                        <a:rPr lang="en-GB" sz="1800" b="1"/>
                        <a:t>Transposition into national law</a:t>
                      </a:r>
                    </a:p>
                  </a:txBody>
                  <a:tcPr marL="55446" marR="55446" marT="27723" marB="27723" anchor="ctr"/>
                </a:tc>
              </a:tr>
              <a:tr h="551563">
                <a:tc>
                  <a:txBody>
                    <a:bodyPr/>
                    <a:lstStyle/>
                    <a:p>
                      <a:r>
                        <a:rPr lang="en-GB" sz="1800" b="1"/>
                        <a:t>November 2018</a:t>
                      </a:r>
                    </a:p>
                  </a:txBody>
                  <a:tcPr marL="55446" marR="55446" marT="27723" marB="27723" anchor="ctr"/>
                </a:tc>
                <a:tc>
                  <a:txBody>
                    <a:bodyPr/>
                    <a:lstStyle/>
                    <a:p>
                      <a:r>
                        <a:rPr lang="en-GB" sz="1800" b="0" dirty="0"/>
                        <a:t>27 months</a:t>
                      </a:r>
                    </a:p>
                  </a:txBody>
                  <a:tcPr marL="55446" marR="55446" marT="27723" marB="27723" anchor="ctr"/>
                </a:tc>
                <a:tc>
                  <a:txBody>
                    <a:bodyPr/>
                    <a:lstStyle/>
                    <a:p>
                      <a:r>
                        <a:rPr lang="en-US" sz="1800" b="1" dirty="0"/>
                        <a:t>Member States to identify operators of essential services</a:t>
                      </a:r>
                    </a:p>
                  </a:txBody>
                  <a:tcPr marL="55446" marR="55446" marT="27723" marB="27723" anchor="ctr"/>
                </a:tc>
              </a:tr>
              <a:tr h="985274">
                <a:tc>
                  <a:txBody>
                    <a:bodyPr/>
                    <a:lstStyle/>
                    <a:p>
                      <a:r>
                        <a:rPr lang="en-GB" sz="1800" b="1"/>
                        <a:t>May 2019</a:t>
                      </a:r>
                    </a:p>
                  </a:txBody>
                  <a:tcPr marL="55446" marR="55446" marT="27723" marB="27723" anchor="ctr"/>
                </a:tc>
                <a:tc>
                  <a:txBody>
                    <a:bodyPr/>
                    <a:lstStyle/>
                    <a:p>
                      <a:r>
                        <a:rPr lang="en-US" sz="1800" b="0" dirty="0"/>
                        <a:t>33 months </a:t>
                      </a:r>
                      <a:br>
                        <a:rPr lang="en-US" sz="1800" b="0" dirty="0"/>
                      </a:br>
                      <a:r>
                        <a:rPr lang="en-US" sz="1800" b="0" dirty="0"/>
                        <a:t>(i.e. 1 year after transposition)</a:t>
                      </a:r>
                    </a:p>
                  </a:txBody>
                  <a:tcPr marL="55446" marR="55446" marT="27723" marB="27723" anchor="ctr"/>
                </a:tc>
                <a:tc>
                  <a:txBody>
                    <a:bodyPr/>
                    <a:lstStyle/>
                    <a:p>
                      <a:r>
                        <a:rPr lang="en-US" sz="1800" b="1" dirty="0"/>
                        <a:t>Commission report </a:t>
                      </a:r>
                      <a:r>
                        <a:rPr lang="en-US" sz="1800" b="1" dirty="0" smtClean="0"/>
                        <a:t>- consistency </a:t>
                      </a:r>
                      <a:r>
                        <a:rPr lang="en-US" sz="1800" b="1" dirty="0"/>
                        <a:t>of Member States' identification of </a:t>
                      </a:r>
                      <a:r>
                        <a:rPr lang="en-US" sz="1800" b="1" dirty="0" smtClean="0"/>
                        <a:t>OES</a:t>
                      </a:r>
                      <a:endParaRPr lang="en-US" sz="1800" b="1" dirty="0"/>
                    </a:p>
                  </a:txBody>
                  <a:tcPr marL="55446" marR="55446" marT="27723" marB="27723" anchor="ctr"/>
                </a:tc>
              </a:tr>
              <a:tr h="975548">
                <a:tc>
                  <a:txBody>
                    <a:bodyPr/>
                    <a:lstStyle/>
                    <a:p>
                      <a:r>
                        <a:rPr lang="en-GB" sz="1800" b="1" dirty="0"/>
                        <a:t>May 2021</a:t>
                      </a:r>
                    </a:p>
                  </a:txBody>
                  <a:tcPr marL="55446" marR="55446" marT="27723" marB="27723" anchor="ctr"/>
                </a:tc>
                <a:tc>
                  <a:txBody>
                    <a:bodyPr/>
                    <a:lstStyle/>
                    <a:p>
                      <a:r>
                        <a:rPr lang="en-US" sz="1800" b="0" dirty="0"/>
                        <a:t>57 months</a:t>
                      </a:r>
                      <a:br>
                        <a:rPr lang="en-US" sz="1800" b="0" dirty="0"/>
                      </a:br>
                      <a:r>
                        <a:rPr lang="en-US" sz="1800" b="0" dirty="0"/>
                        <a:t>(i.e. 3 years after transposition)</a:t>
                      </a:r>
                    </a:p>
                  </a:txBody>
                  <a:tcPr marL="55446" marR="55446" marT="27723" marB="27723" anchor="ctr"/>
                </a:tc>
                <a:tc>
                  <a:txBody>
                    <a:bodyPr/>
                    <a:lstStyle/>
                    <a:p>
                      <a:r>
                        <a:rPr lang="en-US" sz="1800" b="1" dirty="0"/>
                        <a:t>Commission </a:t>
                      </a:r>
                      <a:r>
                        <a:rPr lang="en-US" sz="1800" b="1" dirty="0" smtClean="0"/>
                        <a:t>review</a:t>
                      </a:r>
                      <a:endParaRPr lang="en-US" sz="1800" b="1" dirty="0"/>
                    </a:p>
                  </a:txBody>
                  <a:tcPr marL="55446" marR="55446" marT="27723" marB="27723" anchor="ctr"/>
                </a:tc>
              </a:tr>
            </a:tbl>
          </a:graphicData>
        </a:graphic>
      </p:graphicFrame>
      <p:sp>
        <p:nvSpPr>
          <p:cNvPr id="4" name="Title 3"/>
          <p:cNvSpPr>
            <a:spLocks noGrp="1"/>
          </p:cNvSpPr>
          <p:nvPr>
            <p:ph type="title"/>
          </p:nvPr>
        </p:nvSpPr>
        <p:spPr/>
        <p:txBody>
          <a:bodyPr>
            <a:normAutofit/>
          </a:bodyPr>
          <a:lstStyle/>
          <a:p>
            <a:r>
              <a:rPr lang="en-GB" u="sng" dirty="0" smtClean="0"/>
              <a:t>NIS directive - TIMELINE</a:t>
            </a:r>
            <a:endParaRPr lang="en-GB" u="sng" dirty="0"/>
          </a:p>
        </p:txBody>
      </p:sp>
      <p:sp>
        <p:nvSpPr>
          <p:cNvPr id="5" name="Footer Placeholder 4"/>
          <p:cNvSpPr>
            <a:spLocks noGrp="1"/>
          </p:cNvSpPr>
          <p:nvPr>
            <p:ph type="ftr" sz="quarter" idx="11"/>
          </p:nvPr>
        </p:nvSpPr>
        <p:spPr/>
        <p:txBody>
          <a:bodyPr/>
          <a:lstStyle/>
          <a:p>
            <a:r>
              <a:rPr lang="en-US" smtClean="0"/>
              <a:t>About the NIS Directive</a:t>
            </a:r>
            <a:endParaRPr lang="en-GB" dirty="0"/>
          </a:p>
        </p:txBody>
      </p:sp>
    </p:spTree>
    <p:extLst>
      <p:ext uri="{BB962C8B-B14F-4D97-AF65-F5344CB8AC3E}">
        <p14:creationId xmlns:p14="http://schemas.microsoft.com/office/powerpoint/2010/main" val="198882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2ff6b79b1ee421243ee4be81b9cbc8cb7a942b4"/>
</p:tagLst>
</file>

<file path=ppt/theme/theme1.xml><?xml version="1.0" encoding="utf-8"?>
<a:theme xmlns:a="http://schemas.openxmlformats.org/drawingml/2006/main" name="Enisa">
  <a:themeElements>
    <a:clrScheme name="Enisa 2015">
      <a:dk1>
        <a:srgbClr val="193989"/>
      </a:dk1>
      <a:lt1>
        <a:sysClr val="window" lastClr="FFFFFF"/>
      </a:lt1>
      <a:dk2>
        <a:srgbClr val="111111"/>
      </a:dk2>
      <a:lt2>
        <a:srgbClr val="D31145"/>
      </a:lt2>
      <a:accent1>
        <a:srgbClr val="C1C2DE"/>
      </a:accent1>
      <a:accent2>
        <a:srgbClr val="193989"/>
      </a:accent2>
      <a:accent3>
        <a:srgbClr val="B2B2B2"/>
      </a:accent3>
      <a:accent4>
        <a:srgbClr val="D31145"/>
      </a:accent4>
      <a:accent5>
        <a:srgbClr val="58595B"/>
      </a:accent5>
      <a:accent6>
        <a:srgbClr val="FFEE00"/>
      </a:accent6>
      <a:hlink>
        <a:srgbClr val="89A4E9"/>
      </a:hlink>
      <a:folHlink>
        <a:srgbClr val="89A4E9"/>
      </a:folHlink>
    </a:clrScheme>
    <a:fontScheme name="Custom 2">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ISA_Template_020415_v07" id="{3E2F2869-DD74-478D-ACC6-D05D1DCBF35F}" vid="{443E5ECD-CAC9-4E9C-ADC7-CEBEA985D3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B99E8C6D1BCC4EB0EFF90774688A13" ma:contentTypeVersion="2" ma:contentTypeDescription="Create a new document." ma:contentTypeScope="" ma:versionID="da13fe64b297a1350a85a8d7293cfed1">
  <xsd:schema xmlns:xsd="http://www.w3.org/2001/XMLSchema" xmlns:xs="http://www.w3.org/2001/XMLSchema" xmlns:p="http://schemas.microsoft.com/office/2006/metadata/properties" targetNamespace="http://schemas.microsoft.com/office/2006/metadata/properties" ma:root="true" ma:fieldsID="d6254111a8e32ab6085427428fc563f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43A67FD-BCB9-4119-9B4A-43AE5D7767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1FE6FB80-55E3-4F84-B775-C65BBBF4739C}">
  <ds:schemaRefs>
    <ds:schemaRef ds:uri="http://schemas.microsoft.com/sharepoint/v3/contenttype/forms"/>
  </ds:schemaRefs>
</ds:datastoreItem>
</file>

<file path=customXml/itemProps3.xml><?xml version="1.0" encoding="utf-8"?>
<ds:datastoreItem xmlns:ds="http://schemas.openxmlformats.org/officeDocument/2006/customXml" ds:itemID="{1F22C8F5-1AD8-4261-81B9-47575844FDBF}">
  <ds:schemaRefs>
    <ds:schemaRef ds:uri="http://purl.org/dc/terms/"/>
    <ds:schemaRef ds:uri="http://www.w3.org/XML/1998/namespace"/>
    <ds:schemaRef ds:uri="http://purl.org/dc/elements/1.1/"/>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ENISA Presentation Template</Template>
  <TotalTime>554</TotalTime>
  <Words>1009</Words>
  <Application>Microsoft Office PowerPoint</Application>
  <PresentationFormat>On-screen Show (4:3)</PresentationFormat>
  <Paragraphs>162</Paragraphs>
  <Slides>15</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Enisa</vt:lpstr>
      <vt:lpstr>About the NIS directive</vt:lpstr>
      <vt:lpstr>NIS directive – the context</vt:lpstr>
      <vt:lpstr>NIS directive</vt:lpstr>
      <vt:lpstr>Improved cybersecurity capabilities at national level</vt:lpstr>
      <vt:lpstr>Increased EU-level cooperation</vt:lpstr>
      <vt:lpstr>Obligations for MS on OES</vt:lpstr>
      <vt:lpstr>Obligations for MS on DSP</vt:lpstr>
      <vt:lpstr>The NIS Directive</vt:lpstr>
      <vt:lpstr>NIS directive - TIMELINE</vt:lpstr>
      <vt:lpstr>CII sectors covered by ENISA</vt:lpstr>
      <vt:lpstr>General role of ENISA</vt:lpstr>
      <vt:lpstr>ENISA projects 2016</vt:lpstr>
      <vt:lpstr>ENISA projects 2016</vt:lpstr>
      <vt:lpstr>Some facts for MS</vt:lpstr>
      <vt:lpstr>Thank you </vt:lpstr>
    </vt:vector>
  </TitlesOfParts>
  <Company>ENISA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 here</dc:title>
  <dc:creator>Vangelis Stavropoulos</dc:creator>
  <cp:lastModifiedBy>Dan Tofan</cp:lastModifiedBy>
  <cp:revision>53</cp:revision>
  <dcterms:created xsi:type="dcterms:W3CDTF">2016-02-22T11:51:02Z</dcterms:created>
  <dcterms:modified xsi:type="dcterms:W3CDTF">2016-10-03T05:08:57Z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0x01010000B99E8C6D1BCC4EB0EFF90774688A13</vt:lpwstr>
  </property>
</Properties>
</file>