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sldIdLst>
    <p:sldId id="364" r:id="rId2"/>
    <p:sldId id="394" r:id="rId3"/>
    <p:sldId id="395" r:id="rId4"/>
    <p:sldId id="372" r:id="rId5"/>
    <p:sldId id="373" r:id="rId6"/>
    <p:sldId id="374" r:id="rId7"/>
    <p:sldId id="376" r:id="rId8"/>
    <p:sldId id="379" r:id="rId9"/>
    <p:sldId id="391" r:id="rId10"/>
    <p:sldId id="392" r:id="rId11"/>
    <p:sldId id="393" r:id="rId12"/>
    <p:sldId id="386" r:id="rId13"/>
    <p:sldId id="380" r:id="rId14"/>
    <p:sldId id="377" r:id="rId15"/>
    <p:sldId id="388" r:id="rId16"/>
    <p:sldId id="381" r:id="rId17"/>
    <p:sldId id="382" r:id="rId18"/>
    <p:sldId id="387" r:id="rId19"/>
    <p:sldId id="385" r:id="rId20"/>
    <p:sldId id="384" r:id="rId21"/>
    <p:sldId id="389" r:id="rId22"/>
    <p:sldId id="390" r:id="rId23"/>
    <p:sldId id="370" r:id="rId24"/>
    <p:sldId id="371"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1E"/>
    <a:srgbClr val="D81E00"/>
    <a:srgbClr val="D81E2E"/>
    <a:srgbClr val="011D29"/>
    <a:srgbClr val="0B212C"/>
    <a:srgbClr val="011925"/>
    <a:srgbClr val="042938"/>
    <a:srgbClr val="EA7700"/>
    <a:srgbClr val="4285F4"/>
    <a:srgbClr val="AB9B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63" autoAdjust="0"/>
  </p:normalViewPr>
  <p:slideViewPr>
    <p:cSldViewPr snapToGrid="0" showGuides="1">
      <p:cViewPr>
        <p:scale>
          <a:sx n="100" d="100"/>
          <a:sy n="100" d="100"/>
        </p:scale>
        <p:origin x="-888" y="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930C7-C7EA-47CD-AFC1-86B16B764D3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273442C-F2F4-4EFA-93D5-65C1862F1764}">
      <dgm:prSet phldrT="[Text]"/>
      <dgm:spPr>
        <a:xfrm>
          <a:off x="1412453" y="923"/>
          <a:ext cx="1289893" cy="644946"/>
        </a:xfrm>
        <a:solidFill>
          <a:srgbClr val="949599"/>
        </a:solidFill>
        <a:ln w="25400" cap="flat" cmpd="sng" algn="ctr">
          <a:solidFill>
            <a:srgbClr val="FFFFFF">
              <a:hueOff val="0"/>
              <a:satOff val="0"/>
              <a:lumOff val="0"/>
              <a:alphaOff val="0"/>
            </a:srgbClr>
          </a:solidFill>
          <a:prstDash val="solid"/>
        </a:ln>
        <a:effectLst/>
      </dgm:spPr>
      <dgm:t>
        <a:bodyPr/>
        <a:lstStyle/>
        <a:p>
          <a:r>
            <a:rPr lang="en-US" dirty="0" smtClean="0">
              <a:solidFill>
                <a:srgbClr val="000000"/>
              </a:solidFill>
              <a:latin typeface="Verdana"/>
              <a:ea typeface="+mn-ea"/>
              <a:cs typeface="+mn-cs"/>
            </a:rPr>
            <a:t>Identify Stakeholders</a:t>
          </a:r>
          <a:endParaRPr lang="en-US" dirty="0">
            <a:solidFill>
              <a:srgbClr val="000000"/>
            </a:solidFill>
            <a:latin typeface="Verdana"/>
            <a:ea typeface="+mn-ea"/>
            <a:cs typeface="+mn-cs"/>
          </a:endParaRPr>
        </a:p>
      </dgm:t>
    </dgm:pt>
    <dgm:pt modelId="{390864DB-78EE-4D9B-9D92-793A17579C0A}" type="parTrans" cxnId="{2B0317C5-E18A-4502-ACC8-9705EEE0D3F0}">
      <dgm:prSet/>
      <dgm:spPr/>
      <dgm:t>
        <a:bodyPr/>
        <a:lstStyle/>
        <a:p>
          <a:endParaRPr lang="en-US"/>
        </a:p>
      </dgm:t>
    </dgm:pt>
    <dgm:pt modelId="{97597CFA-8CD1-4BEE-962E-660D5BA3749B}" type="sibTrans" cxnId="{2B0317C5-E18A-4502-ACC8-9705EEE0D3F0}">
      <dgm:prSet/>
      <dgm:spPr>
        <a:xfrm>
          <a:off x="599854" y="-13674"/>
          <a:ext cx="2915091" cy="2915091"/>
        </a:xfrm>
        <a:solidFill>
          <a:srgbClr val="D52B1E">
            <a:tint val="40000"/>
            <a:hueOff val="0"/>
            <a:satOff val="0"/>
            <a:lumOff val="0"/>
            <a:alphaOff val="0"/>
          </a:srgbClr>
        </a:solidFill>
        <a:ln>
          <a:noFill/>
        </a:ln>
        <a:effectLst/>
      </dgm:spPr>
      <dgm:t>
        <a:bodyPr/>
        <a:lstStyle/>
        <a:p>
          <a:endParaRPr lang="en-US"/>
        </a:p>
      </dgm:t>
    </dgm:pt>
    <dgm:pt modelId="{F5BE3A60-1D0A-4FA4-9402-B0036C5860F6}">
      <dgm:prSet phldrT="[Text]"/>
      <dgm:spPr>
        <a:xfrm>
          <a:off x="2594720" y="859891"/>
          <a:ext cx="1289893" cy="644946"/>
        </a:xfrm>
        <a:solidFill>
          <a:srgbClr val="949599"/>
        </a:solidFill>
        <a:ln w="25400" cap="flat" cmpd="sng" algn="ctr">
          <a:solidFill>
            <a:srgbClr val="FFFFFF">
              <a:hueOff val="0"/>
              <a:satOff val="0"/>
              <a:lumOff val="0"/>
              <a:alphaOff val="0"/>
            </a:srgbClr>
          </a:solidFill>
          <a:prstDash val="solid"/>
        </a:ln>
        <a:effectLst/>
      </dgm:spPr>
      <dgm:t>
        <a:bodyPr/>
        <a:lstStyle/>
        <a:p>
          <a:r>
            <a:rPr lang="en-US" dirty="0" smtClean="0">
              <a:solidFill>
                <a:srgbClr val="000000"/>
              </a:solidFill>
              <a:latin typeface="Verdana"/>
              <a:ea typeface="+mn-ea"/>
              <a:cs typeface="+mn-cs"/>
            </a:rPr>
            <a:t>Classify Data Breaches</a:t>
          </a:r>
          <a:endParaRPr lang="en-US" dirty="0">
            <a:solidFill>
              <a:srgbClr val="000000"/>
            </a:solidFill>
            <a:latin typeface="Verdana"/>
            <a:ea typeface="+mn-ea"/>
            <a:cs typeface="+mn-cs"/>
          </a:endParaRPr>
        </a:p>
      </dgm:t>
    </dgm:pt>
    <dgm:pt modelId="{C87BB988-65CB-4483-9908-C475A7EFC2CB}" type="parTrans" cxnId="{602E13E4-96A4-4DE0-AD20-26040FAF17C7}">
      <dgm:prSet/>
      <dgm:spPr/>
      <dgm:t>
        <a:bodyPr/>
        <a:lstStyle/>
        <a:p>
          <a:endParaRPr lang="en-US"/>
        </a:p>
      </dgm:t>
    </dgm:pt>
    <dgm:pt modelId="{F0C7F5EE-F875-4083-998D-14B93CCD1AAF}" type="sibTrans" cxnId="{602E13E4-96A4-4DE0-AD20-26040FAF17C7}">
      <dgm:prSet/>
      <dgm:spPr/>
      <dgm:t>
        <a:bodyPr/>
        <a:lstStyle/>
        <a:p>
          <a:endParaRPr lang="en-US"/>
        </a:p>
      </dgm:t>
    </dgm:pt>
    <dgm:pt modelId="{2530800A-11CE-4AFB-8C89-8B19AE7C7268}">
      <dgm:prSet phldrT="[Text]"/>
      <dgm:spPr>
        <a:xfrm>
          <a:off x="2143134" y="2249729"/>
          <a:ext cx="1289893" cy="644946"/>
        </a:xfrm>
        <a:solidFill>
          <a:srgbClr val="949599"/>
        </a:solidFill>
        <a:ln w="25400" cap="flat" cmpd="sng" algn="ctr">
          <a:solidFill>
            <a:srgbClr val="FFFFFF">
              <a:hueOff val="0"/>
              <a:satOff val="0"/>
              <a:lumOff val="0"/>
              <a:alphaOff val="0"/>
            </a:srgbClr>
          </a:solidFill>
          <a:prstDash val="solid"/>
        </a:ln>
        <a:effectLst/>
      </dgm:spPr>
      <dgm:t>
        <a:bodyPr/>
        <a:lstStyle/>
        <a:p>
          <a:r>
            <a:rPr lang="en-US" dirty="0" smtClean="0">
              <a:solidFill>
                <a:srgbClr val="000000"/>
              </a:solidFill>
              <a:latin typeface="Verdana"/>
              <a:ea typeface="+mn-ea"/>
              <a:cs typeface="+mn-cs"/>
            </a:rPr>
            <a:t>Breach Risk Assessment</a:t>
          </a:r>
          <a:endParaRPr lang="en-US" dirty="0">
            <a:solidFill>
              <a:srgbClr val="000000"/>
            </a:solidFill>
            <a:latin typeface="Verdana"/>
            <a:ea typeface="+mn-ea"/>
            <a:cs typeface="+mn-cs"/>
          </a:endParaRPr>
        </a:p>
      </dgm:t>
    </dgm:pt>
    <dgm:pt modelId="{CA74070E-0B90-4C1B-9746-5B22E9C6BCF2}" type="parTrans" cxnId="{6EDB9E49-4F69-4AB7-A3A2-ABFDF24DF672}">
      <dgm:prSet/>
      <dgm:spPr/>
      <dgm:t>
        <a:bodyPr/>
        <a:lstStyle/>
        <a:p>
          <a:endParaRPr lang="en-US"/>
        </a:p>
      </dgm:t>
    </dgm:pt>
    <dgm:pt modelId="{BDDDF438-A73C-43A3-95FC-28DDA0347864}" type="sibTrans" cxnId="{6EDB9E49-4F69-4AB7-A3A2-ABFDF24DF672}">
      <dgm:prSet/>
      <dgm:spPr/>
      <dgm:t>
        <a:bodyPr/>
        <a:lstStyle/>
        <a:p>
          <a:endParaRPr lang="en-US"/>
        </a:p>
      </dgm:t>
    </dgm:pt>
    <dgm:pt modelId="{CC1F642E-7937-4620-B42D-E03938F0C7A2}">
      <dgm:prSet phldrT="[Text]"/>
      <dgm:spPr>
        <a:xfrm>
          <a:off x="681771" y="2249729"/>
          <a:ext cx="1289893" cy="644946"/>
        </a:xfrm>
        <a:solidFill>
          <a:srgbClr val="949599"/>
        </a:solidFill>
        <a:ln w="25400" cap="flat" cmpd="sng" algn="ctr">
          <a:solidFill>
            <a:srgbClr val="FFFFFF">
              <a:hueOff val="0"/>
              <a:satOff val="0"/>
              <a:lumOff val="0"/>
              <a:alphaOff val="0"/>
            </a:srgbClr>
          </a:solidFill>
          <a:prstDash val="solid"/>
        </a:ln>
        <a:effectLst/>
      </dgm:spPr>
      <dgm:t>
        <a:bodyPr/>
        <a:lstStyle/>
        <a:p>
          <a:r>
            <a:rPr lang="en-US" dirty="0" smtClean="0">
              <a:solidFill>
                <a:srgbClr val="000000"/>
              </a:solidFill>
              <a:latin typeface="Verdana"/>
              <a:ea typeface="+mn-ea"/>
              <a:cs typeface="+mn-cs"/>
            </a:rPr>
            <a:t>Notifications and Call Trees</a:t>
          </a:r>
          <a:endParaRPr lang="en-US" dirty="0">
            <a:solidFill>
              <a:srgbClr val="000000"/>
            </a:solidFill>
            <a:latin typeface="Verdana"/>
            <a:ea typeface="+mn-ea"/>
            <a:cs typeface="+mn-cs"/>
          </a:endParaRPr>
        </a:p>
      </dgm:t>
    </dgm:pt>
    <dgm:pt modelId="{595DD098-89D1-4C64-8F36-43F020A66DAF}" type="parTrans" cxnId="{0AE0D37A-DD06-45EE-BFA6-E60DFF18AD5D}">
      <dgm:prSet/>
      <dgm:spPr/>
      <dgm:t>
        <a:bodyPr/>
        <a:lstStyle/>
        <a:p>
          <a:endParaRPr lang="en-US"/>
        </a:p>
      </dgm:t>
    </dgm:pt>
    <dgm:pt modelId="{E0E3FE95-D0A3-4964-958A-47E4CA66611D}" type="sibTrans" cxnId="{0AE0D37A-DD06-45EE-BFA6-E60DFF18AD5D}">
      <dgm:prSet/>
      <dgm:spPr/>
      <dgm:t>
        <a:bodyPr/>
        <a:lstStyle/>
        <a:p>
          <a:endParaRPr lang="en-US"/>
        </a:p>
      </dgm:t>
    </dgm:pt>
    <dgm:pt modelId="{B4BA4CC3-2C7A-4F8E-A965-F5A43BC1FCC4}">
      <dgm:prSet phldrT="[Text]"/>
      <dgm:spPr>
        <a:xfrm>
          <a:off x="230185" y="859891"/>
          <a:ext cx="1289893" cy="644946"/>
        </a:xfrm>
        <a:solidFill>
          <a:srgbClr val="949599"/>
        </a:solidFill>
        <a:ln w="25400" cap="flat" cmpd="sng" algn="ctr">
          <a:solidFill>
            <a:srgbClr val="FFFFFF">
              <a:hueOff val="0"/>
              <a:satOff val="0"/>
              <a:lumOff val="0"/>
              <a:alphaOff val="0"/>
            </a:srgbClr>
          </a:solidFill>
          <a:prstDash val="solid"/>
        </a:ln>
        <a:effectLst/>
      </dgm:spPr>
      <dgm:t>
        <a:bodyPr/>
        <a:lstStyle/>
        <a:p>
          <a:r>
            <a:rPr lang="en-US" dirty="0" smtClean="0">
              <a:solidFill>
                <a:srgbClr val="000000"/>
              </a:solidFill>
              <a:latin typeface="Verdana"/>
              <a:ea typeface="+mn-ea"/>
              <a:cs typeface="+mn-cs"/>
            </a:rPr>
            <a:t>Notification History</a:t>
          </a:r>
          <a:endParaRPr lang="en-US" dirty="0">
            <a:solidFill>
              <a:srgbClr val="000000"/>
            </a:solidFill>
            <a:latin typeface="Verdana"/>
            <a:ea typeface="+mn-ea"/>
            <a:cs typeface="+mn-cs"/>
          </a:endParaRPr>
        </a:p>
      </dgm:t>
    </dgm:pt>
    <dgm:pt modelId="{7BCD6D7C-C342-4DF9-A28F-92469611557F}" type="parTrans" cxnId="{F9684A1C-A072-43A6-89B7-9F056D54E5E1}">
      <dgm:prSet/>
      <dgm:spPr/>
      <dgm:t>
        <a:bodyPr/>
        <a:lstStyle/>
        <a:p>
          <a:endParaRPr lang="en-US"/>
        </a:p>
      </dgm:t>
    </dgm:pt>
    <dgm:pt modelId="{15FF3178-E1B7-4884-809D-3FA7E7238A6A}" type="sibTrans" cxnId="{F9684A1C-A072-43A6-89B7-9F056D54E5E1}">
      <dgm:prSet/>
      <dgm:spPr/>
      <dgm:t>
        <a:bodyPr/>
        <a:lstStyle/>
        <a:p>
          <a:endParaRPr lang="en-US"/>
        </a:p>
      </dgm:t>
    </dgm:pt>
    <dgm:pt modelId="{970CA421-7065-41EC-895E-6A46C7482435}" type="pres">
      <dgm:prSet presAssocID="{4AE930C7-C7EA-47CD-AFC1-86B16B764D33}" presName="Name0" presStyleCnt="0">
        <dgm:presLayoutVars>
          <dgm:dir/>
          <dgm:resizeHandles val="exact"/>
        </dgm:presLayoutVars>
      </dgm:prSet>
      <dgm:spPr/>
      <dgm:t>
        <a:bodyPr/>
        <a:lstStyle/>
        <a:p>
          <a:endParaRPr lang="en-US"/>
        </a:p>
      </dgm:t>
    </dgm:pt>
    <dgm:pt modelId="{E76CAFD3-CABE-459F-A43C-D68D11C747A6}" type="pres">
      <dgm:prSet presAssocID="{4AE930C7-C7EA-47CD-AFC1-86B16B764D33}" presName="cycle" presStyleCnt="0"/>
      <dgm:spPr/>
    </dgm:pt>
    <dgm:pt modelId="{ECED27B7-B568-43BF-938A-6F8221D6298D}" type="pres">
      <dgm:prSet presAssocID="{E273442C-F2F4-4EFA-93D5-65C1862F1764}" presName="nodeFirstNode" presStyleLbl="node1" presStyleIdx="0" presStyleCnt="5">
        <dgm:presLayoutVars>
          <dgm:bulletEnabled val="1"/>
        </dgm:presLayoutVars>
      </dgm:prSet>
      <dgm:spPr>
        <a:prstGeom prst="roundRect">
          <a:avLst/>
        </a:prstGeom>
      </dgm:spPr>
      <dgm:t>
        <a:bodyPr/>
        <a:lstStyle/>
        <a:p>
          <a:endParaRPr lang="en-US"/>
        </a:p>
      </dgm:t>
    </dgm:pt>
    <dgm:pt modelId="{0E6ADB8C-1265-4AA7-954E-D1FD0EEDCB38}" type="pres">
      <dgm:prSet presAssocID="{97597CFA-8CD1-4BEE-962E-660D5BA3749B}" presName="sibTransFirstNode" presStyleLbl="bgShp" presStyleIdx="0" presStyleCnt="1"/>
      <dgm:spPr>
        <a:prstGeom prst="circularArrow">
          <a:avLst>
            <a:gd name="adj1" fmla="val 5544"/>
            <a:gd name="adj2" fmla="val 330680"/>
            <a:gd name="adj3" fmla="val 13902336"/>
            <a:gd name="adj4" fmla="val 17309502"/>
            <a:gd name="adj5" fmla="val 5757"/>
          </a:avLst>
        </a:prstGeom>
      </dgm:spPr>
      <dgm:t>
        <a:bodyPr/>
        <a:lstStyle/>
        <a:p>
          <a:endParaRPr lang="en-US"/>
        </a:p>
      </dgm:t>
    </dgm:pt>
    <dgm:pt modelId="{60351520-3F32-4544-9901-D233C7D62DA6}" type="pres">
      <dgm:prSet presAssocID="{F5BE3A60-1D0A-4FA4-9402-B0036C5860F6}" presName="nodeFollowingNodes" presStyleLbl="node1" presStyleIdx="1" presStyleCnt="5">
        <dgm:presLayoutVars>
          <dgm:bulletEnabled val="1"/>
        </dgm:presLayoutVars>
      </dgm:prSet>
      <dgm:spPr>
        <a:prstGeom prst="roundRect">
          <a:avLst/>
        </a:prstGeom>
      </dgm:spPr>
      <dgm:t>
        <a:bodyPr/>
        <a:lstStyle/>
        <a:p>
          <a:endParaRPr lang="en-US"/>
        </a:p>
      </dgm:t>
    </dgm:pt>
    <dgm:pt modelId="{40A0B724-D629-444D-B0A2-9E3D27618222}" type="pres">
      <dgm:prSet presAssocID="{2530800A-11CE-4AFB-8C89-8B19AE7C7268}" presName="nodeFollowingNodes" presStyleLbl="node1" presStyleIdx="2" presStyleCnt="5">
        <dgm:presLayoutVars>
          <dgm:bulletEnabled val="1"/>
        </dgm:presLayoutVars>
      </dgm:prSet>
      <dgm:spPr>
        <a:prstGeom prst="roundRect">
          <a:avLst/>
        </a:prstGeom>
      </dgm:spPr>
      <dgm:t>
        <a:bodyPr/>
        <a:lstStyle/>
        <a:p>
          <a:endParaRPr lang="en-US"/>
        </a:p>
      </dgm:t>
    </dgm:pt>
    <dgm:pt modelId="{AE21A1EE-B56E-49F5-87A3-D61CECEA0645}" type="pres">
      <dgm:prSet presAssocID="{CC1F642E-7937-4620-B42D-E03938F0C7A2}" presName="nodeFollowingNodes" presStyleLbl="node1" presStyleIdx="3" presStyleCnt="5">
        <dgm:presLayoutVars>
          <dgm:bulletEnabled val="1"/>
        </dgm:presLayoutVars>
      </dgm:prSet>
      <dgm:spPr>
        <a:prstGeom prst="roundRect">
          <a:avLst/>
        </a:prstGeom>
      </dgm:spPr>
      <dgm:t>
        <a:bodyPr/>
        <a:lstStyle/>
        <a:p>
          <a:endParaRPr lang="en-US"/>
        </a:p>
      </dgm:t>
    </dgm:pt>
    <dgm:pt modelId="{D430C34B-677A-43F1-9FCA-0E273849DC6A}" type="pres">
      <dgm:prSet presAssocID="{B4BA4CC3-2C7A-4F8E-A965-F5A43BC1FCC4}" presName="nodeFollowingNodes" presStyleLbl="node1" presStyleIdx="4" presStyleCnt="5">
        <dgm:presLayoutVars>
          <dgm:bulletEnabled val="1"/>
        </dgm:presLayoutVars>
      </dgm:prSet>
      <dgm:spPr>
        <a:prstGeom prst="roundRect">
          <a:avLst/>
        </a:prstGeom>
      </dgm:spPr>
      <dgm:t>
        <a:bodyPr/>
        <a:lstStyle/>
        <a:p>
          <a:endParaRPr lang="en-US"/>
        </a:p>
      </dgm:t>
    </dgm:pt>
  </dgm:ptLst>
  <dgm:cxnLst>
    <dgm:cxn modelId="{2B0317C5-E18A-4502-ACC8-9705EEE0D3F0}" srcId="{4AE930C7-C7EA-47CD-AFC1-86B16B764D33}" destId="{E273442C-F2F4-4EFA-93D5-65C1862F1764}" srcOrd="0" destOrd="0" parTransId="{390864DB-78EE-4D9B-9D92-793A17579C0A}" sibTransId="{97597CFA-8CD1-4BEE-962E-660D5BA3749B}"/>
    <dgm:cxn modelId="{0C8453D5-EBCF-C242-B7AD-194D0552C72C}" type="presOf" srcId="{B4BA4CC3-2C7A-4F8E-A965-F5A43BC1FCC4}" destId="{D430C34B-677A-43F1-9FCA-0E273849DC6A}" srcOrd="0" destOrd="0" presId="urn:microsoft.com/office/officeart/2005/8/layout/cycle3"/>
    <dgm:cxn modelId="{5AB92386-0E12-2D41-9890-9B74A6B7255C}" type="presOf" srcId="{4AE930C7-C7EA-47CD-AFC1-86B16B764D33}" destId="{970CA421-7065-41EC-895E-6A46C7482435}" srcOrd="0" destOrd="0" presId="urn:microsoft.com/office/officeart/2005/8/layout/cycle3"/>
    <dgm:cxn modelId="{D191E1AD-F028-E64A-A71E-92188DFAB2AC}" type="presOf" srcId="{97597CFA-8CD1-4BEE-962E-660D5BA3749B}" destId="{0E6ADB8C-1265-4AA7-954E-D1FD0EEDCB38}" srcOrd="0" destOrd="0" presId="urn:microsoft.com/office/officeart/2005/8/layout/cycle3"/>
    <dgm:cxn modelId="{22C25CDB-11EE-2945-8EE3-3656567229A0}" type="presOf" srcId="{F5BE3A60-1D0A-4FA4-9402-B0036C5860F6}" destId="{60351520-3F32-4544-9901-D233C7D62DA6}" srcOrd="0" destOrd="0" presId="urn:microsoft.com/office/officeart/2005/8/layout/cycle3"/>
    <dgm:cxn modelId="{602E13E4-96A4-4DE0-AD20-26040FAF17C7}" srcId="{4AE930C7-C7EA-47CD-AFC1-86B16B764D33}" destId="{F5BE3A60-1D0A-4FA4-9402-B0036C5860F6}" srcOrd="1" destOrd="0" parTransId="{C87BB988-65CB-4483-9908-C475A7EFC2CB}" sibTransId="{F0C7F5EE-F875-4083-998D-14B93CCD1AAF}"/>
    <dgm:cxn modelId="{5C8F27BC-7528-854E-9261-288E02B77972}" type="presOf" srcId="{CC1F642E-7937-4620-B42D-E03938F0C7A2}" destId="{AE21A1EE-B56E-49F5-87A3-D61CECEA0645}" srcOrd="0" destOrd="0" presId="urn:microsoft.com/office/officeart/2005/8/layout/cycle3"/>
    <dgm:cxn modelId="{F9684A1C-A072-43A6-89B7-9F056D54E5E1}" srcId="{4AE930C7-C7EA-47CD-AFC1-86B16B764D33}" destId="{B4BA4CC3-2C7A-4F8E-A965-F5A43BC1FCC4}" srcOrd="4" destOrd="0" parTransId="{7BCD6D7C-C342-4DF9-A28F-92469611557F}" sibTransId="{15FF3178-E1B7-4884-809D-3FA7E7238A6A}"/>
    <dgm:cxn modelId="{EA5157BB-5519-594C-AAD9-904E8185D059}" type="presOf" srcId="{2530800A-11CE-4AFB-8C89-8B19AE7C7268}" destId="{40A0B724-D629-444D-B0A2-9E3D27618222}" srcOrd="0" destOrd="0" presId="urn:microsoft.com/office/officeart/2005/8/layout/cycle3"/>
    <dgm:cxn modelId="{0AE0D37A-DD06-45EE-BFA6-E60DFF18AD5D}" srcId="{4AE930C7-C7EA-47CD-AFC1-86B16B764D33}" destId="{CC1F642E-7937-4620-B42D-E03938F0C7A2}" srcOrd="3" destOrd="0" parTransId="{595DD098-89D1-4C64-8F36-43F020A66DAF}" sibTransId="{E0E3FE95-D0A3-4964-958A-47E4CA66611D}"/>
    <dgm:cxn modelId="{6EDB9E49-4F69-4AB7-A3A2-ABFDF24DF672}" srcId="{4AE930C7-C7EA-47CD-AFC1-86B16B764D33}" destId="{2530800A-11CE-4AFB-8C89-8B19AE7C7268}" srcOrd="2" destOrd="0" parTransId="{CA74070E-0B90-4C1B-9746-5B22E9C6BCF2}" sibTransId="{BDDDF438-A73C-43A3-95FC-28DDA0347864}"/>
    <dgm:cxn modelId="{A17C34E8-3C4A-124A-B140-347BDEFF040C}" type="presOf" srcId="{E273442C-F2F4-4EFA-93D5-65C1862F1764}" destId="{ECED27B7-B568-43BF-938A-6F8221D6298D}" srcOrd="0" destOrd="0" presId="urn:microsoft.com/office/officeart/2005/8/layout/cycle3"/>
    <dgm:cxn modelId="{FC2EAABC-9915-0C4B-9438-CBF9F22A9E8E}" type="presParOf" srcId="{970CA421-7065-41EC-895E-6A46C7482435}" destId="{E76CAFD3-CABE-459F-A43C-D68D11C747A6}" srcOrd="0" destOrd="0" presId="urn:microsoft.com/office/officeart/2005/8/layout/cycle3"/>
    <dgm:cxn modelId="{A7159570-D3D6-8C47-B9D1-0D0D7B56C3E8}" type="presParOf" srcId="{E76CAFD3-CABE-459F-A43C-D68D11C747A6}" destId="{ECED27B7-B568-43BF-938A-6F8221D6298D}" srcOrd="0" destOrd="0" presId="urn:microsoft.com/office/officeart/2005/8/layout/cycle3"/>
    <dgm:cxn modelId="{7AF3F074-5DB5-5F4D-B2CF-B93AA09E17A6}" type="presParOf" srcId="{E76CAFD3-CABE-459F-A43C-D68D11C747A6}" destId="{0E6ADB8C-1265-4AA7-954E-D1FD0EEDCB38}" srcOrd="1" destOrd="0" presId="urn:microsoft.com/office/officeart/2005/8/layout/cycle3"/>
    <dgm:cxn modelId="{27BAD03F-D475-3248-911F-B00DC8992137}" type="presParOf" srcId="{E76CAFD3-CABE-459F-A43C-D68D11C747A6}" destId="{60351520-3F32-4544-9901-D233C7D62DA6}" srcOrd="2" destOrd="0" presId="urn:microsoft.com/office/officeart/2005/8/layout/cycle3"/>
    <dgm:cxn modelId="{68B2EDB3-D13A-094C-8352-B324E4D32282}" type="presParOf" srcId="{E76CAFD3-CABE-459F-A43C-D68D11C747A6}" destId="{40A0B724-D629-444D-B0A2-9E3D27618222}" srcOrd="3" destOrd="0" presId="urn:microsoft.com/office/officeart/2005/8/layout/cycle3"/>
    <dgm:cxn modelId="{E94F46CA-412E-5341-8BE6-632A4A33745B}" type="presParOf" srcId="{E76CAFD3-CABE-459F-A43C-D68D11C747A6}" destId="{AE21A1EE-B56E-49F5-87A3-D61CECEA0645}" srcOrd="4" destOrd="0" presId="urn:microsoft.com/office/officeart/2005/8/layout/cycle3"/>
    <dgm:cxn modelId="{54713BD1-DA5E-1E47-9495-0F2B271CEACC}" type="presParOf" srcId="{E76CAFD3-CABE-459F-A43C-D68D11C747A6}" destId="{D430C34B-677A-43F1-9FCA-0E273849DC6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ADB8C-1265-4AA7-954E-D1FD0EEDCB38}">
      <dsp:nvSpPr>
        <dsp:cNvPr id="0" name=""/>
        <dsp:cNvSpPr/>
      </dsp:nvSpPr>
      <dsp:spPr>
        <a:xfrm>
          <a:off x="813090" y="-20166"/>
          <a:ext cx="3860219" cy="3860219"/>
        </a:xfrm>
        <a:prstGeom prst="circularArrow">
          <a:avLst>
            <a:gd name="adj1" fmla="val 5544"/>
            <a:gd name="adj2" fmla="val 330680"/>
            <a:gd name="adj3" fmla="val 13902336"/>
            <a:gd name="adj4" fmla="val 17309502"/>
            <a:gd name="adj5" fmla="val 5757"/>
          </a:avLst>
        </a:prstGeom>
        <a:solidFill>
          <a:srgbClr val="D52B1E">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CED27B7-B568-43BF-938A-6F8221D6298D}">
      <dsp:nvSpPr>
        <dsp:cNvPr id="0" name=""/>
        <dsp:cNvSpPr/>
      </dsp:nvSpPr>
      <dsp:spPr>
        <a:xfrm>
          <a:off x="1863179" y="1434"/>
          <a:ext cx="1760041" cy="880020"/>
        </a:xfrm>
        <a:prstGeom prst="roundRect">
          <a:avLst/>
        </a:prstGeom>
        <a:solidFill>
          <a:srgbClr val="949599"/>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latin typeface="Verdana"/>
              <a:ea typeface="+mn-ea"/>
              <a:cs typeface="+mn-cs"/>
            </a:rPr>
            <a:t>Identify Stakeholders</a:t>
          </a:r>
          <a:endParaRPr lang="en-US" sz="1700" kern="1200" dirty="0">
            <a:solidFill>
              <a:srgbClr val="000000"/>
            </a:solidFill>
            <a:latin typeface="Verdana"/>
            <a:ea typeface="+mn-ea"/>
            <a:cs typeface="+mn-cs"/>
          </a:endParaRPr>
        </a:p>
      </dsp:txBody>
      <dsp:txXfrm>
        <a:off x="1906138" y="44393"/>
        <a:ext cx="1674123" cy="794102"/>
      </dsp:txXfrm>
    </dsp:sp>
    <dsp:sp modelId="{60351520-3F32-4544-9901-D233C7D62DA6}">
      <dsp:nvSpPr>
        <dsp:cNvPr id="0" name=""/>
        <dsp:cNvSpPr/>
      </dsp:nvSpPr>
      <dsp:spPr>
        <a:xfrm>
          <a:off x="3428759" y="1138894"/>
          <a:ext cx="1760041" cy="880020"/>
        </a:xfrm>
        <a:prstGeom prst="roundRect">
          <a:avLst/>
        </a:prstGeom>
        <a:solidFill>
          <a:srgbClr val="949599"/>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latin typeface="Verdana"/>
              <a:ea typeface="+mn-ea"/>
              <a:cs typeface="+mn-cs"/>
            </a:rPr>
            <a:t>Classify Data Breaches</a:t>
          </a:r>
          <a:endParaRPr lang="en-US" sz="1700" kern="1200" dirty="0">
            <a:solidFill>
              <a:srgbClr val="000000"/>
            </a:solidFill>
            <a:latin typeface="Verdana"/>
            <a:ea typeface="+mn-ea"/>
            <a:cs typeface="+mn-cs"/>
          </a:endParaRPr>
        </a:p>
      </dsp:txBody>
      <dsp:txXfrm>
        <a:off x="3471718" y="1181853"/>
        <a:ext cx="1674123" cy="794102"/>
      </dsp:txXfrm>
    </dsp:sp>
    <dsp:sp modelId="{40A0B724-D629-444D-B0A2-9E3D27618222}">
      <dsp:nvSpPr>
        <dsp:cNvPr id="0" name=""/>
        <dsp:cNvSpPr/>
      </dsp:nvSpPr>
      <dsp:spPr>
        <a:xfrm>
          <a:off x="2830761" y="2979345"/>
          <a:ext cx="1760041" cy="880020"/>
        </a:xfrm>
        <a:prstGeom prst="roundRect">
          <a:avLst/>
        </a:prstGeom>
        <a:solidFill>
          <a:srgbClr val="949599"/>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latin typeface="Verdana"/>
              <a:ea typeface="+mn-ea"/>
              <a:cs typeface="+mn-cs"/>
            </a:rPr>
            <a:t>Breach Risk Assessment</a:t>
          </a:r>
          <a:endParaRPr lang="en-US" sz="1700" kern="1200" dirty="0">
            <a:solidFill>
              <a:srgbClr val="000000"/>
            </a:solidFill>
            <a:latin typeface="Verdana"/>
            <a:ea typeface="+mn-ea"/>
            <a:cs typeface="+mn-cs"/>
          </a:endParaRPr>
        </a:p>
      </dsp:txBody>
      <dsp:txXfrm>
        <a:off x="2873720" y="3022304"/>
        <a:ext cx="1674123" cy="794102"/>
      </dsp:txXfrm>
    </dsp:sp>
    <dsp:sp modelId="{AE21A1EE-B56E-49F5-87A3-D61CECEA0645}">
      <dsp:nvSpPr>
        <dsp:cNvPr id="0" name=""/>
        <dsp:cNvSpPr/>
      </dsp:nvSpPr>
      <dsp:spPr>
        <a:xfrm>
          <a:off x="895597" y="2979345"/>
          <a:ext cx="1760041" cy="880020"/>
        </a:xfrm>
        <a:prstGeom prst="roundRect">
          <a:avLst/>
        </a:prstGeom>
        <a:solidFill>
          <a:srgbClr val="949599"/>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latin typeface="Verdana"/>
              <a:ea typeface="+mn-ea"/>
              <a:cs typeface="+mn-cs"/>
            </a:rPr>
            <a:t>Notifications and Call Trees</a:t>
          </a:r>
          <a:endParaRPr lang="en-US" sz="1700" kern="1200" dirty="0">
            <a:solidFill>
              <a:srgbClr val="000000"/>
            </a:solidFill>
            <a:latin typeface="Verdana"/>
            <a:ea typeface="+mn-ea"/>
            <a:cs typeface="+mn-cs"/>
          </a:endParaRPr>
        </a:p>
      </dsp:txBody>
      <dsp:txXfrm>
        <a:off x="938556" y="3022304"/>
        <a:ext cx="1674123" cy="794102"/>
      </dsp:txXfrm>
    </dsp:sp>
    <dsp:sp modelId="{D430C34B-677A-43F1-9FCA-0E273849DC6A}">
      <dsp:nvSpPr>
        <dsp:cNvPr id="0" name=""/>
        <dsp:cNvSpPr/>
      </dsp:nvSpPr>
      <dsp:spPr>
        <a:xfrm>
          <a:off x="297598" y="1138894"/>
          <a:ext cx="1760041" cy="880020"/>
        </a:xfrm>
        <a:prstGeom prst="roundRect">
          <a:avLst/>
        </a:prstGeom>
        <a:solidFill>
          <a:srgbClr val="949599"/>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latin typeface="Verdana"/>
              <a:ea typeface="+mn-ea"/>
              <a:cs typeface="+mn-cs"/>
            </a:rPr>
            <a:t>Notification History</a:t>
          </a:r>
          <a:endParaRPr lang="en-US" sz="1700" kern="1200" dirty="0">
            <a:solidFill>
              <a:srgbClr val="000000"/>
            </a:solidFill>
            <a:latin typeface="Verdana"/>
            <a:ea typeface="+mn-ea"/>
            <a:cs typeface="+mn-cs"/>
          </a:endParaRPr>
        </a:p>
      </dsp:txBody>
      <dsp:txXfrm>
        <a:off x="340557" y="1181853"/>
        <a:ext cx="1674123" cy="79410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A798C77-69F5-FA45-8C39-3E1691D9FFF0}" type="datetimeFigureOut">
              <a:rPr lang="en-US"/>
              <a:pPr>
                <a:defRPr/>
              </a:pPr>
              <a:t>10/3/16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48138B9-5CA5-714C-B9F1-B74712010937}" type="slidenum">
              <a:rPr lang="en-US"/>
              <a:pPr>
                <a:defRPr/>
              </a:pPr>
              <a:t>‹#›</a:t>
            </a:fld>
            <a:endParaRPr lang="en-US"/>
          </a:p>
        </p:txBody>
      </p:sp>
    </p:spTree>
    <p:extLst>
      <p:ext uri="{BB962C8B-B14F-4D97-AF65-F5344CB8AC3E}">
        <p14:creationId xmlns:p14="http://schemas.microsoft.com/office/powerpoint/2010/main" val="24356798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8138B9-5CA5-714C-B9F1-B74712010937}" type="slidenum">
              <a:rPr lang="en-US" smtClean="0"/>
              <a:pPr>
                <a:defRPr/>
              </a:pPr>
              <a:t>1</a:t>
            </a:fld>
            <a:endParaRPr lang="en-US"/>
          </a:p>
        </p:txBody>
      </p:sp>
    </p:spTree>
    <p:extLst>
      <p:ext uri="{BB962C8B-B14F-4D97-AF65-F5344CB8AC3E}">
        <p14:creationId xmlns:p14="http://schemas.microsoft.com/office/powerpoint/2010/main" val="283004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dirty="0" smtClean="0"/>
              <a:t>Within</a:t>
            </a:r>
            <a:r>
              <a:rPr lang="en-US" baseline="0" dirty="0" smtClean="0"/>
              <a:t> </a:t>
            </a:r>
            <a:r>
              <a:rPr lang="en-US" baseline="0" dirty="0" err="1" smtClean="0"/>
              <a:t>SecOps</a:t>
            </a:r>
            <a:r>
              <a:rPr lang="en-US" baseline="0" dirty="0" smtClean="0"/>
              <a:t>, the 3 key functions have the following values.</a:t>
            </a:r>
            <a:endParaRPr lang="en-US" dirty="0"/>
          </a:p>
        </p:txBody>
      </p:sp>
      <p:sp>
        <p:nvSpPr>
          <p:cNvPr id="4" name="Slide Number Placeholder 3"/>
          <p:cNvSpPr>
            <a:spLocks noGrp="1"/>
          </p:cNvSpPr>
          <p:nvPr>
            <p:ph type="sldNum" sz="quarter" idx="10"/>
          </p:nvPr>
        </p:nvSpPr>
        <p:spPr>
          <a:xfrm>
            <a:off x="3884316" y="8685856"/>
            <a:ext cx="2972115" cy="456570"/>
          </a:xfrm>
          <a:prstGeom prst="rect">
            <a:avLst/>
          </a:prstGeom>
        </p:spPr>
        <p:txBody>
          <a:bodyPr lIns="90571" tIns="45286" rIns="90571" bIns="45286"/>
          <a:lstStyle/>
          <a:p>
            <a:fld id="{DE747D3B-2E73-41FE-B34A-026FC7691697}" type="slidenum">
              <a:rPr lang="en-US" smtClean="0"/>
              <a:t>17</a:t>
            </a:fld>
            <a:endParaRPr lang="en-US"/>
          </a:p>
        </p:txBody>
      </p:sp>
    </p:spTree>
    <p:extLst>
      <p:ext uri="{BB962C8B-B14F-4D97-AF65-F5344CB8AC3E}">
        <p14:creationId xmlns:p14="http://schemas.microsoft.com/office/powerpoint/2010/main" val="388602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dirty="0" smtClean="0"/>
              <a:t>This is the incident</a:t>
            </a:r>
            <a:r>
              <a:rPr lang="en-US" baseline="0" dirty="0" smtClean="0"/>
              <a:t> response workflow for </a:t>
            </a:r>
            <a:r>
              <a:rPr lang="en-US" baseline="0" dirty="0" err="1" smtClean="0"/>
              <a:t>SecOps</a:t>
            </a:r>
            <a:r>
              <a:rPr lang="en-US" baseline="0" dirty="0" smtClean="0"/>
              <a:t>.  It aligns with industry standards as NIST, US-CERT and ISO.</a:t>
            </a:r>
            <a:endParaRPr lang="en-US" dirty="0"/>
          </a:p>
        </p:txBody>
      </p:sp>
      <p:sp>
        <p:nvSpPr>
          <p:cNvPr id="4" name="Slide Number Placeholder 3"/>
          <p:cNvSpPr>
            <a:spLocks noGrp="1"/>
          </p:cNvSpPr>
          <p:nvPr>
            <p:ph type="sldNum" sz="quarter" idx="10"/>
          </p:nvPr>
        </p:nvSpPr>
        <p:spPr>
          <a:xfrm>
            <a:off x="3884316" y="8685856"/>
            <a:ext cx="2972115" cy="456570"/>
          </a:xfrm>
          <a:prstGeom prst="rect">
            <a:avLst/>
          </a:prstGeom>
        </p:spPr>
        <p:txBody>
          <a:bodyPr lIns="90571" tIns="45286" rIns="90571" bIns="45286"/>
          <a:lstStyle/>
          <a:p>
            <a:fld id="{DE747D3B-2E73-41FE-B34A-026FC7691697}" type="slidenum">
              <a:rPr lang="en-US" smtClean="0"/>
              <a:t>18</a:t>
            </a:fld>
            <a:endParaRPr lang="en-US"/>
          </a:p>
        </p:txBody>
      </p:sp>
    </p:spTree>
    <p:extLst>
      <p:ext uri="{BB962C8B-B14F-4D97-AF65-F5344CB8AC3E}">
        <p14:creationId xmlns:p14="http://schemas.microsoft.com/office/powerpoint/2010/main" val="121139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dirty="0" smtClean="0"/>
              <a:t>With respect to data breach,</a:t>
            </a:r>
            <a:r>
              <a:rPr lang="en-US" baseline="0" dirty="0" smtClean="0"/>
              <a:t> </a:t>
            </a:r>
            <a:r>
              <a:rPr lang="en-US" baseline="0" dirty="0" err="1" smtClean="0"/>
              <a:t>SecOps</a:t>
            </a:r>
            <a:r>
              <a:rPr lang="en-US" baseline="0" dirty="0" smtClean="0"/>
              <a:t> can help an organization prepare for a data breach.  It is important that a company be prepared and have a real focus on what needs to be done immediately following a data breach (the 1</a:t>
            </a:r>
            <a:r>
              <a:rPr lang="en-US" baseline="30000" dirty="0" smtClean="0"/>
              <a:t>st</a:t>
            </a:r>
            <a:r>
              <a:rPr lang="en-US" baseline="0" dirty="0" smtClean="0"/>
              <a:t> 24 hours and the 1</a:t>
            </a:r>
            <a:r>
              <a:rPr lang="en-US" baseline="30000" dirty="0" smtClean="0"/>
              <a:t>st</a:t>
            </a:r>
            <a:r>
              <a:rPr lang="en-US" baseline="0" dirty="0" smtClean="0"/>
              <a:t> 7 days are very important.  The Breach response part of </a:t>
            </a:r>
            <a:r>
              <a:rPr lang="en-US" baseline="0" dirty="0" err="1" smtClean="0"/>
              <a:t>SecOps</a:t>
            </a:r>
            <a:r>
              <a:rPr lang="en-US" baseline="0" dirty="0" smtClean="0"/>
              <a:t> helps organizations be prepared for the breach.</a:t>
            </a:r>
            <a:endParaRPr lang="en-US" dirty="0"/>
          </a:p>
        </p:txBody>
      </p:sp>
      <p:sp>
        <p:nvSpPr>
          <p:cNvPr id="4" name="Slide Number Placeholder 3"/>
          <p:cNvSpPr>
            <a:spLocks noGrp="1"/>
          </p:cNvSpPr>
          <p:nvPr>
            <p:ph type="sldNum" sz="quarter" idx="10"/>
          </p:nvPr>
        </p:nvSpPr>
        <p:spPr>
          <a:xfrm>
            <a:off x="3884316" y="8685856"/>
            <a:ext cx="2972115" cy="456570"/>
          </a:xfrm>
          <a:prstGeom prst="rect">
            <a:avLst/>
          </a:prstGeom>
        </p:spPr>
        <p:txBody>
          <a:bodyPr lIns="90571" tIns="45286" rIns="90571" bIns="45286"/>
          <a:lstStyle/>
          <a:p>
            <a:fld id="{DE747D3B-2E73-41FE-B34A-026FC7691697}" type="slidenum">
              <a:rPr lang="en-US" smtClean="0"/>
              <a:t>19</a:t>
            </a:fld>
            <a:endParaRPr lang="en-US"/>
          </a:p>
        </p:txBody>
      </p:sp>
    </p:spTree>
    <p:extLst>
      <p:ext uri="{BB962C8B-B14F-4D97-AF65-F5344CB8AC3E}">
        <p14:creationId xmlns:p14="http://schemas.microsoft.com/office/powerpoint/2010/main" val="55160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dirty="0" smtClean="0"/>
              <a:t>Common Event Format – CEF</a:t>
            </a:r>
          </a:p>
          <a:p>
            <a:r>
              <a:rPr lang="en-US" dirty="0" smtClean="0"/>
              <a:t>Secured</a:t>
            </a:r>
            <a:r>
              <a:rPr lang="en-US" baseline="0" dirty="0" smtClean="0"/>
              <a:t> TCP – STCP</a:t>
            </a:r>
          </a:p>
          <a:p>
            <a:r>
              <a:rPr lang="en-US" baseline="0" dirty="0" smtClean="0"/>
              <a:t>JSON – JavaScript Object Notation</a:t>
            </a:r>
          </a:p>
          <a:p>
            <a:endParaRPr lang="en-US" dirty="0" smtClean="0"/>
          </a:p>
          <a:p>
            <a:endParaRPr lang="en-US" dirty="0"/>
          </a:p>
        </p:txBody>
      </p:sp>
    </p:spTree>
    <p:extLst>
      <p:ext uri="{BB962C8B-B14F-4D97-AF65-F5344CB8AC3E}">
        <p14:creationId xmlns:p14="http://schemas.microsoft.com/office/powerpoint/2010/main" val="135290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a:lnSpc>
                <a:spcPct val="110000"/>
              </a:lnSpc>
            </a:pPr>
            <a:r>
              <a:rPr lang="en-US" sz="1100" b="1" u="sng" dirty="0">
                <a:cs typeface="Arial" charset="0"/>
              </a:rPr>
              <a:t>KEY TAKEAWAY: ACD is a portfolio services </a:t>
            </a:r>
            <a:r>
              <a:rPr lang="en-US" sz="1100" b="1" u="sng" dirty="0">
                <a:latin typeface="Verdana" pitchFamily="34" charset="0"/>
                <a:ea typeface="Verdana" pitchFamily="34" charset="0"/>
                <a:cs typeface="Verdana" pitchFamily="34" charset="0"/>
              </a:rPr>
              <a:t>to help you achieve security operations excellence</a:t>
            </a:r>
          </a:p>
          <a:p>
            <a:pPr defTabSz="905713">
              <a:spcBef>
                <a:spcPts val="1189"/>
              </a:spcBef>
              <a:defRPr/>
            </a:pPr>
            <a:endParaRPr lang="en-US" sz="1100" b="1" i="1" dirty="0">
              <a:cs typeface="Arial" charset="0"/>
            </a:endParaRPr>
          </a:p>
          <a:p>
            <a:pPr defTabSz="905713">
              <a:spcBef>
                <a:spcPts val="1189"/>
              </a:spcBef>
              <a:defRPr/>
            </a:pPr>
            <a:r>
              <a:rPr lang="en-US" sz="1100" b="1" i="1" dirty="0">
                <a:cs typeface="Arial" charset="0"/>
              </a:rPr>
              <a:t>Strategy &amp; Roadmap : </a:t>
            </a:r>
            <a:r>
              <a:rPr lang="en-US" sz="1100" dirty="0">
                <a:cs typeface="Arial" charset="0"/>
              </a:rPr>
              <a:t>services to identify current and target states of maturity, measure against peers and provide </a:t>
            </a:r>
            <a:r>
              <a:rPr lang="en-US" sz="1100" dirty="0" err="1">
                <a:cs typeface="Arial" charset="0"/>
              </a:rPr>
              <a:t>heatmap</a:t>
            </a:r>
            <a:r>
              <a:rPr lang="en-US" sz="1100" dirty="0">
                <a:cs typeface="Arial" charset="0"/>
              </a:rPr>
              <a:t> and </a:t>
            </a:r>
            <a:r>
              <a:rPr lang="en-US" sz="1100" dirty="0" err="1">
                <a:cs typeface="Arial" charset="0"/>
              </a:rPr>
              <a:t>priotized</a:t>
            </a:r>
            <a:r>
              <a:rPr lang="en-US" sz="1100" dirty="0">
                <a:cs typeface="Arial" charset="0"/>
              </a:rPr>
              <a:t> remediation measures.</a:t>
            </a:r>
          </a:p>
          <a:p>
            <a:pPr defTabSz="905713">
              <a:spcBef>
                <a:spcPts val="1189"/>
              </a:spcBef>
              <a:defRPr/>
            </a:pPr>
            <a:endParaRPr lang="en-US" sz="1100" b="1" i="1" dirty="0">
              <a:cs typeface="Arial" charset="0"/>
            </a:endParaRPr>
          </a:p>
          <a:p>
            <a:pPr defTabSz="905713">
              <a:spcBef>
                <a:spcPts val="1189"/>
              </a:spcBef>
              <a:defRPr/>
            </a:pPr>
            <a:r>
              <a:rPr lang="en-US" sz="1100" b="1" i="1" dirty="0">
                <a:cs typeface="Arial" charset="0"/>
              </a:rPr>
              <a:t>Incident Response : </a:t>
            </a:r>
            <a:r>
              <a:rPr lang="en-US" sz="1100" dirty="0">
                <a:cs typeface="Arial" charset="0"/>
              </a:rPr>
              <a:t>represented by our Retainer, Discovery &amp; Live Incident Response offers.</a:t>
            </a:r>
          </a:p>
          <a:p>
            <a:pPr defTabSz="905713">
              <a:spcBef>
                <a:spcPts val="1189"/>
              </a:spcBef>
              <a:defRPr/>
            </a:pPr>
            <a:r>
              <a:rPr lang="en-US" sz="1100" i="1" dirty="0">
                <a:cs typeface="Arial" charset="0"/>
              </a:rPr>
              <a:t>Retainer</a:t>
            </a:r>
            <a:r>
              <a:rPr lang="en-US" sz="1100" dirty="0">
                <a:cs typeface="Arial" charset="0"/>
              </a:rPr>
              <a:t>: an annual subscription providing the customer with proactive, SLA-driven rules for rapid, surge access to RSA resources and expertise should an incident occur.</a:t>
            </a:r>
            <a:endParaRPr lang="en-US" sz="1100" b="1" i="1" dirty="0">
              <a:cs typeface="Arial" charset="0"/>
            </a:endParaRPr>
          </a:p>
          <a:p>
            <a:r>
              <a:rPr lang="en-US" sz="1100" i="1" dirty="0">
                <a:cs typeface="Arial" charset="0"/>
              </a:rPr>
              <a:t>Incident Response/Discovery:</a:t>
            </a:r>
            <a:r>
              <a:rPr lang="en-US" sz="1100" dirty="0">
                <a:cs typeface="Arial" charset="0"/>
              </a:rPr>
              <a:t> consulting services using </a:t>
            </a:r>
            <a:r>
              <a:rPr lang="en-US" sz="1100" dirty="0" err="1">
                <a:cs typeface="Arial" charset="0"/>
              </a:rPr>
              <a:t>NetWitness</a:t>
            </a:r>
            <a:r>
              <a:rPr lang="en-US" sz="1100" dirty="0">
                <a:cs typeface="Arial" charset="0"/>
              </a:rPr>
              <a:t> and ECAT for network and host analysis and forensic inspection to respond to known incidents (Incident Response) or to investigate suspect breaches (Incident Discovery).  </a:t>
            </a:r>
            <a:r>
              <a:rPr lang="en-US" sz="1100" dirty="0" err="1">
                <a:cs typeface="Arial" charset="0"/>
              </a:rPr>
              <a:t>NetWitness</a:t>
            </a:r>
            <a:r>
              <a:rPr lang="en-US" sz="1100" dirty="0">
                <a:cs typeface="Arial" charset="0"/>
              </a:rPr>
              <a:t> is usually installed as part of a proof-of-concept with a PS charge for the Response/Discovery services.</a:t>
            </a:r>
          </a:p>
          <a:p>
            <a:endParaRPr lang="en-US" sz="1100" b="1" i="1" dirty="0">
              <a:cs typeface="Arial" charset="0"/>
            </a:endParaRPr>
          </a:p>
          <a:p>
            <a:r>
              <a:rPr lang="en-US" sz="1100" b="1" i="1" dirty="0">
                <a:cs typeface="Arial" charset="0"/>
              </a:rPr>
              <a:t>Cyber Threat Intelligence</a:t>
            </a:r>
            <a:r>
              <a:rPr lang="en-US" sz="1100" dirty="0">
                <a:cs typeface="Arial" charset="0"/>
              </a:rPr>
              <a:t> represents workshops and consulting services for enhanced user awareness of APTs and zero day attacks. This includes review and guidance relating to hosted Cyber Crime Intelligence Services (CCI); monitoring of “hostile” domain names and IP addresses; processes and procedures for data enrichment using correlated rules and alerts; processes and procedures for malware analysis and reverse engineering; “big data” analysis capabilities, etc.</a:t>
            </a:r>
          </a:p>
          <a:p>
            <a:endParaRPr lang="en-US" sz="1100" b="1" i="1" dirty="0">
              <a:cs typeface="Arial" charset="0"/>
            </a:endParaRPr>
          </a:p>
          <a:p>
            <a:r>
              <a:rPr lang="en-US" sz="1100" b="1" i="1" dirty="0">
                <a:cs typeface="Arial" charset="0"/>
              </a:rPr>
              <a:t>Vulnerability Risk Management: </a:t>
            </a:r>
            <a:r>
              <a:rPr lang="en-US" sz="1100" dirty="0">
                <a:cs typeface="Arial" charset="0"/>
              </a:rPr>
              <a:t> program for aligning business context with scan data enabling the prioritized remediation and management of workflow for vulnerabilities relating to IT assets.</a:t>
            </a:r>
          </a:p>
          <a:p>
            <a:endParaRPr lang="en-US" sz="1100" dirty="0">
              <a:cs typeface="Arial" charset="0"/>
            </a:endParaRPr>
          </a:p>
          <a:p>
            <a:r>
              <a:rPr lang="en-US" sz="1100" b="1" i="1" dirty="0">
                <a:cs typeface="Arial" charset="0"/>
              </a:rPr>
              <a:t>Security Operations Management: </a:t>
            </a:r>
            <a:r>
              <a:rPr lang="en-US" sz="1100" dirty="0">
                <a:cs typeface="Arial" charset="0"/>
              </a:rPr>
              <a:t> program for aligning security controls with business context with a single pane of glass for the automation of incident handling workflow and breach management. </a:t>
            </a:r>
            <a:endParaRPr lang="en-US" sz="1100" b="1" i="1" dirty="0">
              <a:cs typeface="Arial" charset="0"/>
            </a:endParaRPr>
          </a:p>
          <a:p>
            <a:endParaRPr lang="en-US" sz="1100" b="1" i="1" dirty="0">
              <a:cs typeface="Arial" charset="0"/>
            </a:endParaRPr>
          </a:p>
          <a:p>
            <a:r>
              <a:rPr lang="en-US" sz="1100" b="1" i="1" dirty="0" err="1">
                <a:cs typeface="Arial" charset="0"/>
              </a:rPr>
              <a:t>NextGen</a:t>
            </a:r>
            <a:r>
              <a:rPr lang="en-US" sz="1100" b="1" i="1" dirty="0">
                <a:cs typeface="Arial" charset="0"/>
              </a:rPr>
              <a:t> SOC Design &amp; Implementation</a:t>
            </a:r>
            <a:r>
              <a:rPr lang="en-US" sz="1100" i="1" dirty="0">
                <a:cs typeface="Arial" charset="0"/>
              </a:rPr>
              <a:t> </a:t>
            </a:r>
            <a:r>
              <a:rPr lang="en-US" sz="1100" dirty="0">
                <a:cs typeface="Arial" charset="0"/>
              </a:rPr>
              <a:t>represents Critical Incident Response Center (CIRC) Technical and Operations consulting services. This includes all RSA products and core competency areas for Advanced Cyber Defense, including Incident Response, Authentication, IAM, SIEM, Network Monitoring and Forensics, DLP, Data Protection and GRC, etc. It can also include </a:t>
            </a:r>
            <a:r>
              <a:rPr lang="en-US" sz="1100" i="1" dirty="0">
                <a:cs typeface="Arial" charset="0"/>
              </a:rPr>
              <a:t>Identity Information Infrastructure</a:t>
            </a:r>
            <a:r>
              <a:rPr lang="en-US" sz="1100" dirty="0">
                <a:cs typeface="Arial" charset="0"/>
              </a:rPr>
              <a:t> consulting services that address policies, procedures, gap analysis and hardening guidelines for Authentication and IAM as they relate to Advanced Cyber Defense, including on-boarding, role changes, termination, standards, guidelines and workflows, etc.</a:t>
            </a:r>
          </a:p>
          <a:p>
            <a:r>
              <a:rPr lang="en-US" sz="1100" dirty="0">
                <a:cs typeface="Arial" charset="0"/>
              </a:rPr>
              <a:t>Once the CIRC has been designed it must of course be implemented. RSA’s service offers for the implementation of the Technology and Operations model can be provided to the customer at that stage.</a:t>
            </a:r>
          </a:p>
          <a:p>
            <a:endParaRPr lang="en-US" dirty="0" smtClean="0">
              <a:cs typeface="Arial" charset="0"/>
            </a:endParaRPr>
          </a:p>
          <a:p>
            <a:endParaRPr lang="en-US" dirty="0"/>
          </a:p>
        </p:txBody>
      </p:sp>
    </p:spTree>
    <p:extLst>
      <p:ext uri="{BB962C8B-B14F-4D97-AF65-F5344CB8AC3E}">
        <p14:creationId xmlns:p14="http://schemas.microsoft.com/office/powerpoint/2010/main" val="60570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6117" y="4343719"/>
            <a:ext cx="5485772" cy="4113855"/>
          </a:xfrm>
          <a:prstGeom prst="rect">
            <a:avLst/>
          </a:prstGeom>
        </p:spPr>
        <p:txBody>
          <a:bodyPr lIns="90542" tIns="45271" rIns="90542" bIns="45271">
            <a:normAutofit/>
          </a:bodyPr>
          <a:lstStyle/>
          <a:p>
            <a:r>
              <a:rPr lang="en-US" dirty="0" smtClean="0"/>
              <a:t>Key takeaways</a:t>
            </a:r>
          </a:p>
          <a:p>
            <a:r>
              <a:rPr lang="en-US" dirty="0" smtClean="0"/>
              <a:t>Drill-down on the services provided by ACD.</a:t>
            </a:r>
          </a:p>
          <a:p>
            <a:r>
              <a:rPr lang="en-US" dirty="0" smtClean="0"/>
              <a:t>*****</a:t>
            </a:r>
          </a:p>
        </p:txBody>
      </p:sp>
    </p:spTree>
    <p:extLst>
      <p:ext uri="{BB962C8B-B14F-4D97-AF65-F5344CB8AC3E}">
        <p14:creationId xmlns:p14="http://schemas.microsoft.com/office/powerpoint/2010/main" val="70604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dirty="0" smtClean="0"/>
              <a:t>Many RSA customers are centralizing</a:t>
            </a:r>
            <a:r>
              <a:rPr lang="en-US" baseline="0" dirty="0" smtClean="0"/>
              <a:t> incident response teams and building out the security Incident response function.  Generally speaking, this function resides in the CISO organization.  EMC has its own specialized Incident Response team and it is called the Critical Incident Response Center (CIRC).  But there are other names as SOC, CIRC, CIRT, CERT and SIRT.  The end goal of all these teams is to Better detect, investigate and respond to security incidents.</a:t>
            </a:r>
            <a:endParaRPr lang="en-US" dirty="0"/>
          </a:p>
        </p:txBody>
      </p:sp>
      <p:sp>
        <p:nvSpPr>
          <p:cNvPr id="4" name="Slide Number Placeholder 3"/>
          <p:cNvSpPr>
            <a:spLocks noGrp="1"/>
          </p:cNvSpPr>
          <p:nvPr>
            <p:ph type="sldNum" sz="quarter" idx="10"/>
          </p:nvPr>
        </p:nvSpPr>
        <p:spPr>
          <a:xfrm>
            <a:off x="3884316" y="8685856"/>
            <a:ext cx="2972115" cy="456570"/>
          </a:xfrm>
          <a:prstGeom prst="rect">
            <a:avLst/>
          </a:prstGeom>
        </p:spPr>
        <p:txBody>
          <a:bodyPr lIns="90571" tIns="45286" rIns="90571" bIns="45286"/>
          <a:lstStyle/>
          <a:p>
            <a:fld id="{DE747D3B-2E73-41FE-B34A-026FC7691697}" type="slidenum">
              <a:rPr lang="en-US" smtClean="0"/>
              <a:t>4</a:t>
            </a:fld>
            <a:endParaRPr lang="en-US"/>
          </a:p>
        </p:txBody>
      </p:sp>
    </p:spTree>
    <p:extLst>
      <p:ext uri="{BB962C8B-B14F-4D97-AF65-F5344CB8AC3E}">
        <p14:creationId xmlns:p14="http://schemas.microsoft.com/office/powerpoint/2010/main" val="150533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normAutofit fontScale="47500" lnSpcReduction="20000"/>
          </a:bodyPr>
          <a:lstStyle/>
          <a:p>
            <a:r>
              <a:rPr lang="en-US" b="0" dirty="0" smtClean="0"/>
              <a:t>But</a:t>
            </a:r>
            <a:r>
              <a:rPr lang="en-US" b="0" baseline="0" dirty="0" smtClean="0"/>
              <a:t> as customers build out security incident response teams, there are issues.  Security incidents are going unnoticed.  Many times breaches take longer and by that time data has already been compromised.  When a data breach happens, the typical cost is about $5.4M in the US.  There is a need for process framework and alignment in the security operation center.</a:t>
            </a:r>
          </a:p>
        </p:txBody>
      </p:sp>
    </p:spTree>
    <p:extLst>
      <p:ext uri="{BB962C8B-B14F-4D97-AF65-F5344CB8AC3E}">
        <p14:creationId xmlns:p14="http://schemas.microsoft.com/office/powerpoint/2010/main" val="288176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dirty="0" smtClean="0"/>
              <a:t>Several</a:t>
            </a:r>
            <a:r>
              <a:rPr lang="en-US" baseline="0" dirty="0" smtClean="0"/>
              <a:t> different analysts have weighed in on building out security incident response team.  The issues highlighted include too many non-integrated tools, too many manual processes and lack of staff.  As a matter of fact Forrester said that an incident response team needs to be scalable and collaborate effectively with realistic reporting and metrics.  Gartner said that a CISO needs to really think about the process framework 1</a:t>
            </a:r>
            <a:r>
              <a:rPr lang="en-US" baseline="30000" dirty="0" smtClean="0"/>
              <a:t>st</a:t>
            </a:r>
            <a:r>
              <a:rPr lang="en-US" baseline="0" dirty="0" smtClean="0"/>
              <a:t> before investing in technology and putting in place a dedicated staff.  If the process framework is not thought through 1</a:t>
            </a:r>
            <a:r>
              <a:rPr lang="en-US" baseline="30000" dirty="0" smtClean="0"/>
              <a:t>st</a:t>
            </a:r>
            <a:r>
              <a:rPr lang="en-US" baseline="0" dirty="0" smtClean="0"/>
              <a:t>, then the investments in SOC will go to waste.</a:t>
            </a:r>
          </a:p>
          <a:p>
            <a:endParaRPr lang="en-US" dirty="0"/>
          </a:p>
        </p:txBody>
      </p:sp>
      <p:sp>
        <p:nvSpPr>
          <p:cNvPr id="4" name="Slide Number Placeholder 3"/>
          <p:cNvSpPr>
            <a:spLocks noGrp="1"/>
          </p:cNvSpPr>
          <p:nvPr>
            <p:ph type="sldNum" sz="quarter" idx="10"/>
          </p:nvPr>
        </p:nvSpPr>
        <p:spPr>
          <a:xfrm>
            <a:off x="3884316" y="8685856"/>
            <a:ext cx="2972115" cy="456570"/>
          </a:xfrm>
          <a:prstGeom prst="rect">
            <a:avLst/>
          </a:prstGeom>
        </p:spPr>
        <p:txBody>
          <a:bodyPr lIns="90571" tIns="45286" rIns="90571" bIns="45286"/>
          <a:lstStyle/>
          <a:p>
            <a:fld id="{DE747D3B-2E73-41FE-B34A-026FC7691697}" type="slidenum">
              <a:rPr lang="en-US" smtClean="0"/>
              <a:t>6</a:t>
            </a:fld>
            <a:endParaRPr lang="en-US"/>
          </a:p>
        </p:txBody>
      </p:sp>
    </p:spTree>
    <p:extLst>
      <p:ext uri="{BB962C8B-B14F-4D97-AF65-F5344CB8AC3E}">
        <p14:creationId xmlns:p14="http://schemas.microsoft.com/office/powerpoint/2010/main" val="161468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If a Framework</a:t>
            </a:r>
            <a:r>
              <a:rPr lang="en-US" baseline="0" dirty="0" smtClean="0"/>
              <a:t> and Alignment is in place for a SOC, here are the benefits realized.</a:t>
            </a:r>
            <a:endParaRPr lang="en-US" dirty="0"/>
          </a:p>
        </p:txBody>
      </p:sp>
      <p:sp>
        <p:nvSpPr>
          <p:cNvPr id="6" name="Slide Image Placeholder 5"/>
          <p:cNvSpPr>
            <a:spLocks noGrp="1" noRot="1" noChangeAspect="1"/>
          </p:cNvSpPr>
          <p:nvPr>
            <p:ph type="sldImg"/>
          </p:nvPr>
        </p:nvSpPr>
        <p:spPr>
          <a:xfrm>
            <a:off x="1058863" y="685800"/>
            <a:ext cx="4740275" cy="2667000"/>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defTabSz="905631">
              <a:defRPr/>
            </a:pPr>
            <a:r>
              <a:rPr lang="en-US" sz="1000" dirty="0"/>
              <a:t>RSA has unparalleled data collection capabilities that provide the ability to capture data from across your network and enrich it live with intelligence metadata that speeds analysis. </a:t>
            </a:r>
          </a:p>
          <a:p>
            <a:pPr defTabSz="905631">
              <a:defRPr/>
            </a:pPr>
            <a:endParaRPr lang="en-US" sz="1000" dirty="0"/>
          </a:p>
          <a:p>
            <a:pPr defTabSz="905631">
              <a:defRPr/>
            </a:pPr>
            <a:r>
              <a:rPr lang="en-US" sz="1000" dirty="0"/>
              <a:t>And that feeds into both real-time and historic analytics platform. Our real-time analysis is able to detect and alert on attacks and compromises. </a:t>
            </a:r>
          </a:p>
          <a:p>
            <a:pPr defTabSz="905631">
              <a:defRPr/>
            </a:pPr>
            <a:endParaRPr lang="en-US" sz="1000" dirty="0"/>
          </a:p>
          <a:p>
            <a:pPr defTabSz="905631">
              <a:defRPr/>
            </a:pPr>
            <a:r>
              <a:rPr lang="en-US" sz="1000" dirty="0"/>
              <a:t>Historic analytics in the Pivotal </a:t>
            </a:r>
            <a:r>
              <a:rPr lang="en-US" sz="1000" dirty="0" err="1"/>
              <a:t>Hadoop</a:t>
            </a:r>
            <a:r>
              <a:rPr lang="en-US" sz="1000" dirty="0"/>
              <a:t>-based security warehouse enable us to deliver ongoing detection of covert channels.</a:t>
            </a:r>
          </a:p>
          <a:p>
            <a:pPr defTabSz="905631">
              <a:defRPr/>
            </a:pPr>
            <a:endParaRPr lang="en-US" sz="1000" dirty="0"/>
          </a:p>
          <a:p>
            <a:pPr defTabSz="905631">
              <a:defRPr/>
            </a:pPr>
            <a:r>
              <a:rPr lang="en-US" sz="1000" dirty="0"/>
              <a:t>And finally, we provide cost-effective compliance archiving.</a:t>
            </a:r>
          </a:p>
          <a:p>
            <a:pPr defTabSz="905631">
              <a:defRPr/>
            </a:pPr>
            <a:endParaRPr lang="en-US" sz="1000" dirty="0"/>
          </a:p>
          <a:p>
            <a:pPr defTabSz="905631">
              <a:defRPr/>
            </a:pPr>
            <a:r>
              <a:rPr lang="en-US" sz="1000" dirty="0"/>
              <a:t>All of which gives you the end-to-end, enterprise visibility you need to detect and take action against the attackers in your network</a:t>
            </a:r>
            <a:r>
              <a:rPr lang="en-US" sz="1000" dirty="0" smtClean="0"/>
              <a:t>.</a:t>
            </a:r>
          </a:p>
          <a:p>
            <a:pPr defTabSz="905631">
              <a:defRPr/>
            </a:pPr>
            <a:endParaRPr lang="en-US" sz="1000" dirty="0" smtClean="0"/>
          </a:p>
          <a:p>
            <a:r>
              <a:rPr lang="en-US" sz="1000" dirty="0" smtClean="0">
                <a:solidFill>
                  <a:schemeClr val="tx1"/>
                </a:solidFill>
              </a:rPr>
              <a:t>API flexibility allows RSA Security Analytics to form heart of security ecosystem</a:t>
            </a:r>
          </a:p>
          <a:p>
            <a:r>
              <a:rPr lang="en-US" sz="1000" dirty="0" smtClean="0">
                <a:solidFill>
                  <a:schemeClr val="tx1"/>
                </a:solidFill>
              </a:rPr>
              <a:t>Integrates with other security tools such as SIEM, IDS/IPS, firewalls, Splunk, </a:t>
            </a:r>
            <a:r>
              <a:rPr lang="en-US" sz="1000" dirty="0" err="1" smtClean="0">
                <a:solidFill>
                  <a:schemeClr val="tx1"/>
                </a:solidFill>
              </a:rPr>
              <a:t>FireEye</a:t>
            </a:r>
            <a:r>
              <a:rPr lang="en-US" sz="1000" dirty="0" smtClean="0">
                <a:solidFill>
                  <a:schemeClr val="tx1"/>
                </a:solidFill>
              </a:rPr>
              <a:t>, etc.</a:t>
            </a:r>
          </a:p>
          <a:p>
            <a:r>
              <a:rPr lang="en-US" sz="1000" dirty="0" smtClean="0">
                <a:solidFill>
                  <a:schemeClr val="tx1"/>
                </a:solidFill>
              </a:rPr>
              <a:t>Integrate asset criticality and business context data from RSA Archer; data discover from RSA DLP, endpoint visibility from RSA ECAT</a:t>
            </a:r>
          </a:p>
          <a:p>
            <a:r>
              <a:rPr lang="en-US" sz="1000" dirty="0" smtClean="0">
                <a:solidFill>
                  <a:schemeClr val="tx1"/>
                </a:solidFill>
              </a:rPr>
              <a:t>Open interface for access and transformation of collected data </a:t>
            </a:r>
          </a:p>
          <a:p>
            <a:pPr defTabSz="905631">
              <a:defRPr/>
            </a:pPr>
            <a:endParaRPr lang="en-US" sz="1000" dirty="0"/>
          </a:p>
          <a:p>
            <a:pPr defTabSz="905631">
              <a:defRPr/>
            </a:pPr>
            <a:endParaRPr lang="en-US" sz="1000" dirty="0"/>
          </a:p>
        </p:txBody>
      </p:sp>
    </p:spTree>
    <p:extLst>
      <p:ext uri="{BB962C8B-B14F-4D97-AF65-F5344CB8AC3E}">
        <p14:creationId xmlns:p14="http://schemas.microsoft.com/office/powerpoint/2010/main" val="121962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BCEC5BE-EDC9-4F48-BFD0-33C7FF562F79}"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355891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dirty="0" smtClean="0"/>
              <a:t>When developing </a:t>
            </a:r>
            <a:r>
              <a:rPr lang="en-US" dirty="0" err="1" smtClean="0"/>
              <a:t>SecOps</a:t>
            </a:r>
            <a:r>
              <a:rPr lang="en-US" dirty="0" smtClean="0"/>
              <a:t>, RSA leverage industry best practices around</a:t>
            </a:r>
            <a:r>
              <a:rPr lang="en-US" baseline="0" dirty="0" smtClean="0"/>
              <a:t> naming and terminology, process and took a practitioner view (EMC CIRC + 25 other CIRCs).</a:t>
            </a:r>
            <a:endParaRPr lang="en-US" dirty="0"/>
          </a:p>
        </p:txBody>
      </p:sp>
      <p:sp>
        <p:nvSpPr>
          <p:cNvPr id="4" name="Slide Number Placeholder 3"/>
          <p:cNvSpPr>
            <a:spLocks noGrp="1"/>
          </p:cNvSpPr>
          <p:nvPr>
            <p:ph type="sldNum" sz="quarter" idx="10"/>
          </p:nvPr>
        </p:nvSpPr>
        <p:spPr>
          <a:xfrm>
            <a:off x="3884316" y="8685856"/>
            <a:ext cx="2972115" cy="456570"/>
          </a:xfrm>
          <a:prstGeom prst="rect">
            <a:avLst/>
          </a:prstGeom>
        </p:spPr>
        <p:txBody>
          <a:bodyPr lIns="90571" tIns="45286" rIns="90571" bIns="45286"/>
          <a:lstStyle/>
          <a:p>
            <a:fld id="{DE747D3B-2E73-41FE-B34A-026FC7691697}" type="slidenum">
              <a:rPr lang="en-US" smtClean="0"/>
              <a:t>15</a:t>
            </a:fld>
            <a:endParaRPr lang="en-US"/>
          </a:p>
        </p:txBody>
      </p:sp>
    </p:spTree>
    <p:extLst>
      <p:ext uri="{BB962C8B-B14F-4D97-AF65-F5344CB8AC3E}">
        <p14:creationId xmlns:p14="http://schemas.microsoft.com/office/powerpoint/2010/main" val="279503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defTabSz="905713">
              <a:spcBef>
                <a:spcPts val="0"/>
              </a:spcBef>
              <a:defRPr/>
            </a:pPr>
            <a:r>
              <a:rPr lang="en-US" dirty="0" smtClean="0"/>
              <a:t>The RSA Security</a:t>
            </a:r>
            <a:r>
              <a:rPr lang="en-US" baseline="0" dirty="0" smtClean="0"/>
              <a:t> Operations Management solution orchestrates and manages a SOC.  Its core functions include incident management, breach management and  SOC program management.  When all functions of the </a:t>
            </a:r>
            <a:r>
              <a:rPr lang="en-US" baseline="0" dirty="0" err="1" smtClean="0"/>
              <a:t>SecOps</a:t>
            </a:r>
            <a:r>
              <a:rPr lang="en-US" baseline="0" dirty="0" smtClean="0"/>
              <a:t> solution are implemented, the overall SOC deployment will be a consistent and predictable business process.</a:t>
            </a:r>
            <a:endParaRPr lang="en-US" dirty="0" smtClean="0"/>
          </a:p>
          <a:p>
            <a:endParaRPr lang="en-US" dirty="0"/>
          </a:p>
        </p:txBody>
      </p:sp>
      <p:sp>
        <p:nvSpPr>
          <p:cNvPr id="4" name="Slide Number Placeholder 3"/>
          <p:cNvSpPr>
            <a:spLocks noGrp="1"/>
          </p:cNvSpPr>
          <p:nvPr>
            <p:ph type="sldNum" sz="quarter" idx="10"/>
          </p:nvPr>
        </p:nvSpPr>
        <p:spPr>
          <a:xfrm>
            <a:off x="3884316" y="8685856"/>
            <a:ext cx="2972115" cy="456570"/>
          </a:xfrm>
          <a:prstGeom prst="rect">
            <a:avLst/>
          </a:prstGeom>
        </p:spPr>
        <p:txBody>
          <a:bodyPr lIns="90571" tIns="45286" rIns="90571" bIns="45286"/>
          <a:lstStyle/>
          <a:p>
            <a:fld id="{DE747D3B-2E73-41FE-B34A-026FC7691697}" type="slidenum">
              <a:rPr lang="en-US" smtClean="0"/>
              <a:t>16</a:t>
            </a:fld>
            <a:endParaRPr lang="en-US"/>
          </a:p>
        </p:txBody>
      </p:sp>
    </p:spTree>
    <p:extLst>
      <p:ext uri="{BB962C8B-B14F-4D97-AF65-F5344CB8AC3E}">
        <p14:creationId xmlns:p14="http://schemas.microsoft.com/office/powerpoint/2010/main" val="1101707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61688" y="6345238"/>
            <a:ext cx="78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95300" y="457201"/>
            <a:ext cx="6525986" cy="4071256"/>
          </a:xfrm>
          <a:noFill/>
        </p:spPr>
        <p:txBody>
          <a:bodyPr>
            <a:normAutofit/>
          </a:bodyPr>
          <a:lstStyle>
            <a:lvl1pPr algn="l">
              <a:defRPr sz="6000" b="0" cap="none" spc="0" baseline="0">
                <a:solidFill>
                  <a:srgbClr val="C00000"/>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495300" y="4992914"/>
            <a:ext cx="6525986" cy="1026886"/>
          </a:xfrm>
          <a:noFill/>
        </p:spPr>
        <p:txBody>
          <a:bodyPr>
            <a:normAutofit/>
          </a:bodyPr>
          <a:lstStyle>
            <a:lvl1pPr marL="0" indent="0" algn="l">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E35D8545-77C0-BB4B-A984-E1900B361203}" type="slidenum">
              <a:rPr lang="en-US"/>
              <a:pPr>
                <a:defRPr/>
              </a:pPr>
              <a:t>‹#›</a:t>
            </a:fld>
            <a:endParaRPr lang="en-US" dirty="0"/>
          </a:p>
        </p:txBody>
      </p:sp>
      <p:pic>
        <p:nvPicPr>
          <p:cNvPr id="7" name="Picture 6" descr="Header-Logo-ANSSI.bmp"/>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extLst>
      <p:ext uri="{BB962C8B-B14F-4D97-AF65-F5344CB8AC3E}">
        <p14:creationId xmlns:p14="http://schemas.microsoft.com/office/powerpoint/2010/main" val="414703784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05884" y="304800"/>
            <a:ext cx="11277600" cy="609600"/>
          </a:xfrm>
          <a:prstGeom prst="rect">
            <a:avLst/>
          </a:prstGeom>
        </p:spPr>
        <p:txBody>
          <a:bodyPr lIns="0" tIns="0" rIns="0" bIns="0" anchor="t" anchorCtr="0"/>
          <a:lstStyle>
            <a:lvl1pPr algn="l">
              <a:lnSpc>
                <a:spcPct val="100000"/>
              </a:lnSpc>
              <a:defRPr sz="3200">
                <a:solidFill>
                  <a:srgbClr val="D81E1E"/>
                </a:solidFill>
                <a:latin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pic>
        <p:nvPicPr>
          <p:cNvPr id="5" name="Picture 4" descr="Header-Logo-ANSSI.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extLst>
      <p:ext uri="{BB962C8B-B14F-4D97-AF65-F5344CB8AC3E}">
        <p14:creationId xmlns:p14="http://schemas.microsoft.com/office/powerpoint/2010/main" val="414886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5885" y="937334"/>
            <a:ext cx="11266311" cy="403223"/>
          </a:xfrm>
          <a:prstGeom prst="rect">
            <a:avLst/>
          </a:prstGeom>
        </p:spPr>
        <p:txBody>
          <a:bodyPr lIns="0" tIns="0" rIns="0" bIns="0"/>
          <a:lstStyle>
            <a:lvl1pPr marL="0" indent="0" algn="l">
              <a:lnSpc>
                <a:spcPct val="100000"/>
              </a:lnSpc>
              <a:buNone/>
              <a:defRPr sz="1900">
                <a:solidFill>
                  <a:schemeClr val="accent4"/>
                </a:solidFill>
                <a:latin typeface="Verdana" panose="020B0604030504040204" pitchFamily="34" charset="0"/>
                <a:cs typeface="Verdana" panose="020B060403050404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1"/>
          <p:cNvSpPr>
            <a:spLocks noGrp="1"/>
          </p:cNvSpPr>
          <p:nvPr>
            <p:ph type="ctrTitle" hasCustomPrompt="1"/>
          </p:nvPr>
        </p:nvSpPr>
        <p:spPr>
          <a:xfrm>
            <a:off x="505884" y="304800"/>
            <a:ext cx="11277600" cy="609600"/>
          </a:xfrm>
          <a:prstGeom prst="rect">
            <a:avLst/>
          </a:prstGeom>
        </p:spPr>
        <p:txBody>
          <a:bodyPr lIns="0" tIns="0" rIns="0" bIns="0" anchor="t" anchorCtr="0"/>
          <a:lstStyle>
            <a:lvl1pPr algn="l">
              <a:lnSpc>
                <a:spcPct val="100000"/>
              </a:lnSpc>
              <a:defRPr sz="3200">
                <a:solidFill>
                  <a:srgbClr val="D81E1E"/>
                </a:solidFill>
                <a:latin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31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graphic area on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657600" y="1320799"/>
            <a:ext cx="8128000" cy="4730752"/>
          </a:xfrm>
          <a:prstGeom prst="rect">
            <a:avLst/>
          </a:prstGeom>
        </p:spPr>
        <p:txBody>
          <a:bodyPr vert="horz" lIns="0" tIns="0" rIns="0" bIns="0"/>
          <a:lstStyle>
            <a:lvl1pPr marL="304792" indent="-304792">
              <a:spcBef>
                <a:spcPts val="1600"/>
              </a:spcBef>
              <a:buClr>
                <a:schemeClr val="accent6"/>
              </a:buClr>
              <a:defRPr sz="2700">
                <a:solidFill>
                  <a:srgbClr val="262626"/>
                </a:solidFill>
                <a:latin typeface="+mn-lt"/>
              </a:defRPr>
            </a:lvl1pPr>
            <a:lvl2pPr>
              <a:spcBef>
                <a:spcPts val="400"/>
              </a:spcBef>
              <a:buClr>
                <a:schemeClr val="accent6"/>
              </a:buClr>
              <a:defRPr sz="2400">
                <a:solidFill>
                  <a:srgbClr val="262626"/>
                </a:solidFill>
                <a:latin typeface="+mn-lt"/>
              </a:defRPr>
            </a:lvl2pPr>
            <a:lvl3pPr marL="1445648" indent="-226478">
              <a:spcBef>
                <a:spcPts val="400"/>
              </a:spcBef>
              <a:buClr>
                <a:schemeClr val="accent6"/>
              </a:buClr>
              <a:defRPr sz="1900">
                <a:solidFill>
                  <a:srgbClr val="262626"/>
                </a:solidFill>
                <a:latin typeface="+mn-lt"/>
              </a:defRPr>
            </a:lvl3pPr>
            <a:lvl4pPr marL="1907070" indent="-224361">
              <a:spcBef>
                <a:spcPts val="400"/>
              </a:spcBef>
              <a:buClr>
                <a:schemeClr val="accent6"/>
              </a:buClr>
              <a:defRPr sz="1500">
                <a:solidFill>
                  <a:srgbClr val="262626"/>
                </a:solidFill>
                <a:latin typeface="+mn-lt"/>
              </a:defRPr>
            </a:lvl4pPr>
            <a:lvl5pPr marL="2360025" indent="-226478">
              <a:spcBef>
                <a:spcPts val="400"/>
              </a:spcBef>
              <a:buClr>
                <a:schemeClr val="accent6"/>
              </a:buClr>
              <a:buFont typeface="Arial"/>
              <a:buChar char="•"/>
              <a:defRPr sz="1400">
                <a:solidFill>
                  <a:srgbClr val="262626"/>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2"/>
          <p:cNvSpPr>
            <a:spLocks noGrp="1"/>
          </p:cNvSpPr>
          <p:nvPr>
            <p:ph type="pic" idx="11"/>
          </p:nvPr>
        </p:nvSpPr>
        <p:spPr>
          <a:xfrm>
            <a:off x="508000" y="1320800"/>
            <a:ext cx="2844800" cy="4730752"/>
          </a:xfrm>
          <a:prstGeom prst="rect">
            <a:avLst/>
          </a:prstGeom>
        </p:spPr>
        <p:txBody>
          <a:bodyPr/>
          <a:lstStyle>
            <a:lvl1pPr marL="0" indent="0">
              <a:buNone/>
              <a:defRPr sz="2400">
                <a:solidFill>
                  <a:schemeClr val="bg2"/>
                </a:solidFill>
                <a:latin typeface="+mn-lt"/>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smtClean="0"/>
              <a:t>Drag picture to placeholder or click icon to add</a:t>
            </a:r>
            <a:endParaRPr lang="en-US" dirty="0"/>
          </a:p>
        </p:txBody>
      </p:sp>
      <p:sp>
        <p:nvSpPr>
          <p:cNvPr id="6" name="Title 1"/>
          <p:cNvSpPr>
            <a:spLocks noGrp="1"/>
          </p:cNvSpPr>
          <p:nvPr>
            <p:ph type="ctrTitle" hasCustomPrompt="1"/>
          </p:nvPr>
        </p:nvSpPr>
        <p:spPr>
          <a:xfrm>
            <a:off x="505884" y="304800"/>
            <a:ext cx="11277600" cy="609600"/>
          </a:xfrm>
          <a:prstGeom prst="rect">
            <a:avLst/>
          </a:prstGeom>
        </p:spPr>
        <p:txBody>
          <a:bodyPr lIns="0" tIns="0" rIns="0" bIns="0" anchor="t" anchorCtr="0"/>
          <a:lstStyle>
            <a:lvl1pPr algn="l">
              <a:lnSpc>
                <a:spcPct val="100000"/>
              </a:lnSpc>
              <a:defRPr sz="3200">
                <a:solidFill>
                  <a:schemeClr val="accent6"/>
                </a:solidFill>
                <a:latin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247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05884" y="1320800"/>
            <a:ext cx="11277600" cy="4572000"/>
          </a:xfrm>
          <a:prstGeom prst="rect">
            <a:avLst/>
          </a:prstGeom>
        </p:spPr>
        <p:txBody>
          <a:bodyPr vert="horz" lIns="0" tIns="0" rIns="0" bIns="0"/>
          <a:lstStyle>
            <a:lvl1pPr marL="304792" indent="-304792">
              <a:spcBef>
                <a:spcPts val="1600"/>
              </a:spcBef>
              <a:buClr>
                <a:schemeClr val="accent6"/>
              </a:buClr>
              <a:defRPr sz="2700">
                <a:solidFill>
                  <a:srgbClr val="313132"/>
                </a:solidFill>
              </a:defRPr>
            </a:lvl1pPr>
            <a:lvl2pPr>
              <a:spcBef>
                <a:spcPts val="400"/>
              </a:spcBef>
              <a:buClr>
                <a:schemeClr val="accent6"/>
              </a:buClr>
              <a:defRPr sz="2400">
                <a:solidFill>
                  <a:srgbClr val="313132"/>
                </a:solidFill>
              </a:defRPr>
            </a:lvl2pPr>
            <a:lvl3pPr marL="1445648" indent="-226478">
              <a:spcBef>
                <a:spcPts val="400"/>
              </a:spcBef>
              <a:buClr>
                <a:schemeClr val="accent6"/>
              </a:buClr>
              <a:defRPr sz="1900">
                <a:solidFill>
                  <a:srgbClr val="313132"/>
                </a:solidFill>
              </a:defRPr>
            </a:lvl3pPr>
            <a:lvl4pPr marL="1907070" indent="-224361">
              <a:spcBef>
                <a:spcPts val="400"/>
              </a:spcBef>
              <a:buClr>
                <a:schemeClr val="accent6"/>
              </a:buClr>
              <a:defRPr sz="1500">
                <a:solidFill>
                  <a:srgbClr val="313132"/>
                </a:solidFill>
              </a:defRPr>
            </a:lvl4pPr>
            <a:lvl5pPr marL="2360025" indent="-226478">
              <a:spcBef>
                <a:spcPts val="400"/>
              </a:spcBef>
              <a:buClr>
                <a:schemeClr val="accent6"/>
              </a:buClr>
              <a:buFont typeface="Arial"/>
              <a:buChar char="•"/>
              <a:defRPr sz="1400">
                <a:solidFill>
                  <a:srgbClr val="31313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ctrTitle" hasCustomPrompt="1"/>
          </p:nvPr>
        </p:nvSpPr>
        <p:spPr>
          <a:xfrm>
            <a:off x="505884" y="304800"/>
            <a:ext cx="11277600" cy="609600"/>
          </a:xfrm>
          <a:prstGeom prst="rect">
            <a:avLst/>
          </a:prstGeom>
        </p:spPr>
        <p:txBody>
          <a:bodyPr lIns="0" tIns="0" rIns="0" bIns="0" anchor="t" anchorCtr="0"/>
          <a:lstStyle>
            <a:lvl1pPr algn="l">
              <a:lnSpc>
                <a:spcPct val="100000"/>
              </a:lnSpc>
              <a:defRPr sz="3200">
                <a:solidFill>
                  <a:srgbClr val="D81E1E"/>
                </a:solidFill>
                <a:latin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936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a_Alt 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61688" y="6345238"/>
            <a:ext cx="78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95300" y="457201"/>
            <a:ext cx="6525986" cy="4071256"/>
          </a:xfrm>
          <a:noFill/>
        </p:spPr>
        <p:txBody>
          <a:bodyPr>
            <a:normAutofit/>
          </a:bodyPr>
          <a:lstStyle>
            <a:lvl1pPr algn="l">
              <a:defRPr sz="6000" b="0" cap="none" spc="0" baseline="0">
                <a:solidFill>
                  <a:srgbClr val="C00000"/>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495300" y="4992914"/>
            <a:ext cx="6525986" cy="1026886"/>
          </a:xfrm>
          <a:noFill/>
        </p:spPr>
        <p:txBody>
          <a:bodyPr>
            <a:normAutofit/>
          </a:bodyPr>
          <a:lstStyle>
            <a:lvl1pPr marL="0" indent="0" algn="l">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362FA04D-A124-E943-B2A1-999F32A73EF2}" type="slidenum">
              <a:rPr lang="en-US"/>
              <a:pPr>
                <a:defRPr/>
              </a:pPr>
              <a:t>‹#›</a:t>
            </a:fld>
            <a:endParaRPr lang="en-US"/>
          </a:p>
        </p:txBody>
      </p:sp>
      <p:pic>
        <p:nvPicPr>
          <p:cNvPr id="8" name="Picture 7" descr="Header-Logo-ANSSI.bmp"/>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extLst>
      <p:ext uri="{BB962C8B-B14F-4D97-AF65-F5344CB8AC3E}">
        <p14:creationId xmlns:p14="http://schemas.microsoft.com/office/powerpoint/2010/main" val="26755795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95299" y="1524000"/>
            <a:ext cx="11353263" cy="3904343"/>
          </a:xfrm>
          <a:noFill/>
        </p:spPr>
        <p:txBody>
          <a:bodyPr anchor="ctr"/>
          <a:lstStyle>
            <a:lvl1pPr>
              <a:defRPr sz="6000" b="1">
                <a:solidFill>
                  <a:schemeClr val="tx1">
                    <a:lumMod val="75000"/>
                    <a:lumOff val="25000"/>
                  </a:schemeClr>
                </a:solidFill>
              </a:defRPr>
            </a:lvl1pPr>
          </a:lstStyle>
          <a:p>
            <a:r>
              <a:rPr lang="en-US" dirty="0" smtClean="0"/>
              <a:t>CLICK TO EDIT SECTION TITLE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6E5DBA2-E2C2-C348-BBFD-A7C057CCFEA3}" type="slidenum">
              <a:rPr lang="en-US"/>
              <a:pPr>
                <a:defRPr/>
              </a:pPr>
              <a:t>‹#›</a:t>
            </a:fld>
            <a:endParaRPr lang="en-US"/>
          </a:p>
        </p:txBody>
      </p:sp>
      <p:sp>
        <p:nvSpPr>
          <p:cNvPr id="7" name="Rectangle 6"/>
          <p:cNvSpPr/>
          <p:nvPr userDrawn="1"/>
        </p:nvSpPr>
        <p:spPr>
          <a:xfrm>
            <a:off x="0" y="2227263"/>
            <a:ext cx="92075" cy="3235325"/>
          </a:xfrm>
          <a:prstGeom prst="rect">
            <a:avLst/>
          </a:prstGeom>
          <a:gradFill>
            <a:gsLst>
              <a:gs pos="0">
                <a:srgbClr val="ED525F"/>
              </a:gs>
              <a:gs pos="32000">
                <a:schemeClr val="accent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Open Sans Light" panose="020B0306030504020204" pitchFamily="34" charset="0"/>
            </a:endParaRPr>
          </a:p>
        </p:txBody>
      </p:sp>
      <p:pic>
        <p:nvPicPr>
          <p:cNvPr id="9" name="Picture 8" descr="Header-Logo-ANSSI.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extLst>
      <p:ext uri="{BB962C8B-B14F-4D97-AF65-F5344CB8AC3E}">
        <p14:creationId xmlns:p14="http://schemas.microsoft.com/office/powerpoint/2010/main" val="59846856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baseline="0">
                <a:solidFill>
                  <a:schemeClr val="tx1">
                    <a:lumMod val="75000"/>
                    <a:lumOff val="25000"/>
                  </a:schemeClr>
                </a:solidFill>
              </a:defRPr>
            </a:lvl1pPr>
          </a:lstStyle>
          <a:p>
            <a:r>
              <a:rPr lang="en-US" dirty="0" smtClean="0"/>
              <a:t>CLICK TO EDIT TITLE</a:t>
            </a:r>
            <a:endParaRPr lang="en-US" dirty="0"/>
          </a:p>
        </p:txBody>
      </p:sp>
      <p:sp>
        <p:nvSpPr>
          <p:cNvPr id="3" name="Content Placeholder 2"/>
          <p:cNvSpPr>
            <a:spLocks noGrp="1" noChangeAspect="1"/>
          </p:cNvSpPr>
          <p:nvPr>
            <p:ph idx="1" hasCustomPrompt="1"/>
          </p:nvPr>
        </p:nvSpPr>
        <p:spPr>
          <a:noFill/>
        </p:spPr>
        <p:txBody>
          <a:bodyPr/>
          <a:lstStyle>
            <a:lvl1pPr>
              <a:defRPr baseline="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text</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10"/>
          </p:nvPr>
        </p:nvSpPr>
        <p:spPr/>
        <p:txBody>
          <a:bodyPr/>
          <a:lstStyle>
            <a:lvl1pPr>
              <a:defRPr/>
            </a:lvl1pPr>
          </a:lstStyle>
          <a:p>
            <a:pPr>
              <a:defRPr/>
            </a:pPr>
            <a:fld id="{F4D6C5E8-BA79-1F44-AE13-FC309BFBB536}" type="slidenum">
              <a:rPr lang="en-US"/>
              <a:pPr>
                <a:defRPr/>
              </a:pPr>
              <a:t>‹#›</a:t>
            </a:fld>
            <a:endParaRPr lang="en-US" dirty="0"/>
          </a:p>
        </p:txBody>
      </p:sp>
      <p:sp>
        <p:nvSpPr>
          <p:cNvPr id="6" name="Rectangle 5"/>
          <p:cNvSpPr/>
          <p:nvPr userDrawn="1"/>
        </p:nvSpPr>
        <p:spPr>
          <a:xfrm>
            <a:off x="0" y="0"/>
            <a:ext cx="92075" cy="6858000"/>
          </a:xfrm>
          <a:prstGeom prst="rect">
            <a:avLst/>
          </a:prstGeom>
          <a:gradFill>
            <a:gsLst>
              <a:gs pos="0">
                <a:srgbClr val="ED525F"/>
              </a:gs>
              <a:gs pos="32000">
                <a:schemeClr val="accent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Open Sans Light" panose="020B0306030504020204" pitchFamily="34" charset="0"/>
            </a:endParaRPr>
          </a:p>
        </p:txBody>
      </p:sp>
      <p:pic>
        <p:nvPicPr>
          <p:cNvPr id="8" name="Picture 7" descr="Header-Logo-ANSSI.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extLst>
      <p:ext uri="{BB962C8B-B14F-4D97-AF65-F5344CB8AC3E}">
        <p14:creationId xmlns:p14="http://schemas.microsoft.com/office/powerpoint/2010/main" val="130314801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a:solidFill>
                  <a:schemeClr val="tx1">
                    <a:lumMod val="75000"/>
                    <a:lumOff val="25000"/>
                  </a:schemeClr>
                </a:solidFill>
              </a:defRPr>
            </a:lvl1pPr>
          </a:lstStyle>
          <a:p>
            <a:r>
              <a:rPr lang="en-US" dirty="0" smtClean="0"/>
              <a:t>Click to edit title</a:t>
            </a:r>
            <a:endParaRPr lang="en-US" dirty="0"/>
          </a:p>
        </p:txBody>
      </p:sp>
      <p:sp>
        <p:nvSpPr>
          <p:cNvPr id="9" name="Content Placeholder 2"/>
          <p:cNvSpPr>
            <a:spLocks noGrp="1" noChangeAspect="1"/>
          </p:cNvSpPr>
          <p:nvPr>
            <p:ph idx="1" hasCustomPrompt="1"/>
          </p:nvPr>
        </p:nvSpPr>
        <p:spPr>
          <a:xfrm>
            <a:off x="495300" y="1752600"/>
            <a:ext cx="11201400" cy="4272643"/>
          </a:xfrm>
          <a:noFill/>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text</a:t>
            </a:r>
          </a:p>
          <a:p>
            <a:pPr lvl="1"/>
            <a:r>
              <a:rPr lang="en-US" dirty="0" smtClean="0"/>
              <a:t>Second level</a:t>
            </a:r>
          </a:p>
          <a:p>
            <a:pPr lvl="2"/>
            <a:r>
              <a:rPr lang="en-US" dirty="0" smtClean="0"/>
              <a:t>Third level</a:t>
            </a:r>
          </a:p>
        </p:txBody>
      </p:sp>
      <p:sp>
        <p:nvSpPr>
          <p:cNvPr id="12" name="Content Placeholder 3"/>
          <p:cNvSpPr>
            <a:spLocks noGrp="1"/>
          </p:cNvSpPr>
          <p:nvPr>
            <p:ph sz="quarter" idx="13" hasCustomPrompt="1"/>
          </p:nvPr>
        </p:nvSpPr>
        <p:spPr>
          <a:xfrm>
            <a:off x="495300" y="1138134"/>
            <a:ext cx="11201400" cy="468089"/>
          </a:xfrm>
          <a:noFill/>
        </p:spPr>
        <p:txBody>
          <a:bodyPr>
            <a:normAutofit/>
          </a:bodyPr>
          <a:lstStyle>
            <a:lvl1pPr>
              <a:defRPr sz="2400" spc="300">
                <a:solidFill>
                  <a:schemeClr val="accent3"/>
                </a:solidFill>
              </a:defRPr>
            </a:lvl1pPr>
          </a:lstStyle>
          <a:p>
            <a:pPr lvl="0"/>
            <a:r>
              <a:rPr lang="en-US" dirty="0" smtClean="0"/>
              <a:t>Click to edit subtitle</a:t>
            </a:r>
          </a:p>
        </p:txBody>
      </p:sp>
      <p:sp>
        <p:nvSpPr>
          <p:cNvPr id="6" name="Slide Number Placeholder 5"/>
          <p:cNvSpPr>
            <a:spLocks noGrp="1"/>
          </p:cNvSpPr>
          <p:nvPr>
            <p:ph type="sldNum" sz="quarter" idx="14"/>
          </p:nvPr>
        </p:nvSpPr>
        <p:spPr/>
        <p:txBody>
          <a:bodyPr/>
          <a:lstStyle>
            <a:lvl1pPr>
              <a:defRPr/>
            </a:lvl1pPr>
          </a:lstStyle>
          <a:p>
            <a:pPr>
              <a:defRPr/>
            </a:pPr>
            <a:fld id="{BCCDF6B7-4462-CC4E-AD0F-199FF5DC02AA}" type="slidenum">
              <a:rPr lang="en-US"/>
              <a:pPr>
                <a:defRPr/>
              </a:pPr>
              <a:t>‹#›</a:t>
            </a:fld>
            <a:endParaRPr lang="en-US" dirty="0"/>
          </a:p>
        </p:txBody>
      </p:sp>
      <p:sp>
        <p:nvSpPr>
          <p:cNvPr id="7" name="Rectangle 6"/>
          <p:cNvSpPr/>
          <p:nvPr userDrawn="1"/>
        </p:nvSpPr>
        <p:spPr>
          <a:xfrm>
            <a:off x="0" y="0"/>
            <a:ext cx="92075" cy="6858000"/>
          </a:xfrm>
          <a:prstGeom prst="rect">
            <a:avLst/>
          </a:prstGeom>
          <a:gradFill>
            <a:gsLst>
              <a:gs pos="0">
                <a:srgbClr val="ED525F"/>
              </a:gs>
              <a:gs pos="32000">
                <a:schemeClr val="accent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Open Sans Light" panose="020B0306030504020204" pitchFamily="34" charset="0"/>
            </a:endParaRPr>
          </a:p>
        </p:txBody>
      </p:sp>
      <p:pic>
        <p:nvPicPr>
          <p:cNvPr id="10" name="Picture 9" descr="Header-Logo-ANSSI.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extLst>
      <p:ext uri="{BB962C8B-B14F-4D97-AF65-F5344CB8AC3E}">
        <p14:creationId xmlns:p14="http://schemas.microsoft.com/office/powerpoint/2010/main" val="296285049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a:solidFill>
                  <a:schemeClr val="tx1">
                    <a:lumMod val="75000"/>
                    <a:lumOff val="25000"/>
                  </a:schemeClr>
                </a:solidFill>
              </a:defRPr>
            </a:lvl1pPr>
          </a:lstStyle>
          <a:p>
            <a:r>
              <a:rPr lang="en-US" dirty="0" smtClean="0"/>
              <a:t>Click to edit title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4D6C5E8-BA79-1F44-AE13-FC309BFBB536}" type="slidenum">
              <a:rPr lang="en-US"/>
              <a:pPr>
                <a:defRPr/>
              </a:pPr>
              <a:t>‹#›</a:t>
            </a:fld>
            <a:endParaRPr lang="en-US" dirty="0"/>
          </a:p>
        </p:txBody>
      </p:sp>
      <p:sp>
        <p:nvSpPr>
          <p:cNvPr id="6" name="Rectangle 5"/>
          <p:cNvSpPr/>
          <p:nvPr userDrawn="1"/>
        </p:nvSpPr>
        <p:spPr>
          <a:xfrm>
            <a:off x="0" y="0"/>
            <a:ext cx="92075" cy="6858000"/>
          </a:xfrm>
          <a:prstGeom prst="rect">
            <a:avLst/>
          </a:prstGeom>
          <a:gradFill>
            <a:gsLst>
              <a:gs pos="0">
                <a:srgbClr val="ED525F"/>
              </a:gs>
              <a:gs pos="32000">
                <a:schemeClr val="accent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Open Sans Light" panose="020B0306030504020204" pitchFamily="34" charset="0"/>
            </a:endParaRPr>
          </a:p>
        </p:txBody>
      </p:sp>
      <p:pic>
        <p:nvPicPr>
          <p:cNvPr id="8" name="Picture 7" descr="Header-Logo-ANSSI.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extLst>
      <p:ext uri="{BB962C8B-B14F-4D97-AF65-F5344CB8AC3E}">
        <p14:creationId xmlns:p14="http://schemas.microsoft.com/office/powerpoint/2010/main" val="245896648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0" y="1295400"/>
            <a:ext cx="5426529" cy="4386942"/>
          </a:xfrm>
          <a:noFill/>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text</a:t>
            </a:r>
          </a:p>
          <a:p>
            <a:pPr lvl="1"/>
            <a:r>
              <a:rPr lang="en-US" dirty="0" smtClean="0"/>
              <a:t>Second level</a:t>
            </a:r>
          </a:p>
          <a:p>
            <a:pPr lvl="2"/>
            <a:r>
              <a:rPr lang="en-US" dirty="0" smtClean="0"/>
              <a:t>Third level</a:t>
            </a:r>
          </a:p>
        </p:txBody>
      </p:sp>
      <p:sp>
        <p:nvSpPr>
          <p:cNvPr id="9" name="Content Placeholder 2"/>
          <p:cNvSpPr>
            <a:spLocks noGrp="1"/>
          </p:cNvSpPr>
          <p:nvPr>
            <p:ph idx="13" hasCustomPrompt="1"/>
          </p:nvPr>
        </p:nvSpPr>
        <p:spPr>
          <a:xfrm>
            <a:off x="6270171" y="1295400"/>
            <a:ext cx="5426529" cy="4386942"/>
          </a:xfrm>
          <a:noFill/>
        </p:spPr>
        <p:txBody>
          <a:bodyPr/>
          <a:lstStyle>
            <a:lvl1pPr>
              <a:defRPr baseline="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text</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4"/>
          </p:nvPr>
        </p:nvSpPr>
        <p:spPr/>
        <p:txBody>
          <a:bodyPr/>
          <a:lstStyle>
            <a:lvl1pPr>
              <a:defRPr/>
            </a:lvl1pPr>
          </a:lstStyle>
          <a:p>
            <a:pPr>
              <a:defRPr/>
            </a:pPr>
            <a:fld id="{B3F88249-FB3F-4446-8DDB-CFCB9E5B0321}" type="slidenum">
              <a:rPr lang="en-US"/>
              <a:pPr>
                <a:defRPr/>
              </a:pPr>
              <a:t>‹#›</a:t>
            </a:fld>
            <a:endParaRPr lang="en-US" dirty="0"/>
          </a:p>
        </p:txBody>
      </p:sp>
      <p:sp>
        <p:nvSpPr>
          <p:cNvPr id="7" name="Rectangle 6"/>
          <p:cNvSpPr/>
          <p:nvPr userDrawn="1"/>
        </p:nvSpPr>
        <p:spPr>
          <a:xfrm>
            <a:off x="0" y="0"/>
            <a:ext cx="92075" cy="6858000"/>
          </a:xfrm>
          <a:prstGeom prst="rect">
            <a:avLst/>
          </a:prstGeom>
          <a:gradFill>
            <a:gsLst>
              <a:gs pos="0">
                <a:srgbClr val="ED525F"/>
              </a:gs>
              <a:gs pos="32000">
                <a:schemeClr val="accent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Open Sans Light" panose="020B0306030504020204" pitchFamily="34" charset="0"/>
            </a:endParaRPr>
          </a:p>
        </p:txBody>
      </p:sp>
      <p:sp>
        <p:nvSpPr>
          <p:cNvPr id="8" name="Title 1"/>
          <p:cNvSpPr>
            <a:spLocks noGrp="1"/>
          </p:cNvSpPr>
          <p:nvPr>
            <p:ph type="title" hasCustomPrompt="1"/>
          </p:nvPr>
        </p:nvSpPr>
        <p:spPr>
          <a:xfrm>
            <a:off x="495300" y="190500"/>
            <a:ext cx="11201400" cy="914400"/>
          </a:xfrm>
          <a:noFill/>
        </p:spPr>
        <p:txBody>
          <a:bodyPr/>
          <a:lstStyle>
            <a:lvl1pPr>
              <a:defRPr>
                <a:solidFill>
                  <a:schemeClr val="tx1">
                    <a:lumMod val="75000"/>
                    <a:lumOff val="25000"/>
                  </a:schemeClr>
                </a:solidFill>
              </a:defRPr>
            </a:lvl1pPr>
          </a:lstStyle>
          <a:p>
            <a:r>
              <a:rPr lang="en-US" dirty="0" smtClean="0"/>
              <a:t>Click to edit title</a:t>
            </a:r>
            <a:endParaRPr lang="en-US" dirty="0"/>
          </a:p>
        </p:txBody>
      </p:sp>
      <p:pic>
        <p:nvPicPr>
          <p:cNvPr id="11" name="Picture 10" descr="Header-Logo-ANSSI.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extLst>
      <p:ext uri="{BB962C8B-B14F-4D97-AF65-F5344CB8AC3E}">
        <p14:creationId xmlns:p14="http://schemas.microsoft.com/office/powerpoint/2010/main" val="248472757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idebar">
    <p:spTree>
      <p:nvGrpSpPr>
        <p:cNvPr id="1" name=""/>
        <p:cNvGrpSpPr/>
        <p:nvPr/>
      </p:nvGrpSpPr>
      <p:grpSpPr>
        <a:xfrm>
          <a:off x="0" y="0"/>
          <a:ext cx="0" cy="0"/>
          <a:chOff x="0" y="0"/>
          <a:chExt cx="0" cy="0"/>
        </a:xfrm>
      </p:grpSpPr>
      <p:sp>
        <p:nvSpPr>
          <p:cNvPr id="4" name="Rectangle 3"/>
          <p:cNvSpPr/>
          <p:nvPr userDrawn="1"/>
        </p:nvSpPr>
        <p:spPr>
          <a:xfrm>
            <a:off x="3886200" y="0"/>
            <a:ext cx="83026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8"/>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961688" y="6345238"/>
            <a:ext cx="78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95300" y="1545771"/>
            <a:ext cx="3176814" cy="4404268"/>
          </a:xfrm>
          <a:noFill/>
        </p:spPr>
        <p:txBody>
          <a:bodyPr anchor="t"/>
          <a:lstStyle>
            <a:lvl1pPr>
              <a:defRPr>
                <a:solidFill>
                  <a:schemeClr val="tx1">
                    <a:lumMod val="75000"/>
                    <a:lumOff val="25000"/>
                  </a:schemeClr>
                </a:solidFill>
              </a:defRPr>
            </a:lvl1pPr>
          </a:lstStyle>
          <a:p>
            <a:r>
              <a:rPr lang="en-US" dirty="0" smtClean="0"/>
              <a:t>Click to edit </a:t>
            </a:r>
            <a:br>
              <a:rPr lang="en-US" dirty="0" smtClean="0"/>
            </a:br>
            <a:r>
              <a:rPr lang="en-US" dirty="0" smtClean="0"/>
              <a:t>title</a:t>
            </a:r>
            <a:endParaRPr lang="en-US" dirty="0"/>
          </a:p>
        </p:txBody>
      </p:sp>
      <p:sp>
        <p:nvSpPr>
          <p:cNvPr id="20" name="Content Placeholder 2"/>
          <p:cNvSpPr>
            <a:spLocks noGrp="1" noChangeAspect="1"/>
          </p:cNvSpPr>
          <p:nvPr>
            <p:ph idx="1" hasCustomPrompt="1"/>
          </p:nvPr>
        </p:nvSpPr>
        <p:spPr>
          <a:xfrm>
            <a:off x="4445876" y="1545771"/>
            <a:ext cx="7250824" cy="4386942"/>
          </a:xfrm>
          <a:noFill/>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text</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0"/>
          </p:nvPr>
        </p:nvSpPr>
        <p:spPr/>
        <p:txBody>
          <a:bodyPr/>
          <a:lstStyle>
            <a:lvl1pPr>
              <a:defRPr/>
            </a:lvl1pPr>
          </a:lstStyle>
          <a:p>
            <a:pPr>
              <a:defRPr/>
            </a:pPr>
            <a:fld id="{E002725F-7AE6-7B47-A7FA-B7F3745F8CD0}" type="slidenum">
              <a:rPr lang="en-US"/>
              <a:pPr>
                <a:defRPr/>
              </a:pPr>
              <a:t>‹#›</a:t>
            </a:fld>
            <a:endParaRPr lang="en-US"/>
          </a:p>
        </p:txBody>
      </p:sp>
      <p:sp>
        <p:nvSpPr>
          <p:cNvPr id="7" name="Slide Number Placeholder 5"/>
          <p:cNvSpPr>
            <a:spLocks noGrp="1"/>
          </p:cNvSpPr>
          <p:nvPr>
            <p:ph type="sldNum" sz="quarter" idx="11"/>
          </p:nvPr>
        </p:nvSpPr>
        <p:spPr/>
        <p:txBody>
          <a:bodyPr/>
          <a:lstStyle>
            <a:lvl1pPr>
              <a:defRPr/>
            </a:lvl1pPr>
          </a:lstStyle>
          <a:p>
            <a:pPr>
              <a:defRPr/>
            </a:pPr>
            <a:fld id="{68AA9C97-A324-B24D-AC84-8C75926C87DC}" type="slidenum">
              <a:rPr lang="en-US"/>
              <a:pPr>
                <a:defRPr/>
              </a:pPr>
              <a:t>‹#›</a:t>
            </a:fld>
            <a:endParaRPr lang="en-US"/>
          </a:p>
        </p:txBody>
      </p:sp>
      <p:pic>
        <p:nvPicPr>
          <p:cNvPr id="9" name="Picture 8" descr="Header-Logo-ANSSI.bm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extLst>
      <p:ext uri="{BB962C8B-B14F-4D97-AF65-F5344CB8AC3E}">
        <p14:creationId xmlns:p14="http://schemas.microsoft.com/office/powerpoint/2010/main" val="204245223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No Border">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smtClean="0"/>
              <a:t>Click to edit title</a:t>
            </a:r>
            <a:endParaRPr lang="en-US" dirty="0"/>
          </a:p>
        </p:txBody>
      </p:sp>
      <p:sp>
        <p:nvSpPr>
          <p:cNvPr id="4" name="Content Placeholder 3"/>
          <p:cNvSpPr>
            <a:spLocks noGrp="1"/>
          </p:cNvSpPr>
          <p:nvPr>
            <p:ph sz="quarter" idx="13" hasCustomPrompt="1"/>
          </p:nvPr>
        </p:nvSpPr>
        <p:spPr>
          <a:xfrm>
            <a:off x="495300" y="1138134"/>
            <a:ext cx="11201400" cy="468089"/>
          </a:xfrm>
          <a:noFill/>
        </p:spPr>
        <p:txBody>
          <a:bodyPr>
            <a:normAutofit/>
          </a:bodyPr>
          <a:lstStyle>
            <a:lvl1pPr>
              <a:defRPr sz="2400" spc="300">
                <a:solidFill>
                  <a:schemeClr val="accent3"/>
                </a:solidFill>
              </a:defRPr>
            </a:lvl1pPr>
          </a:lstStyle>
          <a:p>
            <a:pPr lvl="0"/>
            <a:r>
              <a:rPr lang="en-US" dirty="0" smtClean="0"/>
              <a:t>Click to edit subtitle</a:t>
            </a:r>
          </a:p>
        </p:txBody>
      </p:sp>
      <p:sp>
        <p:nvSpPr>
          <p:cNvPr id="6" name="Content Placeholder 2"/>
          <p:cNvSpPr>
            <a:spLocks noGrp="1" noChangeAspect="1"/>
          </p:cNvSpPr>
          <p:nvPr>
            <p:ph idx="1" hasCustomPrompt="1"/>
          </p:nvPr>
        </p:nvSpPr>
        <p:spPr>
          <a:xfrm>
            <a:off x="495300" y="1771650"/>
            <a:ext cx="11201400" cy="4253593"/>
          </a:xfrm>
          <a:noFill/>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text</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4"/>
          </p:nvPr>
        </p:nvSpPr>
        <p:spPr/>
        <p:txBody>
          <a:bodyPr/>
          <a:lstStyle>
            <a:lvl1pPr>
              <a:defRPr>
                <a:solidFill>
                  <a:prstClr val="black">
                    <a:tint val="75000"/>
                  </a:prstClr>
                </a:solidFill>
              </a:defRPr>
            </a:lvl1pPr>
          </a:lstStyle>
          <a:p>
            <a:pPr>
              <a:defRPr/>
            </a:pPr>
            <a:fld id="{0B3835DD-A98F-D542-B408-BE095A90D15A}" type="slidenum">
              <a:rPr lang="en-US"/>
              <a:pPr>
                <a:defRPr/>
              </a:pPr>
              <a:t>‹#›</a:t>
            </a:fld>
            <a:endParaRPr lang="en-US"/>
          </a:p>
        </p:txBody>
      </p:sp>
      <p:pic>
        <p:nvPicPr>
          <p:cNvPr id="8" name="Picture 7" descr="Header-Logo-ANSSI.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extLst>
      <p:ext uri="{BB962C8B-B14F-4D97-AF65-F5344CB8AC3E}">
        <p14:creationId xmlns:p14="http://schemas.microsoft.com/office/powerpoint/2010/main" val="220601940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emf"/><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95300" y="190500"/>
            <a:ext cx="1120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smtClean="0"/>
              <a:t>CLICK TO EDIT TITLE</a:t>
            </a:r>
            <a:endParaRPr lang="en-US" dirty="0"/>
          </a:p>
        </p:txBody>
      </p:sp>
      <p:sp>
        <p:nvSpPr>
          <p:cNvPr id="1028" name="Text Placeholder 2"/>
          <p:cNvSpPr>
            <a:spLocks noGrp="1" noChangeAspect="1"/>
          </p:cNvSpPr>
          <p:nvPr>
            <p:ph type="body" idx="1"/>
          </p:nvPr>
        </p:nvSpPr>
        <p:spPr bwMode="auto">
          <a:xfrm>
            <a:off x="495300" y="1295400"/>
            <a:ext cx="112014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a:t>
            </a:r>
            <a:r>
              <a:rPr lang="en-US" dirty="0" smtClean="0"/>
              <a:t>text</a:t>
            </a:r>
            <a:endParaRPr lang="en-US" dirty="0"/>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495300" y="6180138"/>
            <a:ext cx="2743200" cy="365125"/>
          </a:xfrm>
          <a:prstGeom prst="rect">
            <a:avLst/>
          </a:prstGeom>
          <a:noFill/>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j-lt"/>
                <a:ea typeface="+mn-ea"/>
                <a:cs typeface="+mn-cs"/>
              </a:defRPr>
            </a:lvl1pPr>
          </a:lstStyle>
          <a:p>
            <a:pPr>
              <a:defRPr/>
            </a:pPr>
            <a:fld id="{DFB379CB-4C3B-5F45-88E1-640CF3E438E0}" type="slidenum">
              <a:rPr lang="en-US"/>
              <a:pPr>
                <a:defRPr/>
              </a:pPr>
              <a:t>‹#›</a:t>
            </a:fld>
            <a:endParaRPr lang="en-US" dirty="0"/>
          </a:p>
        </p:txBody>
      </p:sp>
      <p:pic>
        <p:nvPicPr>
          <p:cNvPr id="1030" name="Picture 4"/>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0961688" y="6345238"/>
            <a:ext cx="78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eader-Logo-ANSSI.bmp"/>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95300" y="5969000"/>
            <a:ext cx="2343150" cy="695325"/>
          </a:xfrm>
          <a:prstGeom prst="rect">
            <a:avLst/>
          </a:prstGeom>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9" r:id="rId3"/>
    <p:sldLayoutId id="2147483752" r:id="rId4"/>
    <p:sldLayoutId id="2147483753" r:id="rId5"/>
    <p:sldLayoutId id="2147483761" r:id="rId6"/>
    <p:sldLayoutId id="2147483754" r:id="rId7"/>
    <p:sldLayoutId id="2147483756" r:id="rId8"/>
    <p:sldLayoutId id="2147483760" r:id="rId9"/>
    <p:sldLayoutId id="2147483762" r:id="rId10"/>
    <p:sldLayoutId id="2147483763" r:id="rId11"/>
    <p:sldLayoutId id="2147483765" r:id="rId12"/>
    <p:sldLayoutId id="2147483766" r:id="rId13"/>
  </p:sldLayoutIdLst>
  <p:timing>
    <p:tnLst>
      <p:par>
        <p:cTn xmlns:p14="http://schemas.microsoft.com/office/powerpoint/2010/main" id="1" dur="indefinite" restart="never" nodeType="tmRoot"/>
      </p:par>
    </p:tnLst>
  </p:timing>
  <p:txStyles>
    <p:titleStyle>
      <a:lvl1pPr algn="l" rtl="0" eaLnBrk="1" fontAlgn="base" hangingPunct="1">
        <a:lnSpc>
          <a:spcPct val="90000"/>
        </a:lnSpc>
        <a:spcBef>
          <a:spcPct val="0"/>
        </a:spcBef>
        <a:spcAft>
          <a:spcPct val="0"/>
        </a:spcAft>
        <a:defRPr sz="3600" b="1" kern="1200" cap="all" spc="300" baseline="0">
          <a:solidFill>
            <a:schemeClr val="tx1">
              <a:lumMod val="75000"/>
              <a:lumOff val="25000"/>
            </a:schemeClr>
          </a:solidFill>
          <a:latin typeface="+mj-lt"/>
          <a:ea typeface="ＭＳ Ｐゴシック" charset="0"/>
          <a:cs typeface="Open Sans" panose="020B0606030504020204" pitchFamily="34" charset="0"/>
        </a:defRPr>
      </a:lvl1pPr>
      <a:lvl2pPr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2pPr>
      <a:lvl3pPr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3pPr>
      <a:lvl4pPr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4pPr>
      <a:lvl5pPr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5pPr>
      <a:lvl6pPr marL="457200"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6pPr>
      <a:lvl7pPr marL="914400"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7pPr>
      <a:lvl8pPr marL="1371600"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8pPr>
      <a:lvl9pPr marL="1828800"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9pPr>
    </p:titleStyle>
    <p:bodyStyle>
      <a:lvl1pPr algn="l" rtl="0" eaLnBrk="1" fontAlgn="base" hangingPunct="1">
        <a:spcBef>
          <a:spcPts val="600"/>
        </a:spcBef>
        <a:spcAft>
          <a:spcPts val="600"/>
        </a:spcAft>
        <a:buFont typeface="Arial" charset="0"/>
        <a:defRPr sz="2400" kern="1200">
          <a:solidFill>
            <a:schemeClr val="tx1"/>
          </a:solidFill>
          <a:latin typeface="+mj-lt"/>
          <a:ea typeface="ＭＳ Ｐゴシック" charset="0"/>
          <a:cs typeface="Open Sans" panose="020B0606030504020204" pitchFamily="34" charset="0"/>
        </a:defRPr>
      </a:lvl1pPr>
      <a:lvl2pPr marL="349250" indent="-228600" algn="l" rtl="0" eaLnBrk="1" fontAlgn="base" hangingPunct="1">
        <a:spcBef>
          <a:spcPts val="600"/>
        </a:spcBef>
        <a:spcAft>
          <a:spcPts val="600"/>
        </a:spcAft>
        <a:buClr>
          <a:srgbClr val="C00000"/>
        </a:buClr>
        <a:buSzPct val="120000"/>
        <a:buFont typeface="Wingdings" charset="0"/>
        <a:buChar char="§"/>
        <a:defRPr sz="2000" kern="1200">
          <a:solidFill>
            <a:schemeClr val="tx1"/>
          </a:solidFill>
          <a:latin typeface="+mj-lt"/>
          <a:ea typeface="Open Sans" panose="020B0606030504020204" pitchFamily="34" charset="0"/>
          <a:cs typeface="Open Sans" panose="020B0606030504020204" pitchFamily="34" charset="0"/>
        </a:defRPr>
      </a:lvl2pPr>
      <a:lvl3pPr marL="577850" indent="-228600" algn="l" rtl="0" eaLnBrk="1" fontAlgn="base" hangingPunct="1">
        <a:spcBef>
          <a:spcPts val="600"/>
        </a:spcBef>
        <a:spcAft>
          <a:spcPts val="600"/>
        </a:spcAft>
        <a:buFont typeface="Arial" charset="0"/>
        <a:buChar char="−"/>
        <a:defRPr kern="1200">
          <a:solidFill>
            <a:schemeClr val="tx1"/>
          </a:solidFill>
          <a:latin typeface="+mj-lt"/>
          <a:ea typeface="Open Sans" panose="020B0606030504020204" pitchFamily="34" charset="0"/>
          <a:cs typeface="Open Sans" panose="020B0606030504020204" pitchFamily="34" charset="0"/>
        </a:defRPr>
      </a:lvl3pPr>
      <a:lvl4pPr marL="806450" indent="-228600" algn="l" rtl="0" eaLnBrk="1" fontAlgn="base" hangingPunct="1">
        <a:lnSpc>
          <a:spcPct val="90000"/>
        </a:lnSpc>
        <a:spcBef>
          <a:spcPts val="500"/>
        </a:spcBef>
        <a:spcAft>
          <a:spcPts val="300"/>
        </a:spcAft>
        <a:buFont typeface="Arial" charset="0"/>
        <a:buChar char="•"/>
        <a:defRPr sz="1600" kern="1200">
          <a:solidFill>
            <a:schemeClr val="tx1"/>
          </a:solidFill>
          <a:latin typeface="+mj-lt"/>
          <a:ea typeface="Open Sans" panose="020B0606030504020204" pitchFamily="34" charset="0"/>
          <a:cs typeface="Open Sans" panose="020B0606030504020204" pitchFamily="34" charset="0"/>
        </a:defRPr>
      </a:lvl4pPr>
      <a:lvl5pPr marL="1035050" indent="-228600" algn="l" rtl="0" eaLnBrk="1" fontAlgn="base" hangingPunct="1">
        <a:lnSpc>
          <a:spcPct val="90000"/>
        </a:lnSpc>
        <a:spcBef>
          <a:spcPts val="500"/>
        </a:spcBef>
        <a:spcAft>
          <a:spcPts val="300"/>
        </a:spcAft>
        <a:buFont typeface="Arial" charset="0"/>
        <a:buChar char="•"/>
        <a:defRPr sz="1600" kern="1200">
          <a:solidFill>
            <a:schemeClr val="tx1"/>
          </a:solidFill>
          <a:latin typeface="+mj-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17.jpeg"/><Relationship Id="rId5" Type="http://schemas.openxmlformats.org/officeDocument/2006/relationships/image" Target="../media/image16.jpeg"/><Relationship Id="rId6" Type="http://schemas.openxmlformats.org/officeDocument/2006/relationships/image" Target="../media/image47.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5" Type="http://schemas.openxmlformats.org/officeDocument/2006/relationships/image" Target="../media/image53.png"/><Relationship Id="rId6" Type="http://schemas.openxmlformats.org/officeDocument/2006/relationships/image" Target="../media/image54.jpeg"/><Relationship Id="rId7"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10.xml"/><Relationship Id="rId7" Type="http://schemas.openxmlformats.org/officeDocument/2006/relationships/notesSlide" Target="../notesSlides/notesSlide2.xml"/><Relationship Id="rId8" Type="http://schemas.openxmlformats.org/officeDocument/2006/relationships/image" Target="../media/image6.png"/><Relationship Id="rId1" Type="http://schemas.openxmlformats.org/officeDocument/2006/relationships/tags" Target="../tags/tag1.xml"/><Relationship Id="rId2"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0.jpeg"/><Relationship Id="rId7" Type="http://schemas.openxmlformats.org/officeDocument/2006/relationships/image" Target="../media/image17.jpeg"/><Relationship Id="rId8"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9" Type="http://schemas.openxmlformats.org/officeDocument/2006/relationships/image" Target="../media/image25.png"/><Relationship Id="rId20" Type="http://schemas.openxmlformats.org/officeDocument/2006/relationships/image" Target="../media/image36.png"/><Relationship Id="rId21" Type="http://schemas.openxmlformats.org/officeDocument/2006/relationships/image" Target="../media/image37.png"/><Relationship Id="rId22" Type="http://schemas.openxmlformats.org/officeDocument/2006/relationships/image" Target="../media/image38.png"/><Relationship Id="rId23" Type="http://schemas.openxmlformats.org/officeDocument/2006/relationships/image" Target="../media/image39.png"/><Relationship Id="rId24" Type="http://schemas.openxmlformats.org/officeDocument/2006/relationships/image" Target="../media/image40.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png"/><Relationship Id="rId18" Type="http://schemas.openxmlformats.org/officeDocument/2006/relationships/image" Target="../media/image34.png"/><Relationship Id="rId19" Type="http://schemas.openxmlformats.org/officeDocument/2006/relationships/image" Target="../media/image35.png"/><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eg"/><Relationship Id="rId7" Type="http://schemas.openxmlformats.org/officeDocument/2006/relationships/image" Target="../media/image23.png"/><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495300" y="457200"/>
            <a:ext cx="9461500" cy="2171700"/>
          </a:xfrm>
        </p:spPr>
        <p:txBody>
          <a:bodyPr>
            <a:noAutofit/>
          </a:bodyPr>
          <a:lstStyle/>
          <a:p>
            <a:r>
              <a:rPr lang="en-US" sz="4000" dirty="0" smtClean="0">
                <a:solidFill>
                  <a:srgbClr val="D81E00"/>
                </a:solidFill>
              </a:rPr>
              <a:t/>
            </a:r>
            <a:br>
              <a:rPr lang="en-US" sz="4000" dirty="0" smtClean="0">
                <a:solidFill>
                  <a:srgbClr val="D81E00"/>
                </a:solidFill>
              </a:rPr>
            </a:br>
            <a:r>
              <a:rPr lang="en-US" sz="4000" dirty="0">
                <a:solidFill>
                  <a:srgbClr val="D81E00"/>
                </a:solidFill>
              </a:rPr>
              <a:t/>
            </a:r>
            <a:br>
              <a:rPr lang="en-US" sz="4000" dirty="0">
                <a:solidFill>
                  <a:srgbClr val="D81E00"/>
                </a:solidFill>
              </a:rPr>
            </a:br>
            <a:r>
              <a:rPr lang="en-US" sz="4000" dirty="0" smtClean="0">
                <a:solidFill>
                  <a:srgbClr val="D81E00"/>
                </a:solidFill>
              </a:rPr>
              <a:t>CENTRALIZING INCIDENT </a:t>
            </a:r>
            <a:br>
              <a:rPr lang="en-US" sz="4000" dirty="0" smtClean="0">
                <a:solidFill>
                  <a:srgbClr val="D81E00"/>
                </a:solidFill>
              </a:rPr>
            </a:br>
            <a:r>
              <a:rPr lang="en-US" sz="4000" dirty="0" smtClean="0">
                <a:solidFill>
                  <a:srgbClr val="D81E00"/>
                </a:solidFill>
              </a:rPr>
              <a:t>RESPONSE </a:t>
            </a:r>
            <a:br>
              <a:rPr lang="en-US" sz="4000" dirty="0" smtClean="0">
                <a:solidFill>
                  <a:srgbClr val="D81E00"/>
                </a:solidFill>
              </a:rPr>
            </a:br>
            <a:r>
              <a:rPr lang="en-US" sz="4000" dirty="0" smtClean="0">
                <a:solidFill>
                  <a:srgbClr val="D81E00"/>
                </a:solidFill>
              </a:rPr>
              <a:t/>
            </a:r>
            <a:br>
              <a:rPr lang="en-US" sz="4000" dirty="0" smtClean="0">
                <a:solidFill>
                  <a:srgbClr val="D81E00"/>
                </a:solidFill>
              </a:rPr>
            </a:br>
            <a:r>
              <a:rPr lang="en-US" sz="4000" dirty="0" smtClean="0">
                <a:solidFill>
                  <a:srgbClr val="D81E00"/>
                </a:solidFill>
              </a:rPr>
              <a:t>RSA </a:t>
            </a:r>
            <a:r>
              <a:rPr lang="en-US" sz="4000" dirty="0" err="1" smtClean="0">
                <a:solidFill>
                  <a:srgbClr val="D81E00"/>
                </a:solidFill>
              </a:rPr>
              <a:t>NetWitness</a:t>
            </a:r>
            <a:endParaRPr lang="en-US" sz="4000" dirty="0">
              <a:solidFill>
                <a:srgbClr val="D81E00"/>
              </a:solidFill>
              <a:latin typeface="Arial" charset="0"/>
              <a:cs typeface="Open Sans" charset="0"/>
            </a:endParaRPr>
          </a:p>
        </p:txBody>
      </p:sp>
      <p:sp>
        <p:nvSpPr>
          <p:cNvPr id="6" name="Subtitle 4"/>
          <p:cNvSpPr txBox="1">
            <a:spLocks/>
          </p:cNvSpPr>
          <p:nvPr/>
        </p:nvSpPr>
        <p:spPr bwMode="auto">
          <a:xfrm>
            <a:off x="492479" y="3324742"/>
            <a:ext cx="6526213" cy="183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rtlCol="0" anchor="t" anchorCtr="0" compatLnSpc="1">
            <a:prstTxWarp prst="textNoShape">
              <a:avLst/>
            </a:prstTxWarp>
            <a:normAutofit lnSpcReduction="10000"/>
          </a:bodyPr>
          <a:lstStyle>
            <a:lvl1pPr marL="0" indent="0" algn="l" rtl="0" eaLnBrk="1" fontAlgn="base" hangingPunct="1">
              <a:spcBef>
                <a:spcPts val="600"/>
              </a:spcBef>
              <a:spcAft>
                <a:spcPts val="600"/>
              </a:spcAft>
              <a:buFont typeface="Arial" charset="0"/>
              <a:buNone/>
              <a:defRPr sz="2400" kern="1200">
                <a:solidFill>
                  <a:schemeClr val="tx1">
                    <a:lumMod val="85000"/>
                    <a:lumOff val="15000"/>
                  </a:schemeClr>
                </a:solidFill>
                <a:latin typeface="+mj-lt"/>
                <a:ea typeface="ＭＳ Ｐゴシック" charset="0"/>
                <a:cs typeface="Open Sans" panose="020B0606030504020204" pitchFamily="34" charset="0"/>
              </a:defRPr>
            </a:lvl1pPr>
            <a:lvl2pPr marL="457200" indent="0" algn="ctr" rtl="0" eaLnBrk="1" fontAlgn="base" hangingPunct="1">
              <a:spcBef>
                <a:spcPts val="600"/>
              </a:spcBef>
              <a:spcAft>
                <a:spcPts val="600"/>
              </a:spcAft>
              <a:buClr>
                <a:srgbClr val="C00000"/>
              </a:buClr>
              <a:buSzPct val="120000"/>
              <a:buFont typeface="Wingdings" charset="0"/>
              <a:buNone/>
              <a:defRPr sz="2000" kern="1200">
                <a:solidFill>
                  <a:schemeClr val="tx1"/>
                </a:solidFill>
                <a:latin typeface="+mj-lt"/>
                <a:ea typeface="Open Sans" panose="020B0606030504020204" pitchFamily="34" charset="0"/>
                <a:cs typeface="Open Sans" panose="020B0606030504020204" pitchFamily="34" charset="0"/>
              </a:defRPr>
            </a:lvl2pPr>
            <a:lvl3pPr marL="914400" indent="0" algn="ctr" rtl="0" eaLnBrk="1" fontAlgn="base" hangingPunct="1">
              <a:spcBef>
                <a:spcPts val="600"/>
              </a:spcBef>
              <a:spcAft>
                <a:spcPts val="600"/>
              </a:spcAft>
              <a:buFont typeface="Arial" charset="0"/>
              <a:buNone/>
              <a:defRPr sz="1800" kern="1200">
                <a:solidFill>
                  <a:schemeClr val="tx1"/>
                </a:solidFill>
                <a:latin typeface="+mj-lt"/>
                <a:ea typeface="Open Sans" panose="020B0606030504020204" pitchFamily="34" charset="0"/>
                <a:cs typeface="Open Sans" panose="020B0606030504020204" pitchFamily="34" charset="0"/>
              </a:defRPr>
            </a:lvl3pPr>
            <a:lvl4pPr marL="1371600" indent="0" algn="ctr" rtl="0" eaLnBrk="1" fontAlgn="base" hangingPunct="1">
              <a:lnSpc>
                <a:spcPct val="90000"/>
              </a:lnSpc>
              <a:spcBef>
                <a:spcPts val="500"/>
              </a:spcBef>
              <a:spcAft>
                <a:spcPts val="300"/>
              </a:spcAft>
              <a:buFont typeface="Arial" charset="0"/>
              <a:buNone/>
              <a:defRPr sz="1600" kern="1200">
                <a:solidFill>
                  <a:schemeClr val="tx1"/>
                </a:solidFill>
                <a:latin typeface="+mj-lt"/>
                <a:ea typeface="Open Sans" panose="020B0606030504020204" pitchFamily="34" charset="0"/>
                <a:cs typeface="Open Sans" panose="020B0606030504020204" pitchFamily="34" charset="0"/>
              </a:defRPr>
            </a:lvl4pPr>
            <a:lvl5pPr marL="1828800" indent="0" algn="ctr" rtl="0" eaLnBrk="1" fontAlgn="base" hangingPunct="1">
              <a:lnSpc>
                <a:spcPct val="90000"/>
              </a:lnSpc>
              <a:spcBef>
                <a:spcPts val="500"/>
              </a:spcBef>
              <a:spcAft>
                <a:spcPts val="300"/>
              </a:spcAft>
              <a:buFont typeface="Arial" charset="0"/>
              <a:buNone/>
              <a:defRPr sz="1600" kern="1200">
                <a:solidFill>
                  <a:schemeClr val="tx1"/>
                </a:solidFill>
                <a:latin typeface="+mj-lt"/>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defRPr/>
            </a:pPr>
            <a:r>
              <a:rPr lang="en-US" b="1" dirty="0" smtClean="0"/>
              <a:t>Brana Nikolajevic</a:t>
            </a:r>
          </a:p>
          <a:p>
            <a:pPr fontAlgn="auto">
              <a:defRPr/>
            </a:pPr>
            <a:r>
              <a:rPr lang="en-US" dirty="0" smtClean="0">
                <a:ea typeface="Open Sans" panose="020B0606030504020204" pitchFamily="34" charset="0"/>
              </a:rPr>
              <a:t>Sales Specialist / Territory </a:t>
            </a:r>
            <a:r>
              <a:rPr lang="en-US" dirty="0" smtClean="0">
                <a:ea typeface="Open Sans" panose="020B0606030504020204" pitchFamily="34" charset="0"/>
              </a:rPr>
              <a:t>Manager</a:t>
            </a:r>
            <a:endParaRPr lang="en-US" dirty="0" smtClean="0">
              <a:ea typeface="Open Sans" panose="020B0606030504020204" pitchFamily="34" charset="0"/>
            </a:endParaRPr>
          </a:p>
          <a:p>
            <a:pPr fontAlgn="auto">
              <a:defRPr/>
            </a:pPr>
            <a:r>
              <a:rPr lang="en-US" dirty="0" smtClean="0">
                <a:ea typeface="Open Sans" panose="020B0606030504020204" pitchFamily="34" charset="0"/>
              </a:rPr>
              <a:t>Threat Detection and Response</a:t>
            </a:r>
          </a:p>
          <a:p>
            <a:pPr fontAlgn="auto">
              <a:defRPr/>
            </a:pPr>
            <a:r>
              <a:rPr lang="en-US" dirty="0" smtClean="0">
                <a:ea typeface="Open Sans" panose="020B0606030504020204" pitchFamily="34" charset="0"/>
              </a:rPr>
              <a:t>RSA </a:t>
            </a:r>
            <a:r>
              <a:rPr lang="en-US" dirty="0" err="1" smtClean="0">
                <a:ea typeface="Open Sans" panose="020B0606030504020204" pitchFamily="34" charset="0"/>
              </a:rPr>
              <a:t>NetWitness</a:t>
            </a:r>
            <a:endParaRPr lang="en-US" dirty="0">
              <a:ea typeface="Open Sans" panose="020B0606030504020204" pitchFamily="34"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Compromise is inevitable</a:t>
            </a:r>
            <a:br>
              <a:rPr lang="en-US" dirty="0"/>
            </a:br>
            <a:endParaRPr lang="en-US" dirty="0"/>
          </a:p>
        </p:txBody>
      </p:sp>
      <p:sp>
        <p:nvSpPr>
          <p:cNvPr id="4" name="Content Placeholder 4"/>
          <p:cNvSpPr txBox="1">
            <a:spLocks/>
          </p:cNvSpPr>
          <p:nvPr/>
        </p:nvSpPr>
        <p:spPr bwMode="gray">
          <a:xfrm>
            <a:off x="636104" y="1068457"/>
            <a:ext cx="10577996" cy="6014155"/>
          </a:xfrm>
          <a:prstGeom prst="rect">
            <a:avLst/>
          </a:prstGeom>
          <a:noFill/>
        </p:spPr>
        <p:txBody>
          <a:bodyPr lIns="0" tIns="0" rIns="0" bIns="0">
            <a:noAutofit/>
          </a:bodyPr>
          <a:lstStyle>
            <a:lvl1pPr marL="228600" indent="-228600" algn="l" defTabSz="914400" rtl="0" eaLnBrk="1" latinLnBrk="0" hangingPunct="1">
              <a:spcBef>
                <a:spcPts val="1200"/>
              </a:spcBef>
              <a:buClr>
                <a:schemeClr val="tx2"/>
              </a:buClr>
              <a:buFont typeface="Wingdings" pitchFamily="2" charset="2"/>
              <a:buChar char=""/>
              <a:defRPr sz="2800" kern="1200">
                <a:solidFill>
                  <a:schemeClr val="bg2"/>
                </a:solidFill>
                <a:latin typeface="Verdana" pitchFamily="34" charset="0"/>
                <a:ea typeface="+mn-ea"/>
                <a:cs typeface="+mn-cs"/>
              </a:defRPr>
            </a:lvl1pPr>
            <a:lvl2pPr marL="742950" indent="-285750" algn="l" defTabSz="914400" rtl="0" eaLnBrk="1" latinLnBrk="0" hangingPunct="1">
              <a:spcBef>
                <a:spcPts val="300"/>
              </a:spcBef>
              <a:buClr>
                <a:schemeClr val="tx2"/>
              </a:buClr>
              <a:buFont typeface="Verdana" pitchFamily="34" charset="0"/>
              <a:buChar char="–"/>
              <a:defRPr sz="2400" kern="1200">
                <a:solidFill>
                  <a:schemeClr val="bg2"/>
                </a:solidFill>
                <a:latin typeface="Verdana" pitchFamily="34" charset="0"/>
                <a:ea typeface="+mn-ea"/>
                <a:cs typeface="+mn-cs"/>
              </a:defRPr>
            </a:lvl2pPr>
            <a:lvl3pPr marL="1143000" indent="-228600" algn="l" defTabSz="914400" rtl="0" eaLnBrk="1" latinLnBrk="0" hangingPunct="1">
              <a:spcBef>
                <a:spcPts val="300"/>
              </a:spcBef>
              <a:buClr>
                <a:schemeClr val="tx2"/>
              </a:buClr>
              <a:buFont typeface="Verdana" pitchFamily="34" charset="0"/>
              <a:buChar char="▪"/>
              <a:defRPr sz="2000" kern="1200">
                <a:solidFill>
                  <a:schemeClr val="bg2"/>
                </a:solidFill>
                <a:latin typeface="Verdana" pitchFamily="34" charset="0"/>
                <a:ea typeface="+mn-ea"/>
                <a:cs typeface="+mn-cs"/>
              </a:defRPr>
            </a:lvl3pPr>
            <a:lvl4pPr marL="1658938" indent="-287338" algn="l" defTabSz="914400" rtl="0" eaLnBrk="1" latinLnBrk="0" hangingPunct="1">
              <a:spcBef>
                <a:spcPts val="300"/>
              </a:spcBef>
              <a:buClr>
                <a:schemeClr val="tx2"/>
              </a:buClr>
              <a:buFont typeface="Verdana" pitchFamily="34" charset="0"/>
              <a:buChar char="—"/>
              <a:defRPr sz="1800" kern="1200">
                <a:solidFill>
                  <a:schemeClr val="bg2"/>
                </a:solidFill>
                <a:latin typeface="Verdana" pitchFamily="34" charset="0"/>
                <a:ea typeface="+mn-ea"/>
                <a:cs typeface="+mn-cs"/>
              </a:defRPr>
            </a:lvl4pPr>
            <a:lvl5pPr marL="2057400" indent="-228600" algn="l" defTabSz="914400" rtl="0" eaLnBrk="1" latinLnBrk="0" hangingPunct="1">
              <a:spcBef>
                <a:spcPts val="300"/>
              </a:spcBef>
              <a:buClr>
                <a:schemeClr val="tx2"/>
              </a:buClr>
              <a:buFont typeface="Verdana" pitchFamily="34" charset="0"/>
              <a:buChar char="»"/>
              <a:defRPr sz="16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smtClean="0">
              <a:solidFill>
                <a:srgbClr val="000000"/>
              </a:solidFill>
            </a:endParaRPr>
          </a:p>
          <a:p>
            <a:pPr lvl="1"/>
            <a:r>
              <a:rPr lang="en-US" dirty="0" smtClean="0">
                <a:solidFill>
                  <a:srgbClr val="000000"/>
                </a:solidFill>
              </a:rPr>
              <a:t>Goal </a:t>
            </a:r>
            <a:r>
              <a:rPr lang="en-US" dirty="0">
                <a:solidFill>
                  <a:srgbClr val="000000"/>
                </a:solidFill>
              </a:rPr>
              <a:t>should be to detect and respond to attacks to minimize loss and damage</a:t>
            </a:r>
          </a:p>
          <a:p>
            <a:pPr lvl="1"/>
            <a:endParaRPr lang="en-US" dirty="0" smtClean="0">
              <a:solidFill>
                <a:srgbClr val="000000"/>
              </a:solidFill>
            </a:endParaRPr>
          </a:p>
          <a:p>
            <a:pPr lvl="1"/>
            <a:r>
              <a:rPr lang="en-US" dirty="0" smtClean="0">
                <a:solidFill>
                  <a:srgbClr val="000000"/>
                </a:solidFill>
              </a:rPr>
              <a:t>Limit </a:t>
            </a:r>
            <a:r>
              <a:rPr lang="en-US" dirty="0">
                <a:solidFill>
                  <a:srgbClr val="000000"/>
                </a:solidFill>
              </a:rPr>
              <a:t>attacker free time inside your </a:t>
            </a:r>
            <a:r>
              <a:rPr lang="en-US" dirty="0" smtClean="0">
                <a:solidFill>
                  <a:srgbClr val="000000"/>
                </a:solidFill>
              </a:rPr>
              <a:t>network</a:t>
            </a:r>
          </a:p>
          <a:p>
            <a:pPr marL="457200" lvl="1" indent="0">
              <a:buNone/>
            </a:pPr>
            <a:endParaRPr lang="en-US" dirty="0">
              <a:solidFill>
                <a:srgbClr val="000000"/>
              </a:solidFill>
            </a:endParaRPr>
          </a:p>
        </p:txBody>
      </p:sp>
    </p:spTree>
    <p:extLst>
      <p:ext uri="{BB962C8B-B14F-4D97-AF65-F5344CB8AC3E}">
        <p14:creationId xmlns:p14="http://schemas.microsoft.com/office/powerpoint/2010/main" val="152121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 TO DO ABOUT IT</a:t>
            </a:r>
            <a:endParaRPr lang="en-US" dirty="0"/>
          </a:p>
        </p:txBody>
      </p:sp>
      <p:sp>
        <p:nvSpPr>
          <p:cNvPr id="4" name="Content Placeholder 4"/>
          <p:cNvSpPr txBox="1">
            <a:spLocks/>
          </p:cNvSpPr>
          <p:nvPr/>
        </p:nvSpPr>
        <p:spPr bwMode="gray">
          <a:xfrm>
            <a:off x="636104" y="1068457"/>
            <a:ext cx="10577996" cy="6014155"/>
          </a:xfrm>
          <a:prstGeom prst="rect">
            <a:avLst/>
          </a:prstGeom>
          <a:noFill/>
        </p:spPr>
        <p:txBody>
          <a:bodyPr lIns="0" tIns="0" rIns="0" bIns="0">
            <a:noAutofit/>
          </a:bodyPr>
          <a:lstStyle>
            <a:lvl1pPr marL="228600" indent="-228600" algn="l" defTabSz="914400" rtl="0" eaLnBrk="1" latinLnBrk="0" hangingPunct="1">
              <a:spcBef>
                <a:spcPts val="1200"/>
              </a:spcBef>
              <a:buClr>
                <a:schemeClr val="tx2"/>
              </a:buClr>
              <a:buFont typeface="Wingdings" pitchFamily="2" charset="2"/>
              <a:buChar char=""/>
              <a:defRPr sz="2800" kern="1200">
                <a:solidFill>
                  <a:schemeClr val="bg2"/>
                </a:solidFill>
                <a:latin typeface="Verdana" pitchFamily="34" charset="0"/>
                <a:ea typeface="+mn-ea"/>
                <a:cs typeface="+mn-cs"/>
              </a:defRPr>
            </a:lvl1pPr>
            <a:lvl2pPr marL="742950" indent="-285750" algn="l" defTabSz="914400" rtl="0" eaLnBrk="1" latinLnBrk="0" hangingPunct="1">
              <a:spcBef>
                <a:spcPts val="300"/>
              </a:spcBef>
              <a:buClr>
                <a:schemeClr val="tx2"/>
              </a:buClr>
              <a:buFont typeface="Verdana" pitchFamily="34" charset="0"/>
              <a:buChar char="–"/>
              <a:defRPr sz="2400" kern="1200">
                <a:solidFill>
                  <a:schemeClr val="bg2"/>
                </a:solidFill>
                <a:latin typeface="Verdana" pitchFamily="34" charset="0"/>
                <a:ea typeface="+mn-ea"/>
                <a:cs typeface="+mn-cs"/>
              </a:defRPr>
            </a:lvl2pPr>
            <a:lvl3pPr marL="1143000" indent="-228600" algn="l" defTabSz="914400" rtl="0" eaLnBrk="1" latinLnBrk="0" hangingPunct="1">
              <a:spcBef>
                <a:spcPts val="300"/>
              </a:spcBef>
              <a:buClr>
                <a:schemeClr val="tx2"/>
              </a:buClr>
              <a:buFont typeface="Verdana" pitchFamily="34" charset="0"/>
              <a:buChar char="▪"/>
              <a:defRPr sz="2000" kern="1200">
                <a:solidFill>
                  <a:schemeClr val="bg2"/>
                </a:solidFill>
                <a:latin typeface="Verdana" pitchFamily="34" charset="0"/>
                <a:ea typeface="+mn-ea"/>
                <a:cs typeface="+mn-cs"/>
              </a:defRPr>
            </a:lvl3pPr>
            <a:lvl4pPr marL="1658938" indent="-287338" algn="l" defTabSz="914400" rtl="0" eaLnBrk="1" latinLnBrk="0" hangingPunct="1">
              <a:spcBef>
                <a:spcPts val="300"/>
              </a:spcBef>
              <a:buClr>
                <a:schemeClr val="tx2"/>
              </a:buClr>
              <a:buFont typeface="Verdana" pitchFamily="34" charset="0"/>
              <a:buChar char="—"/>
              <a:defRPr sz="1800" kern="1200">
                <a:solidFill>
                  <a:schemeClr val="bg2"/>
                </a:solidFill>
                <a:latin typeface="Verdana" pitchFamily="34" charset="0"/>
                <a:ea typeface="+mn-ea"/>
                <a:cs typeface="+mn-cs"/>
              </a:defRPr>
            </a:lvl4pPr>
            <a:lvl5pPr marL="2057400" indent="-228600" algn="l" defTabSz="914400" rtl="0" eaLnBrk="1" latinLnBrk="0" hangingPunct="1">
              <a:spcBef>
                <a:spcPts val="300"/>
              </a:spcBef>
              <a:buClr>
                <a:schemeClr val="tx2"/>
              </a:buClr>
              <a:buFont typeface="Verdana" pitchFamily="34" charset="0"/>
              <a:buChar char="»"/>
              <a:defRPr sz="16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000000"/>
                </a:solidFill>
              </a:rPr>
              <a:t>Tools </a:t>
            </a:r>
            <a:r>
              <a:rPr lang="en-US" sz="2400" dirty="0">
                <a:solidFill>
                  <a:srgbClr val="000000"/>
                </a:solidFill>
              </a:rPr>
              <a:t>that provide visibility / forensic data are essential for detection and </a:t>
            </a:r>
            <a:r>
              <a:rPr lang="en-US" sz="2400" dirty="0" smtClean="0">
                <a:solidFill>
                  <a:srgbClr val="000000"/>
                </a:solidFill>
              </a:rPr>
              <a:t>response</a:t>
            </a:r>
          </a:p>
          <a:p>
            <a:pPr marL="0" indent="0">
              <a:buNone/>
            </a:pPr>
            <a:endParaRPr lang="en-US" sz="2400" dirty="0">
              <a:solidFill>
                <a:srgbClr val="000000"/>
              </a:solidFill>
            </a:endParaRPr>
          </a:p>
          <a:p>
            <a:pPr lvl="1"/>
            <a:r>
              <a:rPr lang="en-US" dirty="0">
                <a:solidFill>
                  <a:srgbClr val="000000"/>
                </a:solidFill>
              </a:rPr>
              <a:t>Logs, Packets, Endpoint, Threat </a:t>
            </a:r>
            <a:r>
              <a:rPr lang="en-US" dirty="0" err="1">
                <a:solidFill>
                  <a:srgbClr val="000000"/>
                </a:solidFill>
              </a:rPr>
              <a:t>Inteligence</a:t>
            </a:r>
            <a:endParaRPr lang="en-US" dirty="0">
              <a:solidFill>
                <a:srgbClr val="000000"/>
              </a:solidFill>
            </a:endParaRPr>
          </a:p>
          <a:p>
            <a:pPr lvl="1"/>
            <a:r>
              <a:rPr lang="en-US" dirty="0">
                <a:solidFill>
                  <a:srgbClr val="000000"/>
                </a:solidFill>
              </a:rPr>
              <a:t>Ability to spot anomalous / suspicious activity and investigate</a:t>
            </a:r>
          </a:p>
          <a:p>
            <a:pPr lvl="1"/>
            <a:r>
              <a:rPr lang="en-US" dirty="0">
                <a:solidFill>
                  <a:srgbClr val="000000"/>
                </a:solidFill>
              </a:rPr>
              <a:t>Ability to pivot and see the whole picture of the attack</a:t>
            </a:r>
            <a:endParaRPr lang="en-US" dirty="0">
              <a:solidFill>
                <a:srgbClr val="000000"/>
              </a:solidFill>
            </a:endParaRPr>
          </a:p>
        </p:txBody>
      </p:sp>
    </p:spTree>
    <p:extLst>
      <p:ext uri="{BB962C8B-B14F-4D97-AF65-F5344CB8AC3E}">
        <p14:creationId xmlns:p14="http://schemas.microsoft.com/office/powerpoint/2010/main" val="357615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sz="3700" dirty="0">
                <a:latin typeface="+mj-lt"/>
                <a:cs typeface="Architects Daughter"/>
              </a:rPr>
              <a:t>Capture Time Data Enrichment</a:t>
            </a:r>
          </a:p>
        </p:txBody>
      </p:sp>
      <p:sp>
        <p:nvSpPr>
          <p:cNvPr id="26" name="Content Placeholder 4"/>
          <p:cNvSpPr txBox="1">
            <a:spLocks/>
          </p:cNvSpPr>
          <p:nvPr/>
        </p:nvSpPr>
        <p:spPr bwMode="gray">
          <a:xfrm>
            <a:off x="2871304" y="1195457"/>
            <a:ext cx="9226912" cy="6014155"/>
          </a:xfrm>
          <a:prstGeom prst="rect">
            <a:avLst/>
          </a:prstGeom>
          <a:noFill/>
        </p:spPr>
        <p:txBody>
          <a:bodyPr lIns="0" tIns="0" rIns="0" bIns="0">
            <a:noAutofit/>
          </a:bodyPr>
          <a:lstStyle>
            <a:lvl1pPr marL="228600" indent="-228600" algn="l" defTabSz="914400" rtl="0" eaLnBrk="1" latinLnBrk="0" hangingPunct="1">
              <a:spcBef>
                <a:spcPts val="1200"/>
              </a:spcBef>
              <a:buClr>
                <a:schemeClr val="tx2"/>
              </a:buClr>
              <a:buFont typeface="Wingdings" pitchFamily="2" charset="2"/>
              <a:buChar char=""/>
              <a:defRPr sz="2800" kern="1200">
                <a:solidFill>
                  <a:schemeClr val="bg2"/>
                </a:solidFill>
                <a:latin typeface="Verdana" pitchFamily="34" charset="0"/>
                <a:ea typeface="+mn-ea"/>
                <a:cs typeface="+mn-cs"/>
              </a:defRPr>
            </a:lvl1pPr>
            <a:lvl2pPr marL="742950" indent="-285750" algn="l" defTabSz="914400" rtl="0" eaLnBrk="1" latinLnBrk="0" hangingPunct="1">
              <a:spcBef>
                <a:spcPts val="300"/>
              </a:spcBef>
              <a:buClr>
                <a:schemeClr val="tx2"/>
              </a:buClr>
              <a:buFont typeface="Verdana" pitchFamily="34" charset="0"/>
              <a:buChar char="–"/>
              <a:defRPr sz="2400" kern="1200">
                <a:solidFill>
                  <a:schemeClr val="bg2"/>
                </a:solidFill>
                <a:latin typeface="Verdana" pitchFamily="34" charset="0"/>
                <a:ea typeface="+mn-ea"/>
                <a:cs typeface="+mn-cs"/>
              </a:defRPr>
            </a:lvl2pPr>
            <a:lvl3pPr marL="1143000" indent="-228600" algn="l" defTabSz="914400" rtl="0" eaLnBrk="1" latinLnBrk="0" hangingPunct="1">
              <a:spcBef>
                <a:spcPts val="300"/>
              </a:spcBef>
              <a:buClr>
                <a:schemeClr val="tx2"/>
              </a:buClr>
              <a:buFont typeface="Verdana" pitchFamily="34" charset="0"/>
              <a:buChar char="▪"/>
              <a:defRPr sz="2000" kern="1200">
                <a:solidFill>
                  <a:schemeClr val="bg2"/>
                </a:solidFill>
                <a:latin typeface="Verdana" pitchFamily="34" charset="0"/>
                <a:ea typeface="+mn-ea"/>
                <a:cs typeface="+mn-cs"/>
              </a:defRPr>
            </a:lvl3pPr>
            <a:lvl4pPr marL="1658938" indent="-287338" algn="l" defTabSz="914400" rtl="0" eaLnBrk="1" latinLnBrk="0" hangingPunct="1">
              <a:spcBef>
                <a:spcPts val="300"/>
              </a:spcBef>
              <a:buClr>
                <a:schemeClr val="tx2"/>
              </a:buClr>
              <a:buFont typeface="Verdana" pitchFamily="34" charset="0"/>
              <a:buChar char="—"/>
              <a:defRPr sz="1800" kern="1200">
                <a:solidFill>
                  <a:schemeClr val="bg2"/>
                </a:solidFill>
                <a:latin typeface="Verdana" pitchFamily="34" charset="0"/>
                <a:ea typeface="+mn-ea"/>
                <a:cs typeface="+mn-cs"/>
              </a:defRPr>
            </a:lvl4pPr>
            <a:lvl5pPr marL="2057400" indent="-228600" algn="l" defTabSz="914400" rtl="0" eaLnBrk="1" latinLnBrk="0" hangingPunct="1">
              <a:spcBef>
                <a:spcPts val="300"/>
              </a:spcBef>
              <a:buClr>
                <a:schemeClr val="tx2"/>
              </a:buClr>
              <a:buFont typeface="Verdana" pitchFamily="34" charset="0"/>
              <a:buChar char="»"/>
              <a:defRPr sz="16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4792" indent="-304792" defTabSz="1219170" fontAlgn="auto">
              <a:spcBef>
                <a:spcPts val="1600"/>
              </a:spcBef>
              <a:spcAft>
                <a:spcPts val="0"/>
              </a:spcAft>
              <a:buClr>
                <a:srgbClr val="D52B1E"/>
              </a:buClr>
              <a:defRPr/>
            </a:pPr>
            <a:r>
              <a:rPr lang="en-US" sz="2400" dirty="0">
                <a:solidFill>
                  <a:srgbClr val="000000"/>
                </a:solidFill>
              </a:rPr>
              <a:t>Enriches data right at time of capture making it much faster and more valuable for analysis and investigation</a:t>
            </a:r>
          </a:p>
          <a:p>
            <a:pPr lvl="1">
              <a:buClr>
                <a:srgbClr val="D52B1E"/>
              </a:buClr>
              <a:defRPr/>
            </a:pPr>
            <a:r>
              <a:rPr lang="en-US" sz="2100" dirty="0">
                <a:solidFill>
                  <a:srgbClr val="000000"/>
                </a:solidFill>
              </a:rPr>
              <a:t>Seconds to respond in a time of crisis</a:t>
            </a:r>
          </a:p>
          <a:p>
            <a:pPr marL="304792" indent="-304792" defTabSz="1219170" fontAlgn="auto">
              <a:spcBef>
                <a:spcPts val="1600"/>
              </a:spcBef>
              <a:spcAft>
                <a:spcPts val="0"/>
              </a:spcAft>
              <a:buClr>
                <a:srgbClr val="D52B1E"/>
              </a:buClr>
              <a:defRPr/>
            </a:pPr>
            <a:r>
              <a:rPr lang="en-US" sz="2400" dirty="0">
                <a:solidFill>
                  <a:srgbClr val="000000"/>
                </a:solidFill>
              </a:rPr>
              <a:t>Inspect every network session, log event, and flow for threat indicators</a:t>
            </a:r>
          </a:p>
          <a:p>
            <a:pPr marL="304792" indent="-304792" defTabSz="1219170" fontAlgn="auto">
              <a:spcBef>
                <a:spcPts val="1600"/>
              </a:spcBef>
              <a:spcAft>
                <a:spcPts val="0"/>
              </a:spcAft>
              <a:buClr>
                <a:srgbClr val="D52B1E"/>
              </a:buClr>
              <a:defRPr/>
            </a:pPr>
            <a:r>
              <a:rPr lang="en-US" sz="2400" dirty="0">
                <a:solidFill>
                  <a:srgbClr val="000000"/>
                </a:solidFill>
              </a:rPr>
              <a:t>Most robust meta data (over 200)  </a:t>
            </a:r>
          </a:p>
          <a:p>
            <a:pPr marL="990575" lvl="1" indent="-380990" defTabSz="1219170" fontAlgn="auto">
              <a:spcBef>
                <a:spcPts val="400"/>
              </a:spcBef>
              <a:spcAft>
                <a:spcPts val="0"/>
              </a:spcAft>
              <a:buClr>
                <a:srgbClr val="D52B1E"/>
              </a:buClr>
              <a:defRPr/>
            </a:pPr>
            <a:r>
              <a:rPr lang="en-US" sz="2100" dirty="0">
                <a:solidFill>
                  <a:srgbClr val="000000"/>
                </a:solidFill>
              </a:rPr>
              <a:t>Enables rapid alerting and investigations</a:t>
            </a:r>
          </a:p>
          <a:p>
            <a:pPr marL="990575" lvl="1" indent="-380990" defTabSz="1219170" fontAlgn="auto">
              <a:spcBef>
                <a:spcPts val="400"/>
              </a:spcBef>
              <a:spcAft>
                <a:spcPts val="0"/>
              </a:spcAft>
              <a:buClr>
                <a:srgbClr val="D52B1E"/>
              </a:buClr>
              <a:defRPr/>
            </a:pPr>
            <a:r>
              <a:rPr lang="en-US" sz="2100" dirty="0">
                <a:solidFill>
                  <a:srgbClr val="000000"/>
                </a:solidFill>
              </a:rPr>
              <a:t>Session based details to lead the analyst to the right answer</a:t>
            </a:r>
          </a:p>
          <a:p>
            <a:pPr marL="304792" indent="-304792" defTabSz="1219170" fontAlgn="auto">
              <a:spcBef>
                <a:spcPts val="1600"/>
              </a:spcBef>
              <a:spcAft>
                <a:spcPts val="0"/>
              </a:spcAft>
              <a:buClr>
                <a:srgbClr val="D52B1E"/>
              </a:buClr>
              <a:defRPr/>
            </a:pPr>
            <a:r>
              <a:rPr lang="en-US" sz="2400" dirty="0">
                <a:solidFill>
                  <a:srgbClr val="000000"/>
                </a:solidFill>
              </a:rPr>
              <a:t>Fastest Retrieval &amp; Reconstruction</a:t>
            </a:r>
          </a:p>
          <a:p>
            <a:pPr marL="990575" lvl="1" indent="-380990" defTabSz="1219170" fontAlgn="auto">
              <a:spcBef>
                <a:spcPts val="400"/>
              </a:spcBef>
              <a:spcAft>
                <a:spcPts val="0"/>
              </a:spcAft>
              <a:buClr>
                <a:srgbClr val="D52B1E"/>
              </a:buClr>
              <a:defRPr/>
            </a:pPr>
            <a:r>
              <a:rPr lang="en-US" sz="2100" dirty="0">
                <a:solidFill>
                  <a:srgbClr val="000000"/>
                </a:solidFill>
              </a:rPr>
              <a:t>Maintains the link between the </a:t>
            </a:r>
            <a:r>
              <a:rPr lang="en-US" sz="2100" dirty="0" err="1">
                <a:solidFill>
                  <a:srgbClr val="000000"/>
                </a:solidFill>
              </a:rPr>
              <a:t>sessionized</a:t>
            </a:r>
            <a:r>
              <a:rPr lang="en-US" sz="2100" dirty="0">
                <a:solidFill>
                  <a:srgbClr val="000000"/>
                </a:solidFill>
              </a:rPr>
              <a:t> data and the raw data</a:t>
            </a:r>
          </a:p>
          <a:p>
            <a:pPr>
              <a:spcBef>
                <a:spcPts val="400"/>
              </a:spcBef>
              <a:buClr>
                <a:srgbClr val="D52B1E"/>
              </a:buClr>
              <a:defRPr/>
            </a:pPr>
            <a:r>
              <a:rPr lang="en-US" sz="2400" dirty="0">
                <a:solidFill>
                  <a:srgbClr val="000000"/>
                </a:solidFill>
              </a:rPr>
              <a:t>Virtual, Physical and/or SW</a:t>
            </a:r>
            <a:endParaRPr lang="en-US" sz="2400" dirty="0">
              <a:solidFill>
                <a:srgbClr val="4D4D4D"/>
              </a:solidFill>
            </a:endParaRPr>
          </a:p>
          <a:p>
            <a:pPr marL="990575" lvl="1" indent="-380990" defTabSz="1219170" fontAlgn="auto">
              <a:spcBef>
                <a:spcPts val="400"/>
              </a:spcBef>
              <a:spcAft>
                <a:spcPts val="0"/>
              </a:spcAft>
              <a:buClr>
                <a:srgbClr val="D52B1E"/>
              </a:buClr>
              <a:defRPr/>
            </a:pPr>
            <a:endParaRPr lang="en-US" dirty="0">
              <a:solidFill>
                <a:srgbClr val="4D4D4D"/>
              </a:solidFill>
            </a:endParaRPr>
          </a:p>
          <a:p>
            <a:pPr marL="990575" lvl="1" indent="-380990" defTabSz="1219170" fontAlgn="auto">
              <a:spcBef>
                <a:spcPts val="400"/>
              </a:spcBef>
              <a:spcAft>
                <a:spcPts val="0"/>
              </a:spcAft>
              <a:buClr>
                <a:srgbClr val="D52B1E"/>
              </a:buClr>
              <a:defRPr/>
            </a:pPr>
            <a:endParaRPr lang="en-US" dirty="0">
              <a:solidFill>
                <a:srgbClr val="4D4D4D"/>
              </a:solidFill>
            </a:endParaRPr>
          </a:p>
          <a:p>
            <a:pPr marL="990575" lvl="1" indent="-380990" defTabSz="1219170" fontAlgn="auto">
              <a:spcBef>
                <a:spcPts val="400"/>
              </a:spcBef>
              <a:spcAft>
                <a:spcPts val="0"/>
              </a:spcAft>
              <a:buClr>
                <a:srgbClr val="D52B1E"/>
              </a:buClr>
              <a:defRPr/>
            </a:pPr>
            <a:endParaRPr lang="en-US" dirty="0">
              <a:solidFill>
                <a:srgbClr val="4D4D4D"/>
              </a:solidFill>
            </a:endParaRPr>
          </a:p>
          <a:p>
            <a:pPr marL="304792" indent="-304792" defTabSz="1219170" fontAlgn="auto">
              <a:spcBef>
                <a:spcPts val="1600"/>
              </a:spcBef>
              <a:spcAft>
                <a:spcPts val="0"/>
              </a:spcAft>
              <a:buClr>
                <a:srgbClr val="D52B1E"/>
              </a:buClr>
              <a:defRPr/>
            </a:pPr>
            <a:endParaRPr lang="en-US" sz="2700" dirty="0">
              <a:solidFill>
                <a:srgbClr val="4D4D4D"/>
              </a:solidFill>
            </a:endParaRPr>
          </a:p>
        </p:txBody>
      </p:sp>
      <p:sp>
        <p:nvSpPr>
          <p:cNvPr id="27" name="Freeform 32"/>
          <p:cNvSpPr>
            <a:spLocks/>
          </p:cNvSpPr>
          <p:nvPr/>
        </p:nvSpPr>
        <p:spPr bwMode="auto">
          <a:xfrm flipH="1">
            <a:off x="457200" y="1366420"/>
            <a:ext cx="2131641" cy="4562293"/>
          </a:xfrm>
          <a:custGeom>
            <a:avLst/>
            <a:gdLst>
              <a:gd name="T0" fmla="*/ 682 w 682"/>
              <a:gd name="T1" fmla="*/ 0 h 1267"/>
              <a:gd name="T2" fmla="*/ 142 w 682"/>
              <a:gd name="T3" fmla="*/ 0 h 1267"/>
              <a:gd name="T4" fmla="*/ 125 w 682"/>
              <a:gd name="T5" fmla="*/ 0 h 1267"/>
              <a:gd name="T6" fmla="*/ 57 w 682"/>
              <a:gd name="T7" fmla="*/ 20 h 1267"/>
              <a:gd name="T8" fmla="*/ 36 w 682"/>
              <a:gd name="T9" fmla="*/ 86 h 1267"/>
              <a:gd name="T10" fmla="*/ 36 w 682"/>
              <a:gd name="T11" fmla="*/ 557 h 1267"/>
              <a:gd name="T12" fmla="*/ 0 w 682"/>
              <a:gd name="T13" fmla="*/ 614 h 1267"/>
              <a:gd name="T14" fmla="*/ 0 w 682"/>
              <a:gd name="T15" fmla="*/ 651 h 1267"/>
              <a:gd name="T16" fmla="*/ 27 w 682"/>
              <a:gd name="T17" fmla="*/ 669 h 1267"/>
              <a:gd name="T18" fmla="*/ 36 w 682"/>
              <a:gd name="T19" fmla="*/ 710 h 1267"/>
              <a:gd name="T20" fmla="*/ 36 w 682"/>
              <a:gd name="T21" fmla="*/ 1174 h 1267"/>
              <a:gd name="T22" fmla="*/ 56 w 682"/>
              <a:gd name="T23" fmla="*/ 1246 h 1267"/>
              <a:gd name="T24" fmla="*/ 124 w 682"/>
              <a:gd name="T25" fmla="*/ 1267 h 1267"/>
              <a:gd name="T26" fmla="*/ 142 w 682"/>
              <a:gd name="T27" fmla="*/ 1267 h 1267"/>
              <a:gd name="T28" fmla="*/ 682 w 682"/>
              <a:gd name="T29" fmla="*/ 1267 h 1267"/>
              <a:gd name="T30" fmla="*/ 682 w 682"/>
              <a:gd name="T31" fmla="*/ 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2" h="1267">
                <a:moveTo>
                  <a:pt x="682" y="0"/>
                </a:moveTo>
                <a:cubicBezTo>
                  <a:pt x="142" y="0"/>
                  <a:pt x="142" y="0"/>
                  <a:pt x="142" y="0"/>
                </a:cubicBezTo>
                <a:cubicBezTo>
                  <a:pt x="125" y="0"/>
                  <a:pt x="125" y="0"/>
                  <a:pt x="125" y="0"/>
                </a:cubicBezTo>
                <a:cubicBezTo>
                  <a:pt x="93" y="0"/>
                  <a:pt x="71" y="6"/>
                  <a:pt x="57" y="20"/>
                </a:cubicBezTo>
                <a:cubicBezTo>
                  <a:pt x="43" y="33"/>
                  <a:pt x="36" y="55"/>
                  <a:pt x="36" y="86"/>
                </a:cubicBezTo>
                <a:cubicBezTo>
                  <a:pt x="36" y="557"/>
                  <a:pt x="36" y="557"/>
                  <a:pt x="36" y="557"/>
                </a:cubicBezTo>
                <a:cubicBezTo>
                  <a:pt x="36" y="588"/>
                  <a:pt x="24" y="607"/>
                  <a:pt x="0" y="614"/>
                </a:cubicBezTo>
                <a:cubicBezTo>
                  <a:pt x="0" y="651"/>
                  <a:pt x="0" y="651"/>
                  <a:pt x="0" y="651"/>
                </a:cubicBezTo>
                <a:cubicBezTo>
                  <a:pt x="13" y="654"/>
                  <a:pt x="22" y="660"/>
                  <a:pt x="27" y="669"/>
                </a:cubicBezTo>
                <a:cubicBezTo>
                  <a:pt x="33" y="678"/>
                  <a:pt x="36" y="691"/>
                  <a:pt x="36" y="710"/>
                </a:cubicBezTo>
                <a:cubicBezTo>
                  <a:pt x="36" y="1174"/>
                  <a:pt x="36" y="1174"/>
                  <a:pt x="36" y="1174"/>
                </a:cubicBezTo>
                <a:cubicBezTo>
                  <a:pt x="36" y="1208"/>
                  <a:pt x="42" y="1231"/>
                  <a:pt x="56" y="1246"/>
                </a:cubicBezTo>
                <a:cubicBezTo>
                  <a:pt x="69" y="1260"/>
                  <a:pt x="92" y="1267"/>
                  <a:pt x="124" y="1267"/>
                </a:cubicBezTo>
                <a:cubicBezTo>
                  <a:pt x="142" y="1267"/>
                  <a:pt x="142" y="1267"/>
                  <a:pt x="142" y="1267"/>
                </a:cubicBezTo>
                <a:cubicBezTo>
                  <a:pt x="682" y="1267"/>
                  <a:pt x="682" y="1267"/>
                  <a:pt x="682" y="1267"/>
                </a:cubicBezTo>
                <a:cubicBezTo>
                  <a:pt x="682" y="0"/>
                  <a:pt x="682" y="0"/>
                  <a:pt x="682" y="0"/>
                </a:cubicBezTo>
              </a:path>
            </a:pathLst>
          </a:custGeom>
          <a:solidFill>
            <a:srgbClr val="4D4D4D">
              <a:lumMod val="20000"/>
              <a:lumOff val="80000"/>
            </a:srgbClr>
          </a:solidFill>
          <a:ln w="19050" cap="flat" cmpd="sng" algn="ctr">
            <a:noFill/>
            <a:prstDash val="solid"/>
          </a:ln>
          <a:effectLst/>
        </p:spPr>
        <p:txBody>
          <a:bodyPr lIns="121917" tIns="60958" rIns="121917" bIns="60958" rtlCol="0" anchor="ctr"/>
          <a:lstStyle/>
          <a:p>
            <a:pPr algn="ctr" defTabSz="1219170" fontAlgn="auto">
              <a:spcBef>
                <a:spcPts val="0"/>
              </a:spcBef>
              <a:spcAft>
                <a:spcPts val="0"/>
              </a:spcAft>
              <a:defRPr/>
            </a:pPr>
            <a:endParaRPr lang="en-US" sz="2400" kern="0">
              <a:solidFill>
                <a:srgbClr val="000000"/>
              </a:solidFill>
              <a:latin typeface="Verdana"/>
              <a:ea typeface="+mn-ea"/>
              <a:cs typeface="+mn-cs"/>
            </a:endParaRPr>
          </a:p>
        </p:txBody>
      </p:sp>
      <p:sp>
        <p:nvSpPr>
          <p:cNvPr id="29" name="Rectangle 28"/>
          <p:cNvSpPr/>
          <p:nvPr/>
        </p:nvSpPr>
        <p:spPr>
          <a:xfrm>
            <a:off x="548549" y="2755086"/>
            <a:ext cx="1772362" cy="3385538"/>
          </a:xfrm>
          <a:prstGeom prst="rect">
            <a:avLst/>
          </a:prstGeom>
        </p:spPr>
        <p:txBody>
          <a:bodyPr wrap="none" lIns="121917" tIns="60958" rIns="121917" bIns="60958">
            <a:spAutoFit/>
          </a:bodyPr>
          <a:lstStyle/>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endParaRPr lang="en-US" sz="1200" b="1" kern="0" dirty="0">
              <a:solidFill>
                <a:srgbClr val="000000"/>
              </a:solidFill>
            </a:endParaRPr>
          </a:p>
          <a:p>
            <a:pPr algn="ctr" defTabSz="1219170" fontAlgn="auto">
              <a:spcBef>
                <a:spcPts val="0"/>
              </a:spcBef>
              <a:spcAft>
                <a:spcPts val="0"/>
              </a:spcAft>
              <a:defRPr/>
            </a:pPr>
            <a:r>
              <a:rPr lang="en-US" sz="1400" b="1" kern="0" dirty="0">
                <a:solidFill>
                  <a:srgbClr val="000000"/>
                </a:solidFill>
              </a:rPr>
              <a:t>Parsing and </a:t>
            </a:r>
            <a:br>
              <a:rPr lang="en-US" sz="1400" b="1" kern="0" dirty="0">
                <a:solidFill>
                  <a:srgbClr val="000000"/>
                </a:solidFill>
              </a:rPr>
            </a:br>
            <a:r>
              <a:rPr lang="en-US" sz="1400" b="1" kern="0" dirty="0">
                <a:solidFill>
                  <a:srgbClr val="000000"/>
                </a:solidFill>
              </a:rPr>
              <a:t>Metadata Tagging</a:t>
            </a:r>
          </a:p>
          <a:p>
            <a:pPr algn="ctr" defTabSz="1219170" fontAlgn="auto">
              <a:spcBef>
                <a:spcPts val="0"/>
              </a:spcBef>
              <a:spcAft>
                <a:spcPts val="0"/>
              </a:spcAft>
              <a:defRPr/>
            </a:pPr>
            <a:r>
              <a:rPr lang="en-US" sz="1400" b="1" kern="0" dirty="0" err="1">
                <a:solidFill>
                  <a:srgbClr val="000000"/>
                </a:solidFill>
              </a:rPr>
              <a:t>Add’l</a:t>
            </a:r>
            <a:r>
              <a:rPr lang="en-US" sz="1400" b="1" kern="0" dirty="0">
                <a:solidFill>
                  <a:srgbClr val="000000"/>
                </a:solidFill>
              </a:rPr>
              <a:t> Context</a:t>
            </a:r>
          </a:p>
          <a:p>
            <a:pPr algn="ctr" defTabSz="1219170" fontAlgn="auto">
              <a:spcBef>
                <a:spcPts val="0"/>
              </a:spcBef>
              <a:spcAft>
                <a:spcPts val="0"/>
              </a:spcAft>
              <a:defRPr/>
            </a:pPr>
            <a:endParaRPr lang="en-US" sz="1400" kern="0" dirty="0">
              <a:solidFill>
                <a:srgbClr val="000000"/>
              </a:solidFill>
            </a:endParaRPr>
          </a:p>
        </p:txBody>
      </p:sp>
      <p:grpSp>
        <p:nvGrpSpPr>
          <p:cNvPr id="34" name="Group 42"/>
          <p:cNvGrpSpPr/>
          <p:nvPr/>
        </p:nvGrpSpPr>
        <p:grpSpPr>
          <a:xfrm>
            <a:off x="2186758" y="1107703"/>
            <a:ext cx="789712" cy="655464"/>
            <a:chOff x="2389190" y="972434"/>
            <a:chExt cx="716665" cy="594831"/>
          </a:xfrm>
        </p:grpSpPr>
        <p:sp>
          <p:nvSpPr>
            <p:cNvPr id="35" name="Freeform 26"/>
            <p:cNvSpPr>
              <a:spLocks/>
            </p:cNvSpPr>
            <p:nvPr/>
          </p:nvSpPr>
          <p:spPr bwMode="auto">
            <a:xfrm rot="8100000">
              <a:off x="2389190" y="1027515"/>
              <a:ext cx="346075" cy="539750"/>
            </a:xfrm>
            <a:custGeom>
              <a:avLst/>
              <a:gdLst>
                <a:gd name="T0" fmla="*/ 71 w 92"/>
                <a:gd name="T1" fmla="*/ 6 h 144"/>
                <a:gd name="T2" fmla="*/ 57 w 92"/>
                <a:gd name="T3" fmla="*/ 0 h 144"/>
                <a:gd name="T4" fmla="*/ 48 w 92"/>
                <a:gd name="T5" fmla="*/ 3 h 144"/>
                <a:gd name="T6" fmla="*/ 41 w 92"/>
                <a:gd name="T7" fmla="*/ 17 h 144"/>
                <a:gd name="T8" fmla="*/ 37 w 92"/>
                <a:gd name="T9" fmla="*/ 17 h 144"/>
                <a:gd name="T10" fmla="*/ 28 w 92"/>
                <a:gd name="T11" fmla="*/ 20 h 144"/>
                <a:gd name="T12" fmla="*/ 21 w 92"/>
                <a:gd name="T13" fmla="*/ 30 h 144"/>
                <a:gd name="T14" fmla="*/ 21 w 92"/>
                <a:gd name="T15" fmla="*/ 34 h 144"/>
                <a:gd name="T16" fmla="*/ 17 w 92"/>
                <a:gd name="T17" fmla="*/ 34 h 144"/>
                <a:gd name="T18" fmla="*/ 8 w 92"/>
                <a:gd name="T19" fmla="*/ 36 h 144"/>
                <a:gd name="T20" fmla="*/ 1 w 92"/>
                <a:gd name="T21" fmla="*/ 46 h 144"/>
                <a:gd name="T22" fmla="*/ 3 w 92"/>
                <a:gd name="T23" fmla="*/ 59 h 144"/>
                <a:gd name="T24" fmla="*/ 3 w 92"/>
                <a:gd name="T25" fmla="*/ 85 h 144"/>
                <a:gd name="T26" fmla="*/ 0 w 92"/>
                <a:gd name="T27" fmla="*/ 94 h 144"/>
                <a:gd name="T28" fmla="*/ 8 w 92"/>
                <a:gd name="T29" fmla="*/ 108 h 144"/>
                <a:gd name="T30" fmla="*/ 17 w 92"/>
                <a:gd name="T31" fmla="*/ 110 h 144"/>
                <a:gd name="T32" fmla="*/ 21 w 92"/>
                <a:gd name="T33" fmla="*/ 110 h 144"/>
                <a:gd name="T34" fmla="*/ 21 w 92"/>
                <a:gd name="T35" fmla="*/ 111 h 144"/>
                <a:gd name="T36" fmla="*/ 28 w 92"/>
                <a:gd name="T37" fmla="*/ 124 h 144"/>
                <a:gd name="T38" fmla="*/ 37 w 92"/>
                <a:gd name="T39" fmla="*/ 127 h 144"/>
                <a:gd name="T40" fmla="*/ 37 w 92"/>
                <a:gd name="T41" fmla="*/ 127 h 144"/>
                <a:gd name="T42" fmla="*/ 41 w 92"/>
                <a:gd name="T43" fmla="*/ 127 h 144"/>
                <a:gd name="T44" fmla="*/ 41 w 92"/>
                <a:gd name="T45" fmla="*/ 128 h 144"/>
                <a:gd name="T46" fmla="*/ 48 w 92"/>
                <a:gd name="T47" fmla="*/ 141 h 144"/>
                <a:gd name="T48" fmla="*/ 57 w 92"/>
                <a:gd name="T49" fmla="*/ 144 h 144"/>
                <a:gd name="T50" fmla="*/ 71 w 92"/>
                <a:gd name="T51" fmla="*/ 138 h 144"/>
                <a:gd name="T52" fmla="*/ 92 w 92"/>
                <a:gd name="T53" fmla="*/ 72 h 144"/>
                <a:gd name="T54" fmla="*/ 71 w 92"/>
                <a:gd name="T55"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44">
                  <a:moveTo>
                    <a:pt x="71" y="6"/>
                  </a:moveTo>
                  <a:cubicBezTo>
                    <a:pt x="68" y="2"/>
                    <a:pt x="63" y="0"/>
                    <a:pt x="57" y="0"/>
                  </a:cubicBezTo>
                  <a:cubicBezTo>
                    <a:pt x="54" y="0"/>
                    <a:pt x="51" y="1"/>
                    <a:pt x="48" y="3"/>
                  </a:cubicBezTo>
                  <a:cubicBezTo>
                    <a:pt x="43" y="6"/>
                    <a:pt x="41" y="12"/>
                    <a:pt x="41" y="17"/>
                  </a:cubicBezTo>
                  <a:cubicBezTo>
                    <a:pt x="40" y="17"/>
                    <a:pt x="38" y="17"/>
                    <a:pt x="37" y="17"/>
                  </a:cubicBezTo>
                  <a:cubicBezTo>
                    <a:pt x="34" y="17"/>
                    <a:pt x="30" y="18"/>
                    <a:pt x="28" y="20"/>
                  </a:cubicBezTo>
                  <a:cubicBezTo>
                    <a:pt x="24" y="22"/>
                    <a:pt x="22" y="26"/>
                    <a:pt x="21" y="30"/>
                  </a:cubicBezTo>
                  <a:cubicBezTo>
                    <a:pt x="21" y="32"/>
                    <a:pt x="21" y="33"/>
                    <a:pt x="21" y="34"/>
                  </a:cubicBezTo>
                  <a:cubicBezTo>
                    <a:pt x="20" y="34"/>
                    <a:pt x="18" y="34"/>
                    <a:pt x="17" y="34"/>
                  </a:cubicBezTo>
                  <a:cubicBezTo>
                    <a:pt x="14" y="34"/>
                    <a:pt x="11" y="35"/>
                    <a:pt x="8" y="36"/>
                  </a:cubicBezTo>
                  <a:cubicBezTo>
                    <a:pt x="4" y="39"/>
                    <a:pt x="2" y="42"/>
                    <a:pt x="1" y="46"/>
                  </a:cubicBezTo>
                  <a:cubicBezTo>
                    <a:pt x="0" y="51"/>
                    <a:pt x="1" y="55"/>
                    <a:pt x="3" y="59"/>
                  </a:cubicBezTo>
                  <a:cubicBezTo>
                    <a:pt x="8" y="67"/>
                    <a:pt x="8" y="77"/>
                    <a:pt x="3" y="85"/>
                  </a:cubicBezTo>
                  <a:cubicBezTo>
                    <a:pt x="1" y="88"/>
                    <a:pt x="0" y="91"/>
                    <a:pt x="0" y="94"/>
                  </a:cubicBezTo>
                  <a:cubicBezTo>
                    <a:pt x="0" y="100"/>
                    <a:pt x="3" y="105"/>
                    <a:pt x="8" y="108"/>
                  </a:cubicBezTo>
                  <a:cubicBezTo>
                    <a:pt x="11" y="110"/>
                    <a:pt x="14" y="110"/>
                    <a:pt x="17" y="110"/>
                  </a:cubicBezTo>
                  <a:cubicBezTo>
                    <a:pt x="18" y="110"/>
                    <a:pt x="20" y="110"/>
                    <a:pt x="21" y="110"/>
                  </a:cubicBezTo>
                  <a:cubicBezTo>
                    <a:pt x="21" y="110"/>
                    <a:pt x="21" y="111"/>
                    <a:pt x="21" y="111"/>
                  </a:cubicBezTo>
                  <a:cubicBezTo>
                    <a:pt x="21" y="116"/>
                    <a:pt x="23" y="121"/>
                    <a:pt x="28" y="124"/>
                  </a:cubicBezTo>
                  <a:cubicBezTo>
                    <a:pt x="30" y="126"/>
                    <a:pt x="34" y="127"/>
                    <a:pt x="37" y="127"/>
                  </a:cubicBezTo>
                  <a:cubicBezTo>
                    <a:pt x="37" y="127"/>
                    <a:pt x="37" y="127"/>
                    <a:pt x="37" y="127"/>
                  </a:cubicBezTo>
                  <a:cubicBezTo>
                    <a:pt x="38" y="127"/>
                    <a:pt x="40" y="127"/>
                    <a:pt x="41" y="127"/>
                  </a:cubicBezTo>
                  <a:cubicBezTo>
                    <a:pt x="41" y="127"/>
                    <a:pt x="41" y="128"/>
                    <a:pt x="41" y="128"/>
                  </a:cubicBezTo>
                  <a:cubicBezTo>
                    <a:pt x="41" y="133"/>
                    <a:pt x="44" y="138"/>
                    <a:pt x="48" y="141"/>
                  </a:cubicBezTo>
                  <a:cubicBezTo>
                    <a:pt x="51" y="143"/>
                    <a:pt x="54" y="144"/>
                    <a:pt x="57" y="144"/>
                  </a:cubicBezTo>
                  <a:cubicBezTo>
                    <a:pt x="63" y="144"/>
                    <a:pt x="68" y="142"/>
                    <a:pt x="71" y="138"/>
                  </a:cubicBezTo>
                  <a:cubicBezTo>
                    <a:pt x="85" y="119"/>
                    <a:pt x="92" y="96"/>
                    <a:pt x="92" y="72"/>
                  </a:cubicBezTo>
                  <a:cubicBezTo>
                    <a:pt x="92" y="49"/>
                    <a:pt x="85" y="25"/>
                    <a:pt x="71" y="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en-US" sz="2400" kern="0">
                <a:solidFill>
                  <a:srgbClr val="9BBB59"/>
                </a:solidFill>
              </a:endParaRPr>
            </a:p>
          </p:txBody>
        </p:sp>
        <p:grpSp>
          <p:nvGrpSpPr>
            <p:cNvPr id="36" name="Group 35"/>
            <p:cNvGrpSpPr/>
            <p:nvPr/>
          </p:nvGrpSpPr>
          <p:grpSpPr>
            <a:xfrm>
              <a:off x="2418558" y="972434"/>
              <a:ext cx="687297" cy="566342"/>
              <a:chOff x="2418558" y="972434"/>
              <a:chExt cx="687297" cy="566342"/>
            </a:xfrm>
          </p:grpSpPr>
          <p:grpSp>
            <p:nvGrpSpPr>
              <p:cNvPr id="37" name="Group 14"/>
              <p:cNvGrpSpPr>
                <a:grpSpLocks noChangeAspect="1"/>
              </p:cNvGrpSpPr>
              <p:nvPr/>
            </p:nvGrpSpPr>
            <p:grpSpPr bwMode="auto">
              <a:xfrm rot="8100000">
                <a:off x="2418558" y="1046651"/>
                <a:ext cx="287337" cy="492125"/>
                <a:chOff x="-482" y="1767"/>
                <a:chExt cx="181" cy="310"/>
              </a:xfr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p:grpSpPr>
            <p:sp>
              <p:nvSpPr>
                <p:cNvPr id="39" name="Freeform 15"/>
                <p:cNvSpPr>
                  <a:spLocks/>
                </p:cNvSpPr>
                <p:nvPr/>
              </p:nvSpPr>
              <p:spPr bwMode="auto">
                <a:xfrm>
                  <a:off x="-386" y="1767"/>
                  <a:ext cx="85" cy="310"/>
                </a:xfrm>
                <a:custGeom>
                  <a:avLst/>
                  <a:gdLst>
                    <a:gd name="T0" fmla="*/ 1 w 36"/>
                    <a:gd name="T1" fmla="*/ 121 h 131"/>
                    <a:gd name="T2" fmla="*/ 3 w 36"/>
                    <a:gd name="T3" fmla="*/ 116 h 131"/>
                    <a:gd name="T4" fmla="*/ 20 w 36"/>
                    <a:gd name="T5" fmla="*/ 65 h 131"/>
                    <a:gd name="T6" fmla="*/ 3 w 36"/>
                    <a:gd name="T7" fmla="*/ 14 h 131"/>
                    <a:gd name="T8" fmla="*/ 4 w 36"/>
                    <a:gd name="T9" fmla="*/ 2 h 131"/>
                    <a:gd name="T10" fmla="*/ 16 w 36"/>
                    <a:gd name="T11" fmla="*/ 4 h 131"/>
                    <a:gd name="T12" fmla="*/ 36 w 36"/>
                    <a:gd name="T13" fmla="*/ 65 h 131"/>
                    <a:gd name="T14" fmla="*/ 16 w 36"/>
                    <a:gd name="T15" fmla="*/ 126 h 131"/>
                    <a:gd name="T16" fmla="*/ 4 w 36"/>
                    <a:gd name="T17" fmla="*/ 128 h 131"/>
                    <a:gd name="T18" fmla="*/ 1 w 36"/>
                    <a:gd name="T1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1">
                      <a:moveTo>
                        <a:pt x="1" y="121"/>
                      </a:moveTo>
                      <a:cubicBezTo>
                        <a:pt x="1" y="119"/>
                        <a:pt x="2" y="118"/>
                        <a:pt x="3" y="116"/>
                      </a:cubicBezTo>
                      <a:cubicBezTo>
                        <a:pt x="14" y="101"/>
                        <a:pt x="20" y="83"/>
                        <a:pt x="20" y="65"/>
                      </a:cubicBezTo>
                      <a:cubicBezTo>
                        <a:pt x="20" y="47"/>
                        <a:pt x="14" y="29"/>
                        <a:pt x="3" y="14"/>
                      </a:cubicBezTo>
                      <a:cubicBezTo>
                        <a:pt x="0" y="10"/>
                        <a:pt x="1" y="5"/>
                        <a:pt x="4" y="2"/>
                      </a:cubicBezTo>
                      <a:cubicBezTo>
                        <a:pt x="8" y="0"/>
                        <a:pt x="13" y="0"/>
                        <a:pt x="16" y="4"/>
                      </a:cubicBezTo>
                      <a:cubicBezTo>
                        <a:pt x="29" y="22"/>
                        <a:pt x="36" y="43"/>
                        <a:pt x="36" y="65"/>
                      </a:cubicBezTo>
                      <a:cubicBezTo>
                        <a:pt x="36" y="87"/>
                        <a:pt x="29" y="109"/>
                        <a:pt x="16" y="126"/>
                      </a:cubicBezTo>
                      <a:cubicBezTo>
                        <a:pt x="13" y="130"/>
                        <a:pt x="8" y="131"/>
                        <a:pt x="4" y="128"/>
                      </a:cubicBezTo>
                      <a:cubicBezTo>
                        <a:pt x="2" y="126"/>
                        <a:pt x="1" y="124"/>
                        <a:pt x="1"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en-US" sz="2400" kern="0">
                    <a:solidFill>
                      <a:srgbClr val="9BBB59"/>
                    </a:solidFill>
                  </a:endParaRPr>
                </a:p>
              </p:txBody>
            </p:sp>
            <p:sp>
              <p:nvSpPr>
                <p:cNvPr id="40" name="Freeform 16"/>
                <p:cNvSpPr>
                  <a:spLocks/>
                </p:cNvSpPr>
                <p:nvPr/>
              </p:nvSpPr>
              <p:spPr bwMode="auto">
                <a:xfrm>
                  <a:off x="-433" y="1807"/>
                  <a:ext cx="71" cy="230"/>
                </a:xfrm>
                <a:custGeom>
                  <a:avLst/>
                  <a:gdLst>
                    <a:gd name="T0" fmla="*/ 1 w 30"/>
                    <a:gd name="T1" fmla="*/ 87 h 97"/>
                    <a:gd name="T2" fmla="*/ 4 w 30"/>
                    <a:gd name="T3" fmla="*/ 94 h 97"/>
                    <a:gd name="T4" fmla="*/ 16 w 30"/>
                    <a:gd name="T5" fmla="*/ 92 h 97"/>
                    <a:gd name="T6" fmla="*/ 30 w 30"/>
                    <a:gd name="T7" fmla="*/ 48 h 97"/>
                    <a:gd name="T8" fmla="*/ 16 w 30"/>
                    <a:gd name="T9" fmla="*/ 4 h 97"/>
                    <a:gd name="T10" fmla="*/ 4 w 30"/>
                    <a:gd name="T11" fmla="*/ 2 h 97"/>
                    <a:gd name="T12" fmla="*/ 2 w 30"/>
                    <a:gd name="T13" fmla="*/ 14 h 97"/>
                    <a:gd name="T14" fmla="*/ 13 w 30"/>
                    <a:gd name="T15" fmla="*/ 48 h 97"/>
                    <a:gd name="T16" fmla="*/ 2 w 30"/>
                    <a:gd name="T17" fmla="*/ 82 h 97"/>
                    <a:gd name="T18" fmla="*/ 1 w 30"/>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7">
                      <a:moveTo>
                        <a:pt x="1" y="87"/>
                      </a:moveTo>
                      <a:cubicBezTo>
                        <a:pt x="1" y="90"/>
                        <a:pt x="2" y="92"/>
                        <a:pt x="4" y="94"/>
                      </a:cubicBezTo>
                      <a:cubicBezTo>
                        <a:pt x="8" y="97"/>
                        <a:pt x="13" y="96"/>
                        <a:pt x="16" y="92"/>
                      </a:cubicBezTo>
                      <a:cubicBezTo>
                        <a:pt x="25" y="79"/>
                        <a:pt x="30" y="64"/>
                        <a:pt x="30" y="48"/>
                      </a:cubicBezTo>
                      <a:cubicBezTo>
                        <a:pt x="30" y="32"/>
                        <a:pt x="25" y="17"/>
                        <a:pt x="16" y="4"/>
                      </a:cubicBezTo>
                      <a:cubicBezTo>
                        <a:pt x="13" y="0"/>
                        <a:pt x="8" y="0"/>
                        <a:pt x="4" y="2"/>
                      </a:cubicBezTo>
                      <a:cubicBezTo>
                        <a:pt x="1" y="5"/>
                        <a:pt x="0" y="10"/>
                        <a:pt x="2" y="14"/>
                      </a:cubicBezTo>
                      <a:cubicBezTo>
                        <a:pt x="9" y="24"/>
                        <a:pt x="13" y="36"/>
                        <a:pt x="13" y="48"/>
                      </a:cubicBezTo>
                      <a:cubicBezTo>
                        <a:pt x="13" y="60"/>
                        <a:pt x="9" y="72"/>
                        <a:pt x="2" y="82"/>
                      </a:cubicBezTo>
                      <a:cubicBezTo>
                        <a:pt x="1" y="84"/>
                        <a:pt x="1" y="85"/>
                        <a:pt x="1"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en-US" sz="2400" kern="0">
                    <a:solidFill>
                      <a:srgbClr val="9BBB59"/>
                    </a:solidFill>
                  </a:endParaRPr>
                </a:p>
              </p:txBody>
            </p:sp>
            <p:sp>
              <p:nvSpPr>
                <p:cNvPr id="41" name="Freeform 17"/>
                <p:cNvSpPr>
                  <a:spLocks/>
                </p:cNvSpPr>
                <p:nvPr/>
              </p:nvSpPr>
              <p:spPr bwMode="auto">
                <a:xfrm>
                  <a:off x="-482" y="1848"/>
                  <a:ext cx="56" cy="149"/>
                </a:xfrm>
                <a:custGeom>
                  <a:avLst/>
                  <a:gdLst>
                    <a:gd name="T0" fmla="*/ 1 w 24"/>
                    <a:gd name="T1" fmla="*/ 53 h 63"/>
                    <a:gd name="T2" fmla="*/ 5 w 24"/>
                    <a:gd name="T3" fmla="*/ 60 h 63"/>
                    <a:gd name="T4" fmla="*/ 17 w 24"/>
                    <a:gd name="T5" fmla="*/ 57 h 63"/>
                    <a:gd name="T6" fmla="*/ 24 w 24"/>
                    <a:gd name="T7" fmla="*/ 31 h 63"/>
                    <a:gd name="T8" fmla="*/ 17 w 24"/>
                    <a:gd name="T9" fmla="*/ 5 h 63"/>
                    <a:gd name="T10" fmla="*/ 5 w 24"/>
                    <a:gd name="T11" fmla="*/ 2 h 63"/>
                    <a:gd name="T12" fmla="*/ 3 w 24"/>
                    <a:gd name="T13" fmla="*/ 14 h 63"/>
                    <a:gd name="T14" fmla="*/ 3 w 24"/>
                    <a:gd name="T15" fmla="*/ 49 h 63"/>
                    <a:gd name="T16" fmla="*/ 1 w 24"/>
                    <a:gd name="T1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3">
                      <a:moveTo>
                        <a:pt x="1" y="53"/>
                      </a:moveTo>
                      <a:cubicBezTo>
                        <a:pt x="1" y="56"/>
                        <a:pt x="3" y="59"/>
                        <a:pt x="5" y="60"/>
                      </a:cubicBezTo>
                      <a:cubicBezTo>
                        <a:pt x="9" y="63"/>
                        <a:pt x="14" y="61"/>
                        <a:pt x="17" y="57"/>
                      </a:cubicBezTo>
                      <a:cubicBezTo>
                        <a:pt x="22" y="49"/>
                        <a:pt x="24" y="40"/>
                        <a:pt x="24" y="31"/>
                      </a:cubicBezTo>
                      <a:cubicBezTo>
                        <a:pt x="24" y="22"/>
                        <a:pt x="22" y="13"/>
                        <a:pt x="17" y="5"/>
                      </a:cubicBezTo>
                      <a:cubicBezTo>
                        <a:pt x="14" y="1"/>
                        <a:pt x="9" y="0"/>
                        <a:pt x="5" y="2"/>
                      </a:cubicBezTo>
                      <a:cubicBezTo>
                        <a:pt x="1" y="4"/>
                        <a:pt x="0" y="10"/>
                        <a:pt x="3" y="14"/>
                      </a:cubicBezTo>
                      <a:cubicBezTo>
                        <a:pt x="9" y="24"/>
                        <a:pt x="9" y="38"/>
                        <a:pt x="3" y="49"/>
                      </a:cubicBezTo>
                      <a:cubicBezTo>
                        <a:pt x="2" y="50"/>
                        <a:pt x="1" y="51"/>
                        <a:pt x="1"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en-US" sz="2400" kern="0">
                    <a:solidFill>
                      <a:srgbClr val="9BBB59"/>
                    </a:solidFill>
                  </a:endParaRPr>
                </a:p>
              </p:txBody>
            </p:sp>
          </p:grpSp>
          <p:sp>
            <p:nvSpPr>
              <p:cNvPr id="38" name="Rectangle 37"/>
              <p:cNvSpPr/>
              <p:nvPr/>
            </p:nvSpPr>
            <p:spPr>
              <a:xfrm>
                <a:off x="2576135" y="972434"/>
                <a:ext cx="529720" cy="279306"/>
              </a:xfrm>
              <a:prstGeom prst="rect">
                <a:avLst/>
              </a:prstGeom>
            </p:spPr>
            <p:txBody>
              <a:bodyPr wrap="none">
                <a:spAutoFit/>
              </a:bodyPr>
              <a:lstStyle/>
              <a:p>
                <a:pPr defTabSz="1219170" fontAlgn="auto">
                  <a:spcBef>
                    <a:spcPts val="0"/>
                  </a:spcBef>
                  <a:spcAft>
                    <a:spcPts val="0"/>
                  </a:spcAft>
                  <a:defRPr/>
                </a:pPr>
                <a:r>
                  <a:rPr lang="en-US" sz="1400" b="1" kern="0" dirty="0">
                    <a:solidFill>
                      <a:srgbClr val="9BBB59"/>
                    </a:solidFill>
                    <a:ea typeface="Verdana" pitchFamily="34" charset="0"/>
                    <a:cs typeface="Verdana" pitchFamily="34" charset="0"/>
                  </a:rPr>
                  <a:t>LIVE</a:t>
                </a:r>
                <a:endParaRPr lang="en-US" sz="1900" kern="0" dirty="0">
                  <a:solidFill>
                    <a:srgbClr val="9BBB59"/>
                  </a:solidFill>
                </a:endParaRPr>
              </a:p>
            </p:txBody>
          </p:sp>
        </p:grpSp>
      </p:grpSp>
      <p:sp>
        <p:nvSpPr>
          <p:cNvPr id="19" name="Rectangle 18"/>
          <p:cNvSpPr/>
          <p:nvPr/>
        </p:nvSpPr>
        <p:spPr>
          <a:xfrm>
            <a:off x="75533" y="1639840"/>
            <a:ext cx="2641600" cy="615553"/>
          </a:xfrm>
          <a:prstGeom prst="rect">
            <a:avLst/>
          </a:prstGeom>
        </p:spPr>
        <p:txBody>
          <a:bodyPr wrap="square" lIns="121917" tIns="60958" rIns="121917" bIns="60958">
            <a:spAutoFit/>
          </a:bodyPr>
          <a:lstStyle/>
          <a:p>
            <a:pPr algn="ctr"/>
            <a:r>
              <a:rPr lang="en-US" sz="1600" b="1" dirty="0">
                <a:solidFill>
                  <a:srgbClr val="000000"/>
                </a:solidFill>
              </a:rPr>
              <a:t>Capture Time </a:t>
            </a:r>
            <a:br>
              <a:rPr lang="en-US" sz="1600" b="1" dirty="0">
                <a:solidFill>
                  <a:srgbClr val="000000"/>
                </a:solidFill>
              </a:rPr>
            </a:br>
            <a:r>
              <a:rPr lang="en-US" sz="1600" b="1" dirty="0">
                <a:solidFill>
                  <a:srgbClr val="000000"/>
                </a:solidFill>
              </a:rPr>
              <a:t>Data Enrichment</a:t>
            </a:r>
          </a:p>
        </p:txBody>
      </p:sp>
      <p:grpSp>
        <p:nvGrpSpPr>
          <p:cNvPr id="42" name="Group 41"/>
          <p:cNvGrpSpPr/>
          <p:nvPr/>
        </p:nvGrpSpPr>
        <p:grpSpPr>
          <a:xfrm>
            <a:off x="405450" y="2599379"/>
            <a:ext cx="2082549" cy="2048932"/>
            <a:chOff x="1371600" y="2190750"/>
            <a:chExt cx="1561912" cy="1579880"/>
          </a:xfrm>
        </p:grpSpPr>
        <p:grpSp>
          <p:nvGrpSpPr>
            <p:cNvPr id="43" name="Group 42"/>
            <p:cNvGrpSpPr/>
            <p:nvPr/>
          </p:nvGrpSpPr>
          <p:grpSpPr>
            <a:xfrm>
              <a:off x="1371600" y="2190750"/>
              <a:ext cx="1538271" cy="1579880"/>
              <a:chOff x="-2071671" y="-1294130"/>
              <a:chExt cx="1538271" cy="1579880"/>
            </a:xfrm>
          </p:grpSpPr>
          <p:grpSp>
            <p:nvGrpSpPr>
              <p:cNvPr id="45" name="Group 44"/>
              <p:cNvGrpSpPr/>
              <p:nvPr/>
            </p:nvGrpSpPr>
            <p:grpSpPr>
              <a:xfrm>
                <a:off x="-2071671" y="-1294130"/>
                <a:ext cx="1538271" cy="1579880"/>
                <a:chOff x="-2071671" y="-1294130"/>
                <a:chExt cx="1538271" cy="1579880"/>
              </a:xfrm>
            </p:grpSpPr>
            <p:sp>
              <p:nvSpPr>
                <p:cNvPr id="50" name="Pie 49"/>
                <p:cNvSpPr/>
                <p:nvPr/>
              </p:nvSpPr>
              <p:spPr>
                <a:xfrm>
                  <a:off x="-2057400" y="-1228738"/>
                  <a:ext cx="1524000" cy="1447800"/>
                </a:xfrm>
                <a:prstGeom prst="pie">
                  <a:avLst>
                    <a:gd name="adj1" fmla="val 10800000"/>
                    <a:gd name="adj2" fmla="val 10781519"/>
                  </a:avLst>
                </a:prstGeom>
                <a:solidFill>
                  <a:srgbClr val="4D4D4D"/>
                </a:solidFill>
                <a:ln w="12700" cap="flat" cmpd="sng" algn="ctr">
                  <a:solidFill>
                    <a:srgbClr val="4D4D4D"/>
                  </a:solidFill>
                  <a:prstDash val="solid"/>
                </a:ln>
                <a:effectLst>
                  <a:outerShdw blurRad="50800" dist="38100" dir="2700000" algn="tl" rotWithShape="0">
                    <a:prstClr val="black">
                      <a:alpha val="40000"/>
                    </a:prstClr>
                  </a:outerShdw>
                </a:effectLst>
              </p:spPr>
              <p:txBody>
                <a:bodyPr rtlCol="0" anchor="ctr"/>
                <a:lstStyle/>
                <a:p>
                  <a:pPr algn="ctr" defTabSz="1219170">
                    <a:defRPr/>
                  </a:pPr>
                  <a:endParaRPr lang="en-US" kern="0" smtClean="0">
                    <a:solidFill>
                      <a:srgbClr val="000000"/>
                    </a:solidFill>
                  </a:endParaRPr>
                </a:p>
              </p:txBody>
            </p:sp>
            <p:sp>
              <p:nvSpPr>
                <p:cNvPr id="51" name="Chord 50"/>
                <p:cNvSpPr/>
                <p:nvPr/>
              </p:nvSpPr>
              <p:spPr>
                <a:xfrm rot="5400000">
                  <a:off x="-2057400" y="-1238250"/>
                  <a:ext cx="1524000" cy="1524000"/>
                </a:xfrm>
                <a:prstGeom prst="chord">
                  <a:avLst>
                    <a:gd name="adj1" fmla="val 5738379"/>
                    <a:gd name="adj2" fmla="val 15848034"/>
                  </a:avLst>
                </a:prstGeom>
                <a:solidFill>
                  <a:srgbClr val="2C95DD"/>
                </a:solidFill>
                <a:ln w="12700" cap="flat" cmpd="sng" algn="ctr">
                  <a:solidFill>
                    <a:srgbClr val="2C95DD"/>
                  </a:solidFill>
                  <a:prstDash val="solid"/>
                </a:ln>
                <a:effectLst>
                  <a:outerShdw blurRad="50800" dist="38100" dir="2700000" algn="tl" rotWithShape="0">
                    <a:prstClr val="black">
                      <a:alpha val="40000"/>
                    </a:prstClr>
                  </a:outerShdw>
                </a:effectLst>
              </p:spPr>
              <p:txBody>
                <a:bodyPr rtlCol="0" anchor="ctr"/>
                <a:lstStyle/>
                <a:p>
                  <a:pPr algn="ctr" defTabSz="1219170">
                    <a:defRPr/>
                  </a:pPr>
                  <a:endParaRPr lang="en-US" kern="0" smtClean="0">
                    <a:solidFill>
                      <a:srgbClr val="000000"/>
                    </a:solidFill>
                  </a:endParaRPr>
                </a:p>
              </p:txBody>
            </p:sp>
            <p:sp>
              <p:nvSpPr>
                <p:cNvPr id="52" name="Chord 51"/>
                <p:cNvSpPr/>
                <p:nvPr/>
              </p:nvSpPr>
              <p:spPr>
                <a:xfrm rot="16200000">
                  <a:off x="-2057400" y="-1294130"/>
                  <a:ext cx="1524000" cy="1524000"/>
                </a:xfrm>
                <a:prstGeom prst="chord">
                  <a:avLst>
                    <a:gd name="adj1" fmla="val 5738379"/>
                    <a:gd name="adj2" fmla="val 15848034"/>
                  </a:avLst>
                </a:prstGeom>
                <a:solidFill>
                  <a:srgbClr val="4D4D4D">
                    <a:lumMod val="60000"/>
                    <a:lumOff val="40000"/>
                  </a:srgbClr>
                </a:solidFill>
                <a:ln w="12700" cap="flat" cmpd="sng" algn="ctr">
                  <a:solidFill>
                    <a:srgbClr val="4D4D4D">
                      <a:lumMod val="60000"/>
                      <a:lumOff val="40000"/>
                    </a:srgbClr>
                  </a:solidFill>
                  <a:prstDash val="solid"/>
                </a:ln>
                <a:effectLst>
                  <a:outerShdw blurRad="50800" dist="38100" dir="2700000" algn="tl" rotWithShape="0">
                    <a:prstClr val="black">
                      <a:alpha val="40000"/>
                    </a:prstClr>
                  </a:outerShdw>
                </a:effectLst>
              </p:spPr>
              <p:txBody>
                <a:bodyPr rtlCol="0" anchor="ctr"/>
                <a:lstStyle/>
                <a:p>
                  <a:pPr algn="ctr" defTabSz="1219170">
                    <a:defRPr/>
                  </a:pPr>
                  <a:endParaRPr lang="en-US" kern="0" smtClean="0">
                    <a:solidFill>
                      <a:srgbClr val="000000"/>
                    </a:solidFill>
                  </a:endParaRPr>
                </a:p>
              </p:txBody>
            </p:sp>
            <p:grpSp>
              <p:nvGrpSpPr>
                <p:cNvPr id="53" name="Group 52"/>
                <p:cNvGrpSpPr/>
                <p:nvPr/>
              </p:nvGrpSpPr>
              <p:grpSpPr>
                <a:xfrm>
                  <a:off x="-1819968" y="-931466"/>
                  <a:ext cx="1070002" cy="989404"/>
                  <a:chOff x="-1805697" y="-931466"/>
                  <a:chExt cx="1070002" cy="989404"/>
                </a:xfrm>
              </p:grpSpPr>
              <p:sp>
                <p:nvSpPr>
                  <p:cNvPr id="58" name="Arc 57"/>
                  <p:cNvSpPr/>
                  <p:nvPr/>
                </p:nvSpPr>
                <p:spPr>
                  <a:xfrm rot="8376029">
                    <a:off x="-1805697" y="-931466"/>
                    <a:ext cx="1040914" cy="938464"/>
                  </a:xfrm>
                  <a:prstGeom prst="arc">
                    <a:avLst>
                      <a:gd name="adj1" fmla="val 6965378"/>
                      <a:gd name="adj2" fmla="val 15235473"/>
                    </a:avLst>
                  </a:prstGeom>
                  <a:noFill/>
                  <a:ln w="161925" cap="flat" cmpd="sng" algn="ctr">
                    <a:solidFill>
                      <a:srgbClr val="D52B1E"/>
                    </a:solidFill>
                    <a:prstDash val="solid"/>
                    <a:tailEnd type="none" w="sm" len="sm"/>
                  </a:ln>
                  <a:effectLst/>
                </p:spPr>
                <p:txBody>
                  <a:bodyPr rtlCol="0" anchor="ctr"/>
                  <a:lstStyle/>
                  <a:p>
                    <a:pPr algn="ctr" defTabSz="1219170">
                      <a:defRPr/>
                    </a:pPr>
                    <a:endParaRPr lang="en-US" kern="0" smtClean="0">
                      <a:solidFill>
                        <a:srgbClr val="000000"/>
                      </a:solidFill>
                    </a:endParaRPr>
                  </a:p>
                </p:txBody>
              </p:sp>
              <p:sp>
                <p:nvSpPr>
                  <p:cNvPr id="59" name="Isosceles Triangle 58"/>
                  <p:cNvSpPr/>
                  <p:nvPr/>
                </p:nvSpPr>
                <p:spPr>
                  <a:xfrm rot="12564734">
                    <a:off x="-1122811" y="-246862"/>
                    <a:ext cx="387116" cy="304800"/>
                  </a:xfrm>
                  <a:prstGeom prst="triangle">
                    <a:avLst/>
                  </a:prstGeom>
                  <a:solidFill>
                    <a:srgbClr val="D52B1E"/>
                  </a:solidFill>
                  <a:ln w="12700" cap="flat" cmpd="sng" algn="ctr">
                    <a:noFill/>
                    <a:prstDash val="solid"/>
                  </a:ln>
                  <a:effectLst/>
                </p:spPr>
                <p:txBody>
                  <a:bodyPr rtlCol="0" anchor="ctr"/>
                  <a:lstStyle/>
                  <a:p>
                    <a:pPr algn="ctr" defTabSz="1219170">
                      <a:defRPr/>
                    </a:pPr>
                    <a:endParaRPr lang="en-US" kern="0" smtClean="0">
                      <a:solidFill>
                        <a:srgbClr val="FFFFFF"/>
                      </a:solidFill>
                    </a:endParaRPr>
                  </a:p>
                </p:txBody>
              </p:sp>
            </p:grpSp>
            <p:grpSp>
              <p:nvGrpSpPr>
                <p:cNvPr id="54" name="Group 53"/>
                <p:cNvGrpSpPr/>
                <p:nvPr/>
              </p:nvGrpSpPr>
              <p:grpSpPr>
                <a:xfrm rot="11410052">
                  <a:off x="-1831223" y="-1008365"/>
                  <a:ext cx="1040914" cy="981348"/>
                  <a:chOff x="381000" y="-1619250"/>
                  <a:chExt cx="1040914" cy="981348"/>
                </a:xfrm>
              </p:grpSpPr>
              <p:sp>
                <p:nvSpPr>
                  <p:cNvPr id="56" name="Arc 55"/>
                  <p:cNvSpPr/>
                  <p:nvPr/>
                </p:nvSpPr>
                <p:spPr>
                  <a:xfrm rot="8376029">
                    <a:off x="381000" y="-1619250"/>
                    <a:ext cx="1040914" cy="938464"/>
                  </a:xfrm>
                  <a:prstGeom prst="arc">
                    <a:avLst>
                      <a:gd name="adj1" fmla="val 6965378"/>
                      <a:gd name="adj2" fmla="val 15235473"/>
                    </a:avLst>
                  </a:prstGeom>
                  <a:noFill/>
                  <a:ln w="161925" cap="flat" cmpd="sng" algn="ctr">
                    <a:solidFill>
                      <a:srgbClr val="AAA9AC"/>
                    </a:solidFill>
                    <a:prstDash val="solid"/>
                    <a:tailEnd type="none" w="sm" len="sm"/>
                  </a:ln>
                  <a:effectLst/>
                </p:spPr>
                <p:txBody>
                  <a:bodyPr rtlCol="0" anchor="ctr"/>
                  <a:lstStyle/>
                  <a:p>
                    <a:pPr algn="ctr" defTabSz="1219170">
                      <a:defRPr/>
                    </a:pPr>
                    <a:endParaRPr lang="en-US" kern="0" smtClean="0">
                      <a:solidFill>
                        <a:srgbClr val="000000"/>
                      </a:solidFill>
                    </a:endParaRPr>
                  </a:p>
                </p:txBody>
              </p:sp>
              <p:sp>
                <p:nvSpPr>
                  <p:cNvPr id="57" name="Isosceles Triangle 56"/>
                  <p:cNvSpPr/>
                  <p:nvPr/>
                </p:nvSpPr>
                <p:spPr>
                  <a:xfrm rot="12564734">
                    <a:off x="1022810" y="-942702"/>
                    <a:ext cx="387116" cy="304800"/>
                  </a:xfrm>
                  <a:prstGeom prst="triangle">
                    <a:avLst/>
                  </a:prstGeom>
                  <a:solidFill>
                    <a:srgbClr val="AAA9AC"/>
                  </a:solidFill>
                  <a:ln w="12700" cap="flat" cmpd="sng" algn="ctr">
                    <a:solidFill>
                      <a:srgbClr val="AAA9AC"/>
                    </a:solidFill>
                    <a:prstDash val="solid"/>
                  </a:ln>
                  <a:effectLst/>
                </p:spPr>
                <p:txBody>
                  <a:bodyPr rtlCol="0" anchor="ctr"/>
                  <a:lstStyle/>
                  <a:p>
                    <a:pPr algn="ctr" defTabSz="1219170">
                      <a:defRPr/>
                    </a:pPr>
                    <a:endParaRPr lang="en-US" kern="0" smtClean="0">
                      <a:solidFill>
                        <a:srgbClr val="FFFFFF"/>
                      </a:solidFill>
                    </a:endParaRPr>
                  </a:p>
                </p:txBody>
              </p:sp>
            </p:grpSp>
            <p:sp>
              <p:nvSpPr>
                <p:cNvPr id="55" name="Rectangle 54"/>
                <p:cNvSpPr/>
                <p:nvPr/>
              </p:nvSpPr>
              <p:spPr>
                <a:xfrm>
                  <a:off x="-2071671" y="-628650"/>
                  <a:ext cx="1524000" cy="228600"/>
                </a:xfrm>
                <a:prstGeom prst="rect">
                  <a:avLst/>
                </a:prstGeom>
                <a:noFill/>
                <a:ln w="38100" cap="flat" cmpd="sng" algn="ctr">
                  <a:noFill/>
                  <a:prstDash val="solid"/>
                </a:ln>
                <a:effectLst>
                  <a:outerShdw blurRad="40000" dist="20000" dir="5400000" rotWithShape="0">
                    <a:srgbClr val="000000">
                      <a:alpha val="38000"/>
                    </a:srgbClr>
                  </a:outerShdw>
                </a:effectLst>
              </p:spPr>
              <p:txBody>
                <a:bodyPr rtlCol="0" anchor="ctr"/>
                <a:lstStyle/>
                <a:p>
                  <a:pPr algn="ctr" defTabSz="1219170">
                    <a:defRPr/>
                  </a:pPr>
                  <a:r>
                    <a:rPr lang="en-US" sz="2100" kern="0" dirty="0">
                      <a:solidFill>
                        <a:srgbClr val="FFFFFF"/>
                      </a:solidFill>
                    </a:rPr>
                    <a:t>ENRICH</a:t>
                  </a:r>
                </a:p>
              </p:txBody>
            </p:sp>
          </p:grpSp>
          <p:pic>
            <p:nvPicPr>
              <p:cNvPr id="46" name="Picture 45" descr="inbox.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1984" y="-156344"/>
                <a:ext cx="415634" cy="226023"/>
              </a:xfrm>
              <a:prstGeom prst="rect">
                <a:avLst/>
              </a:prstGeom>
            </p:spPr>
          </p:pic>
          <p:pic>
            <p:nvPicPr>
              <p:cNvPr id="47" name="Picture 46" descr="network comput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584" y="-1121238"/>
                <a:ext cx="319970" cy="351485"/>
              </a:xfrm>
              <a:prstGeom prst="rect">
                <a:avLst/>
              </a:prstGeom>
            </p:spPr>
          </p:pic>
          <p:pic>
            <p:nvPicPr>
              <p:cNvPr id="48" name="Picture 47" descr="dat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2462" y="-962710"/>
                <a:ext cx="537506" cy="312816"/>
              </a:xfrm>
              <a:prstGeom prst="rect">
                <a:avLst/>
              </a:prstGeom>
            </p:spPr>
          </p:pic>
          <p:pic>
            <p:nvPicPr>
              <p:cNvPr id="49" name="Picture 48" descr="mai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0584" y="-310082"/>
                <a:ext cx="415634" cy="255454"/>
              </a:xfrm>
              <a:prstGeom prst="rect">
                <a:avLst/>
              </a:prstGeom>
            </p:spPr>
          </p:pic>
        </p:grpSp>
        <p:sp>
          <p:nvSpPr>
            <p:cNvPr id="44" name="Oval 43"/>
            <p:cNvSpPr/>
            <p:nvPr/>
          </p:nvSpPr>
          <p:spPr>
            <a:xfrm>
              <a:off x="1381078" y="2229042"/>
              <a:ext cx="1552434" cy="1524000"/>
            </a:xfrm>
            <a:prstGeom prst="ellipse">
              <a:avLst/>
            </a:prstGeom>
            <a:noFill/>
            <a:ln w="76200" cap="flat" cmpd="sng" algn="ctr">
              <a:solidFill>
                <a:srgbClr val="FFFFFF">
                  <a:lumMod val="85000"/>
                </a:srgbClr>
              </a:solidFill>
              <a:prstDash val="solid"/>
            </a:ln>
            <a:effectLst/>
          </p:spPr>
          <p:txBody>
            <a:bodyPr rtlCol="0" anchor="ctr"/>
            <a:lstStyle/>
            <a:p>
              <a:pPr algn="ctr" defTabSz="1219170">
                <a:defRPr/>
              </a:pPr>
              <a:endParaRPr lang="en-US" kern="0" smtClean="0">
                <a:solidFill>
                  <a:srgbClr val="FFFFFF"/>
                </a:solidFill>
              </a:endParaRPr>
            </a:p>
          </p:txBody>
        </p:sp>
      </p:grpSp>
    </p:spTree>
    <p:extLst>
      <p:ext uri="{BB962C8B-B14F-4D97-AF65-F5344CB8AC3E}">
        <p14:creationId xmlns:p14="http://schemas.microsoft.com/office/powerpoint/2010/main" val="201367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089"/>
            <a:ext cx="12192000" cy="5199423"/>
          </a:xfrm>
          <a:prstGeom prst="rect">
            <a:avLst/>
          </a:prstGeom>
        </p:spPr>
      </p:pic>
    </p:spTree>
    <p:extLst>
      <p:ext uri="{BB962C8B-B14F-4D97-AF65-F5344CB8AC3E}">
        <p14:creationId xmlns:p14="http://schemas.microsoft.com/office/powerpoint/2010/main" val="167148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D81E00"/>
                </a:solidFill>
              </a:rPr>
              <a:t>RSA NETWITNESS SECOPS</a:t>
            </a:r>
            <a:endParaRPr lang="en-US" dirty="0">
              <a:solidFill>
                <a:srgbClr val="D81E00"/>
              </a:solidFill>
            </a:endParaRPr>
          </a:p>
        </p:txBody>
      </p:sp>
      <p:sp>
        <p:nvSpPr>
          <p:cNvPr id="5" name="Content Placeholder 5"/>
          <p:cNvSpPr txBox="1">
            <a:spLocks/>
          </p:cNvSpPr>
          <p:nvPr/>
        </p:nvSpPr>
        <p:spPr>
          <a:xfrm>
            <a:off x="571501" y="1955800"/>
            <a:ext cx="11214100" cy="3632200"/>
          </a:xfrm>
          <a:prstGeom prst="rect">
            <a:avLst/>
          </a:prstGeom>
        </p:spPr>
        <p:txBody>
          <a:bodyPr lIns="121917" tIns="60958" rIns="121917" bIns="60958"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smtClean="0">
                <a:solidFill>
                  <a:srgbClr val="D81E2E"/>
                </a:solidFill>
              </a:rPr>
              <a:t>RSA </a:t>
            </a:r>
            <a:r>
              <a:rPr lang="en-US" sz="4000" dirty="0" err="1" smtClean="0">
                <a:solidFill>
                  <a:srgbClr val="D81E2E"/>
                </a:solidFill>
              </a:rPr>
              <a:t>NetWitness</a:t>
            </a:r>
            <a:r>
              <a:rPr lang="en-US" sz="4000" dirty="0" smtClean="0">
                <a:solidFill>
                  <a:srgbClr val="D81E2E"/>
                </a:solidFill>
              </a:rPr>
              <a:t> </a:t>
            </a:r>
            <a:r>
              <a:rPr lang="en-US" sz="4000" dirty="0" err="1" smtClean="0">
                <a:solidFill>
                  <a:srgbClr val="D81E2E"/>
                </a:solidFill>
              </a:rPr>
              <a:t>SecOps</a:t>
            </a:r>
            <a:r>
              <a:rPr lang="en-US" sz="4000" dirty="0" smtClean="0">
                <a:solidFill>
                  <a:srgbClr val="D81E2E"/>
                </a:solidFill>
              </a:rPr>
              <a:t> </a:t>
            </a:r>
            <a:r>
              <a:rPr lang="en-US" sz="4000" dirty="0">
                <a:solidFill>
                  <a:srgbClr val="D81E2E"/>
                </a:solidFill>
              </a:rPr>
              <a:t>provides a framework to </a:t>
            </a:r>
            <a:r>
              <a:rPr lang="en-US" sz="4000" b="1" dirty="0">
                <a:solidFill>
                  <a:srgbClr val="D81E2E"/>
                </a:solidFill>
              </a:rPr>
              <a:t>prepare, investigate and respond</a:t>
            </a:r>
            <a:r>
              <a:rPr lang="en-US" sz="4000" dirty="0">
                <a:solidFill>
                  <a:srgbClr val="D81E2E"/>
                </a:solidFill>
              </a:rPr>
              <a:t> to threats by aligning </a:t>
            </a:r>
            <a:r>
              <a:rPr lang="en-US" sz="4000" b="1" dirty="0">
                <a:solidFill>
                  <a:srgbClr val="D81E2E"/>
                </a:solidFill>
              </a:rPr>
              <a:t>people, process and </a:t>
            </a:r>
            <a:r>
              <a:rPr lang="en-US" sz="4000" b="1" dirty="0" smtClean="0">
                <a:solidFill>
                  <a:srgbClr val="D81E2E"/>
                </a:solidFill>
              </a:rPr>
              <a:t>technology.</a:t>
            </a:r>
            <a:endParaRPr lang="en-US" sz="3700" b="1" dirty="0">
              <a:solidFill>
                <a:srgbClr val="D81E2E"/>
              </a:solidFill>
            </a:endParaRPr>
          </a:p>
          <a:p>
            <a:pPr marL="0" indent="0" algn="ctr">
              <a:buNone/>
            </a:pPr>
            <a:endParaRPr lang="en-US" sz="3700" dirty="0"/>
          </a:p>
        </p:txBody>
      </p:sp>
      <p:grpSp>
        <p:nvGrpSpPr>
          <p:cNvPr id="6" name="Group 77"/>
          <p:cNvGrpSpPr>
            <a:grpSpLocks noChangeAspect="1"/>
          </p:cNvGrpSpPr>
          <p:nvPr/>
        </p:nvGrpSpPr>
        <p:grpSpPr>
          <a:xfrm>
            <a:off x="9742139" y="444500"/>
            <a:ext cx="1941061" cy="1828800"/>
            <a:chOff x="2921162" y="2092837"/>
            <a:chExt cx="3290813" cy="3260860"/>
          </a:xfrm>
        </p:grpSpPr>
        <p:grpSp>
          <p:nvGrpSpPr>
            <p:cNvPr id="7" name="Group 55"/>
            <p:cNvGrpSpPr/>
            <p:nvPr/>
          </p:nvGrpSpPr>
          <p:grpSpPr>
            <a:xfrm>
              <a:off x="2921162" y="2092837"/>
              <a:ext cx="3260860" cy="3260860"/>
              <a:chOff x="1587501" y="1158714"/>
              <a:chExt cx="5499100" cy="5499100"/>
            </a:xfrm>
          </p:grpSpPr>
          <p:grpSp>
            <p:nvGrpSpPr>
              <p:cNvPr id="9" name="Group 56"/>
              <p:cNvGrpSpPr/>
              <p:nvPr/>
            </p:nvGrpSpPr>
            <p:grpSpPr>
              <a:xfrm>
                <a:off x="1587501" y="1158714"/>
                <a:ext cx="5499100" cy="5499100"/>
                <a:chOff x="2307684" y="1780719"/>
                <a:chExt cx="2202030" cy="2202030"/>
              </a:xfrm>
            </p:grpSpPr>
            <p:sp>
              <p:nvSpPr>
                <p:cNvPr id="14" name="Oval 13"/>
                <p:cNvSpPr/>
                <p:nvPr/>
              </p:nvSpPr>
              <p:spPr>
                <a:xfrm>
                  <a:off x="2307684" y="1780719"/>
                  <a:ext cx="2202030" cy="2202030"/>
                </a:xfrm>
                <a:prstGeom prst="ellipse">
                  <a:avLst/>
                </a:prstGeom>
                <a:gradFill flip="none" rotWithShape="1">
                  <a:gsLst>
                    <a:gs pos="0">
                      <a:srgbClr val="FFFFFF"/>
                    </a:gs>
                    <a:gs pos="100000">
                      <a:srgbClr val="FFFFFF">
                        <a:lumMod val="95000"/>
                      </a:srgbClr>
                    </a:gs>
                  </a:gsLst>
                  <a:lin ang="0" scaled="1"/>
                  <a:tileRect/>
                </a:gradFill>
                <a:ln w="9525" cap="flat" cmpd="sng" algn="ctr">
                  <a:solidFill>
                    <a:srgbClr val="FFFFFF">
                      <a:lumMod val="65000"/>
                    </a:srgbClr>
                  </a:solidFill>
                  <a:prstDash val="solid"/>
                </a:ln>
                <a:effectLst>
                  <a:outerShdw blurRad="127000" sx="101000" sy="101000" algn="ctr" rotWithShape="0">
                    <a:prstClr val="black">
                      <a:alpha val="40000"/>
                    </a:prstClr>
                  </a:outerShdw>
                </a:effectLst>
              </p:spPr>
              <p:txBody>
                <a:bodyPr rtlCol="0" anchor="ctr"/>
                <a:lstStyle/>
                <a:p>
                  <a:pPr algn="ctr">
                    <a:defRPr/>
                  </a:pPr>
                  <a:endParaRPr lang="en-US" sz="1900" kern="0" dirty="0">
                    <a:solidFill>
                      <a:srgbClr val="FFFFFF"/>
                    </a:solidFill>
                  </a:endParaRPr>
                </a:p>
              </p:txBody>
            </p:sp>
            <p:sp>
              <p:nvSpPr>
                <p:cNvPr id="15" name="Oval 14"/>
                <p:cNvSpPr/>
                <p:nvPr/>
              </p:nvSpPr>
              <p:spPr>
                <a:xfrm>
                  <a:off x="2378255" y="1851290"/>
                  <a:ext cx="2060888" cy="2060888"/>
                </a:xfrm>
                <a:prstGeom prst="ellipse">
                  <a:avLst/>
                </a:prstGeom>
                <a:gradFill flip="none" rotWithShape="1">
                  <a:gsLst>
                    <a:gs pos="0">
                      <a:srgbClr val="D52B1E">
                        <a:lumMod val="75000"/>
                      </a:srgbClr>
                    </a:gs>
                    <a:gs pos="100000">
                      <a:srgbClr val="D52B1E"/>
                    </a:gs>
                  </a:gsLst>
                  <a:lin ang="16200000" scaled="1"/>
                  <a:tileRect/>
                </a:gradFill>
                <a:ln w="9525">
                  <a:noFill/>
                  <a:miter lim="800000"/>
                  <a:headEnd/>
                  <a:tailEnd/>
                </a:ln>
                <a:effectLst>
                  <a:innerShdw blurRad="584200">
                    <a:prstClr val="black">
                      <a:alpha val="45000"/>
                    </a:prstClr>
                  </a:innerShdw>
                </a:effectLst>
              </p:spPr>
              <p:txBody>
                <a:bodyPr wrap="none" anchor="ctr"/>
                <a:lstStyle/>
                <a:p>
                  <a:pPr>
                    <a:defRPr/>
                  </a:pPr>
                  <a:endParaRPr lang="en-US" sz="1900" kern="0" dirty="0">
                    <a:solidFill>
                      <a:srgbClr val="000000"/>
                    </a:solidFill>
                  </a:endParaRPr>
                </a:p>
              </p:txBody>
            </p:sp>
          </p:grpSp>
          <p:sp>
            <p:nvSpPr>
              <p:cNvPr id="10" name="Freeform 6"/>
              <p:cNvSpPr>
                <a:spLocks/>
              </p:cNvSpPr>
              <p:nvPr/>
            </p:nvSpPr>
            <p:spPr bwMode="auto">
              <a:xfrm rot="20992180">
                <a:off x="4450414" y="1384600"/>
                <a:ext cx="1990725" cy="2522537"/>
              </a:xfrm>
              <a:custGeom>
                <a:avLst/>
                <a:gdLst/>
                <a:ahLst/>
                <a:cxnLst>
                  <a:cxn ang="0">
                    <a:pos x="319" y="608"/>
                  </a:cxn>
                  <a:cxn ang="0">
                    <a:pos x="316" y="671"/>
                  </a:cxn>
                  <a:cxn ang="0">
                    <a:pos x="478" y="807"/>
                  </a:cxn>
                  <a:cxn ang="0">
                    <a:pos x="637" y="671"/>
                  </a:cxn>
                  <a:cxn ang="0">
                    <a:pos x="0" y="0"/>
                  </a:cxn>
                  <a:cxn ang="0">
                    <a:pos x="319" y="608"/>
                  </a:cxn>
                </a:cxnLst>
                <a:rect l="0" t="0" r="r" b="b"/>
                <a:pathLst>
                  <a:path w="637" h="807">
                    <a:moveTo>
                      <a:pt x="319" y="608"/>
                    </a:moveTo>
                    <a:cubicBezTo>
                      <a:pt x="319" y="629"/>
                      <a:pt x="318" y="650"/>
                      <a:pt x="316" y="671"/>
                    </a:cubicBezTo>
                    <a:cubicBezTo>
                      <a:pt x="478" y="807"/>
                      <a:pt x="478" y="807"/>
                      <a:pt x="478" y="807"/>
                    </a:cubicBezTo>
                    <a:cubicBezTo>
                      <a:pt x="637" y="671"/>
                      <a:pt x="637" y="671"/>
                      <a:pt x="637" y="671"/>
                    </a:cubicBezTo>
                    <a:cubicBezTo>
                      <a:pt x="608" y="325"/>
                      <a:pt x="341" y="46"/>
                      <a:pt x="0" y="0"/>
                    </a:cubicBezTo>
                    <a:cubicBezTo>
                      <a:pt x="193" y="133"/>
                      <a:pt x="319" y="356"/>
                      <a:pt x="319" y="608"/>
                    </a:cubicBezTo>
                    <a:close/>
                  </a:path>
                </a:pathLst>
              </a:custGeom>
              <a:gradFill flip="none" rotWithShape="1">
                <a:gsLst>
                  <a:gs pos="0">
                    <a:srgbClr val="D52B1E">
                      <a:lumMod val="40000"/>
                      <a:lumOff val="60000"/>
                    </a:srgbClr>
                  </a:gs>
                  <a:gs pos="100000">
                    <a:srgbClr val="FFFFFF">
                      <a:alpha val="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a:defRPr/>
                </a:pPr>
                <a:endParaRPr lang="en-US" sz="1900" kern="0" dirty="0">
                  <a:solidFill>
                    <a:srgbClr val="000000"/>
                  </a:solidFill>
                </a:endParaRPr>
              </a:p>
            </p:txBody>
          </p:sp>
          <p:sp>
            <p:nvSpPr>
              <p:cNvPr id="11" name="Freeform 7"/>
              <p:cNvSpPr>
                <a:spLocks/>
              </p:cNvSpPr>
              <p:nvPr/>
            </p:nvSpPr>
            <p:spPr bwMode="auto">
              <a:xfrm rot="20992180">
                <a:off x="4317297" y="3994956"/>
                <a:ext cx="2522538" cy="1992312"/>
              </a:xfrm>
              <a:custGeom>
                <a:avLst/>
                <a:gdLst/>
                <a:ahLst/>
                <a:cxnLst>
                  <a:cxn ang="0">
                    <a:pos x="198" y="319"/>
                  </a:cxn>
                  <a:cxn ang="0">
                    <a:pos x="136" y="317"/>
                  </a:cxn>
                  <a:cxn ang="0">
                    <a:pos x="0" y="478"/>
                  </a:cxn>
                  <a:cxn ang="0">
                    <a:pos x="136" y="637"/>
                  </a:cxn>
                  <a:cxn ang="0">
                    <a:pos x="807" y="0"/>
                  </a:cxn>
                  <a:cxn ang="0">
                    <a:pos x="198" y="319"/>
                  </a:cxn>
                </a:cxnLst>
                <a:rect l="0" t="0" r="r" b="b"/>
                <a:pathLst>
                  <a:path w="807" h="637">
                    <a:moveTo>
                      <a:pt x="198" y="319"/>
                    </a:moveTo>
                    <a:cubicBezTo>
                      <a:pt x="177" y="319"/>
                      <a:pt x="156" y="318"/>
                      <a:pt x="136" y="317"/>
                    </a:cubicBezTo>
                    <a:cubicBezTo>
                      <a:pt x="0" y="478"/>
                      <a:pt x="0" y="478"/>
                      <a:pt x="0" y="478"/>
                    </a:cubicBezTo>
                    <a:cubicBezTo>
                      <a:pt x="136" y="637"/>
                      <a:pt x="136" y="637"/>
                      <a:pt x="136" y="637"/>
                    </a:cubicBezTo>
                    <a:cubicBezTo>
                      <a:pt x="482" y="608"/>
                      <a:pt x="761" y="341"/>
                      <a:pt x="807" y="0"/>
                    </a:cubicBezTo>
                    <a:cubicBezTo>
                      <a:pt x="673" y="193"/>
                      <a:pt x="451" y="319"/>
                      <a:pt x="198" y="319"/>
                    </a:cubicBezTo>
                    <a:close/>
                  </a:path>
                </a:pathLst>
              </a:custGeom>
              <a:gradFill flip="none" rotWithShape="1">
                <a:gsLst>
                  <a:gs pos="0">
                    <a:srgbClr val="D52B1E">
                      <a:lumMod val="40000"/>
                      <a:lumOff val="60000"/>
                    </a:srgbClr>
                  </a:gs>
                  <a:gs pos="100000">
                    <a:srgbClr val="FFFFFF">
                      <a:alpha val="0"/>
                    </a:srgbClr>
                  </a:gs>
                </a:gsLst>
                <a:lin ang="18900000" scaled="1"/>
                <a:tileRect/>
              </a:gradFill>
              <a:ln w="9525">
                <a:noFill/>
                <a:round/>
                <a:headEnd/>
                <a:tailEnd/>
              </a:ln>
            </p:spPr>
            <p:txBody>
              <a:bodyPr vert="horz" wrap="square" lIns="91440" tIns="45720" rIns="91440" bIns="45720" numCol="1" anchor="t" anchorCtr="0" compatLnSpc="1">
                <a:prstTxWarp prst="textNoShape">
                  <a:avLst/>
                </a:prstTxWarp>
              </a:bodyPr>
              <a:lstStyle/>
              <a:p>
                <a:pPr>
                  <a:defRPr/>
                </a:pPr>
                <a:endParaRPr lang="en-US" sz="1900" kern="0" dirty="0">
                  <a:solidFill>
                    <a:srgbClr val="000000"/>
                  </a:solidFill>
                </a:endParaRPr>
              </a:p>
            </p:txBody>
          </p:sp>
          <p:sp>
            <p:nvSpPr>
              <p:cNvPr id="12" name="Freeform 8"/>
              <p:cNvSpPr>
                <a:spLocks/>
              </p:cNvSpPr>
              <p:nvPr/>
            </p:nvSpPr>
            <p:spPr bwMode="auto">
              <a:xfrm rot="20992180">
                <a:off x="2239997" y="3869525"/>
                <a:ext cx="1990725" cy="2522537"/>
              </a:xfrm>
              <a:custGeom>
                <a:avLst/>
                <a:gdLst/>
                <a:ahLst/>
                <a:cxnLst>
                  <a:cxn ang="0">
                    <a:pos x="317" y="199"/>
                  </a:cxn>
                  <a:cxn ang="0">
                    <a:pos x="320" y="136"/>
                  </a:cxn>
                  <a:cxn ang="0">
                    <a:pos x="158" y="0"/>
                  </a:cxn>
                  <a:cxn ang="0">
                    <a:pos x="0" y="136"/>
                  </a:cxn>
                  <a:cxn ang="0">
                    <a:pos x="637" y="807"/>
                  </a:cxn>
                  <a:cxn ang="0">
                    <a:pos x="317" y="199"/>
                  </a:cxn>
                </a:cxnLst>
                <a:rect l="0" t="0" r="r" b="b"/>
                <a:pathLst>
                  <a:path w="637" h="807">
                    <a:moveTo>
                      <a:pt x="317" y="199"/>
                    </a:moveTo>
                    <a:cubicBezTo>
                      <a:pt x="317" y="177"/>
                      <a:pt x="318" y="157"/>
                      <a:pt x="320" y="136"/>
                    </a:cubicBezTo>
                    <a:cubicBezTo>
                      <a:pt x="158" y="0"/>
                      <a:pt x="158" y="0"/>
                      <a:pt x="158" y="0"/>
                    </a:cubicBezTo>
                    <a:cubicBezTo>
                      <a:pt x="0" y="136"/>
                      <a:pt x="0" y="136"/>
                      <a:pt x="0" y="136"/>
                    </a:cubicBezTo>
                    <a:cubicBezTo>
                      <a:pt x="28" y="482"/>
                      <a:pt x="295" y="761"/>
                      <a:pt x="637" y="807"/>
                    </a:cubicBezTo>
                    <a:cubicBezTo>
                      <a:pt x="444" y="674"/>
                      <a:pt x="317" y="451"/>
                      <a:pt x="317" y="199"/>
                    </a:cubicBezTo>
                    <a:close/>
                  </a:path>
                </a:pathLst>
              </a:custGeom>
              <a:gradFill flip="none" rotWithShape="1">
                <a:gsLst>
                  <a:gs pos="0">
                    <a:srgbClr val="D52B1E">
                      <a:lumMod val="40000"/>
                      <a:lumOff val="60000"/>
                    </a:srgbClr>
                  </a:gs>
                  <a:gs pos="100000">
                    <a:srgbClr val="FFFFFF">
                      <a:alpha val="0"/>
                    </a:srgbClr>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pPr>
                  <a:defRPr/>
                </a:pPr>
                <a:endParaRPr lang="en-US" sz="1900" kern="0" dirty="0">
                  <a:solidFill>
                    <a:srgbClr val="000000"/>
                  </a:solidFill>
                </a:endParaRPr>
              </a:p>
            </p:txBody>
          </p:sp>
          <p:sp>
            <p:nvSpPr>
              <p:cNvPr id="13" name="Freeform 9"/>
              <p:cNvSpPr>
                <a:spLocks/>
              </p:cNvSpPr>
              <p:nvPr/>
            </p:nvSpPr>
            <p:spPr bwMode="auto">
              <a:xfrm rot="20992180">
                <a:off x="1833935" y="1784260"/>
                <a:ext cx="2522538" cy="1992312"/>
              </a:xfrm>
              <a:custGeom>
                <a:avLst/>
                <a:gdLst/>
                <a:ahLst/>
                <a:cxnLst>
                  <a:cxn ang="0">
                    <a:pos x="608" y="317"/>
                  </a:cxn>
                  <a:cxn ang="0">
                    <a:pos x="671" y="320"/>
                  </a:cxn>
                  <a:cxn ang="0">
                    <a:pos x="807" y="159"/>
                  </a:cxn>
                  <a:cxn ang="0">
                    <a:pos x="671" y="0"/>
                  </a:cxn>
                  <a:cxn ang="0">
                    <a:pos x="0" y="637"/>
                  </a:cxn>
                  <a:cxn ang="0">
                    <a:pos x="608" y="317"/>
                  </a:cxn>
                </a:cxnLst>
                <a:rect l="0" t="0" r="r" b="b"/>
                <a:pathLst>
                  <a:path w="807" h="637">
                    <a:moveTo>
                      <a:pt x="608" y="317"/>
                    </a:moveTo>
                    <a:cubicBezTo>
                      <a:pt x="629" y="317"/>
                      <a:pt x="650" y="318"/>
                      <a:pt x="671" y="320"/>
                    </a:cubicBezTo>
                    <a:cubicBezTo>
                      <a:pt x="807" y="159"/>
                      <a:pt x="807" y="159"/>
                      <a:pt x="807" y="159"/>
                    </a:cubicBezTo>
                    <a:cubicBezTo>
                      <a:pt x="671" y="0"/>
                      <a:pt x="671" y="0"/>
                      <a:pt x="671" y="0"/>
                    </a:cubicBezTo>
                    <a:cubicBezTo>
                      <a:pt x="324" y="28"/>
                      <a:pt x="46" y="296"/>
                      <a:pt x="0" y="637"/>
                    </a:cubicBezTo>
                    <a:cubicBezTo>
                      <a:pt x="133" y="444"/>
                      <a:pt x="356" y="317"/>
                      <a:pt x="608" y="317"/>
                    </a:cubicBezTo>
                    <a:close/>
                  </a:path>
                </a:pathLst>
              </a:custGeom>
              <a:gradFill flip="none" rotWithShape="1">
                <a:gsLst>
                  <a:gs pos="0">
                    <a:srgbClr val="D52B1E">
                      <a:lumMod val="40000"/>
                      <a:lumOff val="60000"/>
                    </a:srgbClr>
                  </a:gs>
                  <a:gs pos="100000">
                    <a:srgbClr val="FFFFFF">
                      <a:alpha val="0"/>
                    </a:srgbClr>
                  </a:gs>
                </a:gsLst>
                <a:lin ang="8100000" scaled="1"/>
                <a:tileRect/>
              </a:gradFill>
              <a:ln w="9525">
                <a:noFill/>
                <a:round/>
                <a:headEnd/>
                <a:tailEnd/>
              </a:ln>
            </p:spPr>
            <p:txBody>
              <a:bodyPr vert="horz" wrap="square" lIns="91440" tIns="45720" rIns="91440" bIns="45720" numCol="1" anchor="t" anchorCtr="0" compatLnSpc="1">
                <a:prstTxWarp prst="textNoShape">
                  <a:avLst/>
                </a:prstTxWarp>
              </a:bodyPr>
              <a:lstStyle/>
              <a:p>
                <a:pPr>
                  <a:defRPr/>
                </a:pPr>
                <a:endParaRPr lang="en-US" sz="1900" kern="0" dirty="0">
                  <a:solidFill>
                    <a:srgbClr val="000000"/>
                  </a:solidFill>
                </a:endParaRPr>
              </a:p>
            </p:txBody>
          </p:sp>
        </p:grpSp>
        <p:sp>
          <p:nvSpPr>
            <p:cNvPr id="8" name="TextBox 7"/>
            <p:cNvSpPr txBox="1"/>
            <p:nvPr/>
          </p:nvSpPr>
          <p:spPr>
            <a:xfrm>
              <a:off x="3022389" y="3266659"/>
              <a:ext cx="3189586" cy="1141470"/>
            </a:xfrm>
            <a:prstGeom prst="rect">
              <a:avLst/>
            </a:prstGeom>
            <a:noFill/>
          </p:spPr>
          <p:txBody>
            <a:bodyPr wrap="square" rtlCol="0">
              <a:spAutoFit/>
            </a:bodyPr>
            <a:lstStyle/>
            <a:p>
              <a:pPr algn="ctr">
                <a:lnSpc>
                  <a:spcPct val="90000"/>
                </a:lnSpc>
                <a:defRPr/>
              </a:pPr>
              <a:r>
                <a:rPr lang="en-US" sz="1900" kern="0" dirty="0">
                  <a:solidFill>
                    <a:srgbClr val="FFFFFF"/>
                  </a:solidFill>
                  <a:effectLst>
                    <a:outerShdw blurRad="241300" algn="ctr" rotWithShape="0">
                      <a:prstClr val="black">
                        <a:alpha val="73000"/>
                      </a:prstClr>
                    </a:outerShdw>
                  </a:effectLst>
                  <a:cs typeface="Verdana" pitchFamily="34" charset="0"/>
                </a:rPr>
                <a:t>Framework &amp; Alignment</a:t>
              </a:r>
            </a:p>
          </p:txBody>
        </p:sp>
      </p:grpSp>
      <p:sp>
        <p:nvSpPr>
          <p:cNvPr id="2" name="TextBox 1"/>
          <p:cNvSpPr txBox="1"/>
          <p:nvPr/>
        </p:nvSpPr>
        <p:spPr>
          <a:xfrm>
            <a:off x="5372100" y="596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2758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Leverage Best Practices</a:t>
            </a:r>
            <a:endParaRPr lang="en-US" dirty="0"/>
          </a:p>
        </p:txBody>
      </p:sp>
      <p:grpSp>
        <p:nvGrpSpPr>
          <p:cNvPr id="36" name="Group 35"/>
          <p:cNvGrpSpPr/>
          <p:nvPr/>
        </p:nvGrpSpPr>
        <p:grpSpPr>
          <a:xfrm>
            <a:off x="4659693" y="1199730"/>
            <a:ext cx="3099843" cy="4080263"/>
            <a:chOff x="3494770" y="730753"/>
            <a:chExt cx="2324882" cy="3060197"/>
          </a:xfrm>
        </p:grpSpPr>
        <p:grpSp>
          <p:nvGrpSpPr>
            <p:cNvPr id="37" name="Group 36"/>
            <p:cNvGrpSpPr/>
            <p:nvPr/>
          </p:nvGrpSpPr>
          <p:grpSpPr>
            <a:xfrm>
              <a:off x="3494770" y="1466068"/>
              <a:ext cx="2324882" cy="2324882"/>
              <a:chOff x="3594943" y="895176"/>
              <a:chExt cx="2324882" cy="2324882"/>
            </a:xfrm>
          </p:grpSpPr>
          <p:grpSp>
            <p:nvGrpSpPr>
              <p:cNvPr id="39" name="Group 41"/>
              <p:cNvGrpSpPr>
                <a:grpSpLocks noChangeAspect="1"/>
              </p:cNvGrpSpPr>
              <p:nvPr/>
            </p:nvGrpSpPr>
            <p:grpSpPr>
              <a:xfrm>
                <a:off x="3594943" y="895176"/>
                <a:ext cx="2324882" cy="2324882"/>
                <a:chOff x="309064" y="1616499"/>
                <a:chExt cx="2396786" cy="2396786"/>
              </a:xfrm>
            </p:grpSpPr>
            <p:pic>
              <p:nvPicPr>
                <p:cNvPr id="42" name="Picture 41" descr="_blank icon.png"/>
                <p:cNvPicPr>
                  <a:picLocks noChangeAspect="1"/>
                </p:cNvPicPr>
                <p:nvPr/>
              </p:nvPicPr>
              <p:blipFill>
                <a:blip r:embed="rId3" cstate="print">
                  <a:grayscl/>
                </a:blip>
                <a:stretch>
                  <a:fillRect/>
                </a:stretch>
              </p:blipFill>
              <p:spPr>
                <a:xfrm>
                  <a:off x="309064" y="1616499"/>
                  <a:ext cx="2396786" cy="2396786"/>
                </a:xfrm>
                <a:prstGeom prst="rect">
                  <a:avLst/>
                </a:prstGeom>
              </p:spPr>
            </p:pic>
            <p:sp>
              <p:nvSpPr>
                <p:cNvPr id="43" name="Oval 42"/>
                <p:cNvSpPr>
                  <a:spLocks noChangeAspect="1"/>
                </p:cNvSpPr>
                <p:nvPr/>
              </p:nvSpPr>
              <p:spPr>
                <a:xfrm>
                  <a:off x="488730" y="1744062"/>
                  <a:ext cx="1995678" cy="1985483"/>
                </a:xfrm>
                <a:prstGeom prst="ellipse">
                  <a:avLst/>
                </a:prstGeom>
                <a:solidFill>
                  <a:schemeClr val="bg1"/>
                </a:solidFill>
                <a:ln>
                  <a:solidFill>
                    <a:schemeClr val="bg2"/>
                  </a:solidFill>
                </a:ln>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sp>
          </p:grpSp>
          <p:pic>
            <p:nvPicPr>
              <p:cNvPr id="40" name="Picture 6" descr="http://www.idology.com/wp-content/uploads/2013/09/645px-NIST_logo.svg_.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573" y="1589714"/>
                <a:ext cx="1404866" cy="3702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http://www.us-cert.gov/sites/default/files/image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610" y="2046914"/>
                <a:ext cx="1681550" cy="32217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3802034" y="730753"/>
              <a:ext cx="1710354" cy="738664"/>
            </a:xfrm>
            <a:prstGeom prst="rect">
              <a:avLst/>
            </a:prstGeom>
            <a:noFill/>
          </p:spPr>
          <p:txBody>
            <a:bodyPr wrap="none" lIns="0" tIns="0" rIns="0" bIns="0" rtlCol="0">
              <a:spAutoFit/>
            </a:bodyPr>
            <a:lstStyle/>
            <a:p>
              <a:pPr algn="ctr" defTabSz="609585">
                <a:buClr>
                  <a:srgbClr val="2C95DD"/>
                </a:buClr>
              </a:pPr>
              <a:r>
                <a:rPr lang="en-US" sz="3200" dirty="0">
                  <a:solidFill>
                    <a:srgbClr val="000000">
                      <a:lumMod val="65000"/>
                      <a:lumOff val="35000"/>
                    </a:srgbClr>
                  </a:solidFill>
                </a:rPr>
                <a:t>RESPONSE</a:t>
              </a:r>
            </a:p>
            <a:p>
              <a:pPr algn="ctr" defTabSz="609585">
                <a:buClr>
                  <a:srgbClr val="2C95DD"/>
                </a:buClr>
              </a:pPr>
              <a:r>
                <a:rPr lang="en-US" sz="3200" dirty="0">
                  <a:solidFill>
                    <a:srgbClr val="000000">
                      <a:lumMod val="65000"/>
                      <a:lumOff val="35000"/>
                    </a:srgbClr>
                  </a:solidFill>
                </a:rPr>
                <a:t>PROCESS </a:t>
              </a:r>
              <a:endParaRPr lang="en-US" sz="2700" dirty="0">
                <a:solidFill>
                  <a:srgbClr val="000000">
                    <a:lumMod val="65000"/>
                    <a:lumOff val="35000"/>
                  </a:srgbClr>
                </a:solidFill>
              </a:endParaRPr>
            </a:p>
          </p:txBody>
        </p:sp>
      </p:grpSp>
      <p:grpSp>
        <p:nvGrpSpPr>
          <p:cNvPr id="45" name="Group 44"/>
          <p:cNvGrpSpPr/>
          <p:nvPr/>
        </p:nvGrpSpPr>
        <p:grpSpPr>
          <a:xfrm>
            <a:off x="8695907" y="1199730"/>
            <a:ext cx="3126924" cy="4080263"/>
            <a:chOff x="6521930" y="730753"/>
            <a:chExt cx="2345193" cy="3060197"/>
          </a:xfrm>
        </p:grpSpPr>
        <p:grpSp>
          <p:nvGrpSpPr>
            <p:cNvPr id="48" name="Group 47"/>
            <p:cNvGrpSpPr/>
            <p:nvPr/>
          </p:nvGrpSpPr>
          <p:grpSpPr>
            <a:xfrm>
              <a:off x="6521930" y="1430859"/>
              <a:ext cx="2324882" cy="2360091"/>
              <a:chOff x="6521929" y="784221"/>
              <a:chExt cx="2324882" cy="2360091"/>
            </a:xfrm>
          </p:grpSpPr>
          <p:grpSp>
            <p:nvGrpSpPr>
              <p:cNvPr id="57" name="Group 41"/>
              <p:cNvGrpSpPr>
                <a:grpSpLocks noChangeAspect="1"/>
              </p:cNvGrpSpPr>
              <p:nvPr/>
            </p:nvGrpSpPr>
            <p:grpSpPr>
              <a:xfrm>
                <a:off x="6521929" y="819430"/>
                <a:ext cx="2324882" cy="2324882"/>
                <a:chOff x="309064" y="1616499"/>
                <a:chExt cx="2396786" cy="2396786"/>
              </a:xfrm>
            </p:grpSpPr>
            <p:pic>
              <p:nvPicPr>
                <p:cNvPr id="62" name="Picture 61" descr="_blank icon.png"/>
                <p:cNvPicPr>
                  <a:picLocks noChangeAspect="1"/>
                </p:cNvPicPr>
                <p:nvPr/>
              </p:nvPicPr>
              <p:blipFill>
                <a:blip r:embed="rId3" cstate="print">
                  <a:grayscl/>
                </a:blip>
                <a:stretch>
                  <a:fillRect/>
                </a:stretch>
              </p:blipFill>
              <p:spPr>
                <a:xfrm>
                  <a:off x="309064" y="1616499"/>
                  <a:ext cx="2396786" cy="2396786"/>
                </a:xfrm>
                <a:prstGeom prst="rect">
                  <a:avLst/>
                </a:prstGeom>
              </p:spPr>
            </p:pic>
            <p:sp>
              <p:nvSpPr>
                <p:cNvPr id="63" name="Oval 62"/>
                <p:cNvSpPr>
                  <a:spLocks noChangeAspect="1"/>
                </p:cNvSpPr>
                <p:nvPr/>
              </p:nvSpPr>
              <p:spPr>
                <a:xfrm>
                  <a:off x="488730" y="1744062"/>
                  <a:ext cx="1995678" cy="1985483"/>
                </a:xfrm>
                <a:prstGeom prst="ellipse">
                  <a:avLst/>
                </a:prstGeom>
                <a:solidFill>
                  <a:schemeClr val="bg1"/>
                </a:solidFill>
                <a:ln>
                  <a:solidFill>
                    <a:schemeClr val="bg2"/>
                  </a:solidFill>
                </a:ln>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sp>
          </p:gr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8449" y="1796016"/>
                <a:ext cx="1131842" cy="1049448"/>
              </a:xfrm>
              <a:prstGeom prst="rect">
                <a:avLst/>
              </a:prstGeom>
            </p:spPr>
          </p:pic>
          <p:sp>
            <p:nvSpPr>
              <p:cNvPr id="61" name="TextBox 60"/>
              <p:cNvSpPr txBox="1"/>
              <p:nvPr/>
            </p:nvSpPr>
            <p:spPr>
              <a:xfrm>
                <a:off x="7403534" y="784221"/>
                <a:ext cx="561673" cy="692498"/>
              </a:xfrm>
              <a:prstGeom prst="rect">
                <a:avLst/>
              </a:prstGeom>
              <a:noFill/>
            </p:spPr>
            <p:txBody>
              <a:bodyPr wrap="none" rtlCol="0">
                <a:spAutoFit/>
              </a:bodyPr>
              <a:lstStyle/>
              <a:p>
                <a:pPr algn="ctr" defTabSz="609585"/>
                <a:endParaRPr lang="en-US" dirty="0" smtClean="0">
                  <a:solidFill>
                    <a:srgbClr val="2C95DD"/>
                  </a:solidFill>
                </a:endParaRPr>
              </a:p>
              <a:p>
                <a:pPr algn="ctr" defTabSz="609585"/>
                <a:r>
                  <a:rPr lang="en-US" dirty="0" smtClean="0">
                    <a:solidFill>
                      <a:srgbClr val="2C95DD"/>
                    </a:solidFill>
                  </a:rPr>
                  <a:t>25+</a:t>
                </a:r>
              </a:p>
              <a:p>
                <a:pPr algn="ctr" defTabSz="609585"/>
                <a:r>
                  <a:rPr lang="en-US" dirty="0" smtClean="0">
                    <a:solidFill>
                      <a:srgbClr val="2C95DD"/>
                    </a:solidFill>
                  </a:rPr>
                  <a:t>CIRC</a:t>
                </a:r>
              </a:p>
            </p:txBody>
          </p:sp>
        </p:grpSp>
        <p:sp>
          <p:nvSpPr>
            <p:cNvPr id="56" name="TextBox 55"/>
            <p:cNvSpPr txBox="1"/>
            <p:nvPr/>
          </p:nvSpPr>
          <p:spPr>
            <a:xfrm>
              <a:off x="6521930" y="730753"/>
              <a:ext cx="2345193" cy="738664"/>
            </a:xfrm>
            <a:prstGeom prst="rect">
              <a:avLst/>
            </a:prstGeom>
            <a:noFill/>
          </p:spPr>
          <p:txBody>
            <a:bodyPr wrap="none" lIns="0" tIns="0" rIns="0" bIns="0" rtlCol="0">
              <a:spAutoFit/>
            </a:bodyPr>
            <a:lstStyle/>
            <a:p>
              <a:pPr algn="ctr" defTabSz="609585">
                <a:buClr>
                  <a:srgbClr val="2C95DD"/>
                </a:buClr>
              </a:pPr>
              <a:r>
                <a:rPr lang="en-US" sz="3200" dirty="0">
                  <a:solidFill>
                    <a:srgbClr val="000000">
                      <a:lumMod val="65000"/>
                      <a:lumOff val="35000"/>
                    </a:srgbClr>
                  </a:solidFill>
                </a:rPr>
                <a:t>PRACTITIONER</a:t>
              </a:r>
            </a:p>
            <a:p>
              <a:pPr algn="ctr" defTabSz="609585">
                <a:buClr>
                  <a:srgbClr val="2C95DD"/>
                </a:buClr>
              </a:pPr>
              <a:r>
                <a:rPr lang="en-US" sz="3200" dirty="0">
                  <a:solidFill>
                    <a:srgbClr val="000000">
                      <a:lumMod val="65000"/>
                      <a:lumOff val="35000"/>
                    </a:srgbClr>
                  </a:solidFill>
                </a:rPr>
                <a:t>VIEW</a:t>
              </a:r>
              <a:endParaRPr lang="en-US" sz="2700" dirty="0">
                <a:solidFill>
                  <a:srgbClr val="000000">
                    <a:lumMod val="65000"/>
                    <a:lumOff val="35000"/>
                  </a:srgbClr>
                </a:solidFill>
              </a:endParaRPr>
            </a:p>
          </p:txBody>
        </p:sp>
      </p:grpSp>
      <p:sp>
        <p:nvSpPr>
          <p:cNvPr id="65" name="Rectangle 64"/>
          <p:cNvSpPr/>
          <p:nvPr/>
        </p:nvSpPr>
        <p:spPr bwMode="auto">
          <a:xfrm>
            <a:off x="508000" y="5188283"/>
            <a:ext cx="11277600" cy="954103"/>
          </a:xfrm>
          <a:prstGeom prst="rect">
            <a:avLst/>
          </a:prstGeom>
        </p:spPr>
        <p:txBody>
          <a:bodyPr wrap="square" lIns="121917" tIns="60958" rIns="121917" bIns="60958">
            <a:spAutoFit/>
          </a:bodyPr>
          <a:lstStyle/>
          <a:p>
            <a:pPr algn="ctr" defTabSz="609585">
              <a:defRPr/>
            </a:pPr>
            <a:r>
              <a:rPr lang="en-US" sz="2700" dirty="0">
                <a:solidFill>
                  <a:srgbClr val="CE3131"/>
                </a:solidFill>
                <a:ea typeface="Verdana" pitchFamily="34" charset="0"/>
                <a:cs typeface="Verdana" pitchFamily="34" charset="0"/>
              </a:rPr>
              <a:t>ENGINEERED AS PER THE EXPERTISE OF INDUSTRY AND PRACTITIONERS</a:t>
            </a:r>
          </a:p>
        </p:txBody>
      </p:sp>
      <p:grpSp>
        <p:nvGrpSpPr>
          <p:cNvPr id="2" name="Group 1"/>
          <p:cNvGrpSpPr/>
          <p:nvPr/>
        </p:nvGrpSpPr>
        <p:grpSpPr>
          <a:xfrm>
            <a:off x="565741" y="1199730"/>
            <a:ext cx="3099843" cy="4080263"/>
            <a:chOff x="424306" y="899797"/>
            <a:chExt cx="2324882" cy="3060197"/>
          </a:xfrm>
        </p:grpSpPr>
        <p:grpSp>
          <p:nvGrpSpPr>
            <p:cNvPr id="27" name="Group 26"/>
            <p:cNvGrpSpPr/>
            <p:nvPr/>
          </p:nvGrpSpPr>
          <p:grpSpPr>
            <a:xfrm>
              <a:off x="424306" y="899797"/>
              <a:ext cx="2324882" cy="3060197"/>
              <a:chOff x="424306" y="730753"/>
              <a:chExt cx="2324882" cy="3060197"/>
            </a:xfrm>
          </p:grpSpPr>
          <p:grpSp>
            <p:nvGrpSpPr>
              <p:cNvPr id="28" name="Group 41"/>
              <p:cNvGrpSpPr>
                <a:grpSpLocks noChangeAspect="1"/>
              </p:cNvGrpSpPr>
              <p:nvPr/>
            </p:nvGrpSpPr>
            <p:grpSpPr>
              <a:xfrm>
                <a:off x="424306" y="1466068"/>
                <a:ext cx="2324882" cy="2324882"/>
                <a:chOff x="309064" y="1616499"/>
                <a:chExt cx="2396786" cy="2396786"/>
              </a:xfrm>
            </p:grpSpPr>
            <p:pic>
              <p:nvPicPr>
                <p:cNvPr id="31" name="Picture 30" descr="_blank icon.png"/>
                <p:cNvPicPr>
                  <a:picLocks noChangeAspect="1"/>
                </p:cNvPicPr>
                <p:nvPr/>
              </p:nvPicPr>
              <p:blipFill>
                <a:blip r:embed="rId3" cstate="print">
                  <a:grayscl/>
                </a:blip>
                <a:stretch>
                  <a:fillRect/>
                </a:stretch>
              </p:blipFill>
              <p:spPr>
                <a:xfrm>
                  <a:off x="309064" y="1616499"/>
                  <a:ext cx="2396786" cy="2396786"/>
                </a:xfrm>
                <a:prstGeom prst="rect">
                  <a:avLst/>
                </a:prstGeom>
              </p:spPr>
            </p:pic>
            <p:sp>
              <p:nvSpPr>
                <p:cNvPr id="32" name="Oval 31"/>
                <p:cNvSpPr>
                  <a:spLocks noChangeAspect="1"/>
                </p:cNvSpPr>
                <p:nvPr/>
              </p:nvSpPr>
              <p:spPr>
                <a:xfrm>
                  <a:off x="488730" y="1744062"/>
                  <a:ext cx="1995678" cy="1985483"/>
                </a:xfrm>
                <a:prstGeom prst="ellipse">
                  <a:avLst/>
                </a:prstGeom>
                <a:solidFill>
                  <a:schemeClr val="bg1"/>
                </a:solidFill>
                <a:ln>
                  <a:solidFill>
                    <a:schemeClr val="bg2"/>
                  </a:solidFill>
                </a:ln>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sp>
          </p:grpSp>
          <p:sp>
            <p:nvSpPr>
              <p:cNvPr id="29" name="TextBox 28"/>
              <p:cNvSpPr txBox="1"/>
              <p:nvPr/>
            </p:nvSpPr>
            <p:spPr>
              <a:xfrm>
                <a:off x="437298" y="730753"/>
                <a:ext cx="2298899" cy="738664"/>
              </a:xfrm>
              <a:prstGeom prst="rect">
                <a:avLst/>
              </a:prstGeom>
              <a:noFill/>
            </p:spPr>
            <p:txBody>
              <a:bodyPr wrap="none" lIns="0" tIns="0" rIns="0" bIns="0" rtlCol="0">
                <a:spAutoFit/>
              </a:bodyPr>
              <a:lstStyle/>
              <a:p>
                <a:pPr algn="ctr" defTabSz="609585">
                  <a:buClr>
                    <a:srgbClr val="2C95DD"/>
                  </a:buClr>
                </a:pPr>
                <a:r>
                  <a:rPr lang="en-US" sz="3200" dirty="0">
                    <a:solidFill>
                      <a:srgbClr val="000000">
                        <a:lumMod val="65000"/>
                        <a:lumOff val="35000"/>
                      </a:srgbClr>
                    </a:solidFill>
                  </a:rPr>
                  <a:t>NAMING &amp;</a:t>
                </a:r>
              </a:p>
              <a:p>
                <a:pPr algn="ctr" defTabSz="609585">
                  <a:buClr>
                    <a:srgbClr val="2C95DD"/>
                  </a:buClr>
                </a:pPr>
                <a:r>
                  <a:rPr lang="en-US" sz="3200" dirty="0">
                    <a:solidFill>
                      <a:srgbClr val="000000">
                        <a:lumMod val="65000"/>
                        <a:lumOff val="35000"/>
                      </a:srgbClr>
                    </a:solidFill>
                  </a:rPr>
                  <a:t>TERMINOLOGY</a:t>
                </a:r>
                <a:endParaRPr lang="en-US" sz="2700" dirty="0">
                  <a:solidFill>
                    <a:srgbClr val="000000">
                      <a:lumMod val="65000"/>
                      <a:lumOff val="35000"/>
                    </a:srgbClr>
                  </a:solidFill>
                </a:endParaRPr>
              </a:p>
            </p:txBody>
          </p:sp>
        </p:grpSp>
        <p:sp>
          <p:nvSpPr>
            <p:cNvPr id="66" name="TextBox 65"/>
            <p:cNvSpPr txBox="1"/>
            <p:nvPr/>
          </p:nvSpPr>
          <p:spPr>
            <a:xfrm>
              <a:off x="839853" y="2314950"/>
              <a:ext cx="1446550" cy="807913"/>
            </a:xfrm>
            <a:prstGeom prst="rect">
              <a:avLst/>
            </a:prstGeom>
            <a:noFill/>
          </p:spPr>
          <p:txBody>
            <a:bodyPr wrap="none" rtlCol="0">
              <a:spAutoFit/>
            </a:bodyPr>
            <a:lstStyle/>
            <a:p>
              <a:pPr algn="ctr" defTabSz="609585"/>
              <a:r>
                <a:rPr lang="en-US" sz="3700" b="1" dirty="0">
                  <a:solidFill>
                    <a:srgbClr val="000000"/>
                  </a:solidFill>
                </a:rPr>
                <a:t>VERIS</a:t>
              </a:r>
            </a:p>
            <a:p>
              <a:pPr algn="ctr" defTabSz="609585"/>
              <a:r>
                <a:rPr lang="en-US" sz="2700" dirty="0">
                  <a:solidFill>
                    <a:srgbClr val="000000"/>
                  </a:solidFill>
                </a:rPr>
                <a:t>Framework</a:t>
              </a:r>
            </a:p>
          </p:txBody>
        </p:sp>
      </p:grpSp>
    </p:spTree>
    <p:extLst>
      <p:ext uri="{BB962C8B-B14F-4D97-AF65-F5344CB8AC3E}">
        <p14:creationId xmlns:p14="http://schemas.microsoft.com/office/powerpoint/2010/main" val="29541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RSA </a:t>
            </a:r>
            <a:r>
              <a:rPr lang="en-US" dirty="0" err="1" smtClean="0"/>
              <a:t>Netwitness</a:t>
            </a:r>
            <a:r>
              <a:rPr lang="en-US" dirty="0" smtClean="0"/>
              <a:t> </a:t>
            </a:r>
            <a:r>
              <a:rPr lang="en-US" dirty="0" err="1" smtClean="0"/>
              <a:t>SecOps</a:t>
            </a:r>
            <a:endParaRPr lang="en-US" dirty="0"/>
          </a:p>
        </p:txBody>
      </p:sp>
      <p:pic>
        <p:nvPicPr>
          <p:cNvPr id="54" name="Picture 53"/>
          <p:cNvPicPr>
            <a:picLocks noChangeAspect="1" noChangeArrowheads="1"/>
          </p:cNvPicPr>
          <p:nvPr/>
        </p:nvPicPr>
        <p:blipFill rotWithShape="1">
          <a:blip r:embed="rId3">
            <a:duotone>
              <a:srgbClr val="D52B1E">
                <a:shade val="45000"/>
                <a:satMod val="135000"/>
              </a:srgbClr>
              <a:prstClr val="white"/>
            </a:duotone>
            <a:extLst>
              <a:ext uri="{28A0092B-C50C-407E-A947-70E740481C1C}">
                <a14:useLocalDpi xmlns:a14="http://schemas.microsoft.com/office/drawing/2010/main" val="0"/>
              </a:ext>
            </a:extLst>
          </a:blip>
          <a:srcRect/>
          <a:stretch/>
        </p:blipFill>
        <p:spPr bwMode="auto">
          <a:xfrm>
            <a:off x="-406400" y="1295401"/>
            <a:ext cx="13817600" cy="321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54"/>
          <p:cNvSpPr/>
          <p:nvPr/>
        </p:nvSpPr>
        <p:spPr>
          <a:xfrm rot="16200000">
            <a:off x="-949107" y="2056084"/>
            <a:ext cx="2481245" cy="588923"/>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solidFill>
            <a:prstDash val="solid"/>
          </a:ln>
          <a:effectLst>
            <a:outerShdw blurRad="40000" dist="20000" dir="5400000" rotWithShape="0">
              <a:srgbClr val="000000">
                <a:alpha val="38000"/>
              </a:srgbClr>
            </a:outerShdw>
          </a:effectLst>
        </p:spPr>
        <p:txBody>
          <a:bodyPr lIns="121917" tIns="60958" rIns="121917" bIns="97534" rtlCol="0" anchor="ctr"/>
          <a:lstStyle/>
          <a:p>
            <a:pPr algn="ctr">
              <a:defRPr/>
            </a:pPr>
            <a:r>
              <a:rPr lang="en-US" sz="1900" kern="0" dirty="0">
                <a:solidFill>
                  <a:srgbClr val="4D4D4D"/>
                </a:solidFill>
              </a:rPr>
              <a:t>Domain</a:t>
            </a:r>
          </a:p>
        </p:txBody>
      </p:sp>
      <p:sp>
        <p:nvSpPr>
          <p:cNvPr id="64" name="Rectangle 63"/>
          <p:cNvSpPr/>
          <p:nvPr/>
        </p:nvSpPr>
        <p:spPr>
          <a:xfrm rot="16200000">
            <a:off x="-862205" y="4508122"/>
            <a:ext cx="2307438" cy="588924"/>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solidFill>
            <a:prstDash val="solid"/>
          </a:ln>
          <a:effectLst>
            <a:outerShdw blurRad="40000" dist="20000" dir="5400000" rotWithShape="0">
              <a:srgbClr val="000000">
                <a:alpha val="38000"/>
              </a:srgbClr>
            </a:outerShdw>
          </a:effectLst>
        </p:spPr>
        <p:txBody>
          <a:bodyPr lIns="121917" tIns="60958" rIns="121917" bIns="97534" rtlCol="0" anchor="ctr"/>
          <a:lstStyle/>
          <a:p>
            <a:pPr algn="ctr">
              <a:defRPr/>
            </a:pPr>
            <a:r>
              <a:rPr lang="en-US" sz="1900" kern="0" dirty="0">
                <a:solidFill>
                  <a:srgbClr val="4D4D4D"/>
                </a:solidFill>
              </a:rPr>
              <a:t>RSA </a:t>
            </a:r>
            <a:r>
              <a:rPr lang="en-US" sz="1900" kern="0" dirty="0" smtClean="0">
                <a:solidFill>
                  <a:srgbClr val="4D4D4D"/>
                </a:solidFill>
              </a:rPr>
              <a:t>NW </a:t>
            </a:r>
            <a:r>
              <a:rPr lang="en-US" sz="1900" kern="0" dirty="0" err="1" smtClean="0">
                <a:solidFill>
                  <a:srgbClr val="4D4D4D"/>
                </a:solidFill>
              </a:rPr>
              <a:t>SecOps</a:t>
            </a:r>
            <a:endParaRPr lang="en-US" sz="1900" kern="0" dirty="0">
              <a:solidFill>
                <a:srgbClr val="4D4D4D"/>
              </a:solidFill>
            </a:endParaRPr>
          </a:p>
        </p:txBody>
      </p:sp>
      <p:cxnSp>
        <p:nvCxnSpPr>
          <p:cNvPr id="67" name="Straight Connector 66"/>
          <p:cNvCxnSpPr/>
          <p:nvPr/>
        </p:nvCxnSpPr>
        <p:spPr>
          <a:xfrm rot="18900000" flipH="1">
            <a:off x="5891070" y="2458959"/>
            <a:ext cx="4120191" cy="0"/>
          </a:xfrm>
          <a:prstGeom prst="line">
            <a:avLst/>
          </a:prstGeom>
          <a:noFill/>
          <a:ln w="76200" cap="flat" cmpd="sng" algn="ctr">
            <a:solidFill>
              <a:srgbClr val="FFFFFF"/>
            </a:solidFill>
            <a:prstDash val="solid"/>
          </a:ln>
          <a:effectLst/>
        </p:spPr>
      </p:cxnSp>
      <p:cxnSp>
        <p:nvCxnSpPr>
          <p:cNvPr id="68" name="Straight Connector 67"/>
          <p:cNvCxnSpPr/>
          <p:nvPr/>
        </p:nvCxnSpPr>
        <p:spPr>
          <a:xfrm rot="2700000">
            <a:off x="2162738" y="2617207"/>
            <a:ext cx="4120191" cy="0"/>
          </a:xfrm>
          <a:prstGeom prst="line">
            <a:avLst/>
          </a:prstGeom>
          <a:noFill/>
          <a:ln w="76200" cap="flat" cmpd="sng" algn="ctr">
            <a:solidFill>
              <a:srgbClr val="FFFFFF"/>
            </a:solidFill>
            <a:prstDash val="solid"/>
          </a:ln>
          <a:effectLst/>
        </p:spPr>
      </p:cxnSp>
      <p:grpSp>
        <p:nvGrpSpPr>
          <p:cNvPr id="69" name="Group 77"/>
          <p:cNvGrpSpPr/>
          <p:nvPr/>
        </p:nvGrpSpPr>
        <p:grpSpPr>
          <a:xfrm>
            <a:off x="4845313" y="2626392"/>
            <a:ext cx="2405588" cy="2266461"/>
            <a:chOff x="2921162" y="2092837"/>
            <a:chExt cx="3290813" cy="3260860"/>
          </a:xfrm>
        </p:grpSpPr>
        <p:grpSp>
          <p:nvGrpSpPr>
            <p:cNvPr id="70" name="Group 55"/>
            <p:cNvGrpSpPr/>
            <p:nvPr/>
          </p:nvGrpSpPr>
          <p:grpSpPr>
            <a:xfrm>
              <a:off x="2921162" y="2092837"/>
              <a:ext cx="3260860" cy="3260860"/>
              <a:chOff x="1587501" y="1158714"/>
              <a:chExt cx="5499100" cy="5499100"/>
            </a:xfrm>
          </p:grpSpPr>
          <p:grpSp>
            <p:nvGrpSpPr>
              <p:cNvPr id="72" name="Group 56"/>
              <p:cNvGrpSpPr/>
              <p:nvPr/>
            </p:nvGrpSpPr>
            <p:grpSpPr>
              <a:xfrm>
                <a:off x="1587501" y="1158714"/>
                <a:ext cx="5499100" cy="5499100"/>
                <a:chOff x="2307684" y="1780719"/>
                <a:chExt cx="2202030" cy="2202030"/>
              </a:xfrm>
            </p:grpSpPr>
            <p:sp>
              <p:nvSpPr>
                <p:cNvPr id="77" name="Oval 76"/>
                <p:cNvSpPr/>
                <p:nvPr/>
              </p:nvSpPr>
              <p:spPr>
                <a:xfrm>
                  <a:off x="2307684" y="1780719"/>
                  <a:ext cx="2202030" cy="2202030"/>
                </a:xfrm>
                <a:prstGeom prst="ellipse">
                  <a:avLst/>
                </a:prstGeom>
                <a:gradFill flip="none" rotWithShape="1">
                  <a:gsLst>
                    <a:gs pos="0">
                      <a:srgbClr val="FFFFFF"/>
                    </a:gs>
                    <a:gs pos="100000">
                      <a:srgbClr val="FFFFFF">
                        <a:lumMod val="95000"/>
                      </a:srgbClr>
                    </a:gs>
                  </a:gsLst>
                  <a:lin ang="0" scaled="1"/>
                  <a:tileRect/>
                </a:gradFill>
                <a:ln w="9525" cap="flat" cmpd="sng" algn="ctr">
                  <a:solidFill>
                    <a:srgbClr val="FFFFFF">
                      <a:lumMod val="65000"/>
                    </a:srgbClr>
                  </a:solidFill>
                  <a:prstDash val="solid"/>
                </a:ln>
                <a:effectLst>
                  <a:outerShdw blurRad="127000" sx="101000" sy="101000" algn="ctr" rotWithShape="0">
                    <a:prstClr val="black">
                      <a:alpha val="40000"/>
                    </a:prstClr>
                  </a:outerShdw>
                </a:effectLst>
              </p:spPr>
              <p:txBody>
                <a:bodyPr rtlCol="0" anchor="ctr"/>
                <a:lstStyle/>
                <a:p>
                  <a:pPr algn="ctr">
                    <a:defRPr/>
                  </a:pPr>
                  <a:endParaRPr lang="en-US" kern="0" dirty="0" smtClean="0">
                    <a:solidFill>
                      <a:srgbClr val="FFFFFF"/>
                    </a:solidFill>
                  </a:endParaRPr>
                </a:p>
              </p:txBody>
            </p:sp>
            <p:sp>
              <p:nvSpPr>
                <p:cNvPr id="78" name="Oval 77"/>
                <p:cNvSpPr/>
                <p:nvPr/>
              </p:nvSpPr>
              <p:spPr>
                <a:xfrm>
                  <a:off x="2378255" y="1851290"/>
                  <a:ext cx="2060888" cy="2060888"/>
                </a:xfrm>
                <a:prstGeom prst="ellipse">
                  <a:avLst/>
                </a:prstGeom>
                <a:gradFill flip="none" rotWithShape="1">
                  <a:gsLst>
                    <a:gs pos="0">
                      <a:srgbClr val="D52B1E">
                        <a:lumMod val="75000"/>
                      </a:srgbClr>
                    </a:gs>
                    <a:gs pos="100000">
                      <a:srgbClr val="D52B1E"/>
                    </a:gs>
                  </a:gsLst>
                  <a:lin ang="16200000" scaled="1"/>
                  <a:tileRect/>
                </a:gradFill>
                <a:ln w="9525">
                  <a:noFill/>
                  <a:miter lim="800000"/>
                  <a:headEnd/>
                  <a:tailEnd/>
                </a:ln>
                <a:effectLst>
                  <a:innerShdw blurRad="584200">
                    <a:prstClr val="black">
                      <a:alpha val="45000"/>
                    </a:prstClr>
                  </a:innerShdw>
                </a:effectLst>
              </p:spPr>
              <p:txBody>
                <a:bodyPr wrap="none" anchor="ctr"/>
                <a:lstStyle/>
                <a:p>
                  <a:pPr algn="ctr">
                    <a:defRPr/>
                  </a:pPr>
                  <a:endParaRPr lang="en-US" kern="0" dirty="0" smtClean="0">
                    <a:solidFill>
                      <a:srgbClr val="000000"/>
                    </a:solidFill>
                  </a:endParaRPr>
                </a:p>
              </p:txBody>
            </p:sp>
          </p:grpSp>
          <p:sp>
            <p:nvSpPr>
              <p:cNvPr id="73" name="Freeform 6"/>
              <p:cNvSpPr>
                <a:spLocks/>
              </p:cNvSpPr>
              <p:nvPr/>
            </p:nvSpPr>
            <p:spPr bwMode="auto">
              <a:xfrm rot="20992180">
                <a:off x="4450414" y="1384600"/>
                <a:ext cx="1990725" cy="2522537"/>
              </a:xfrm>
              <a:custGeom>
                <a:avLst/>
                <a:gdLst/>
                <a:ahLst/>
                <a:cxnLst>
                  <a:cxn ang="0">
                    <a:pos x="319" y="608"/>
                  </a:cxn>
                  <a:cxn ang="0">
                    <a:pos x="316" y="671"/>
                  </a:cxn>
                  <a:cxn ang="0">
                    <a:pos x="478" y="807"/>
                  </a:cxn>
                  <a:cxn ang="0">
                    <a:pos x="637" y="671"/>
                  </a:cxn>
                  <a:cxn ang="0">
                    <a:pos x="0" y="0"/>
                  </a:cxn>
                  <a:cxn ang="0">
                    <a:pos x="319" y="608"/>
                  </a:cxn>
                </a:cxnLst>
                <a:rect l="0" t="0" r="r" b="b"/>
                <a:pathLst>
                  <a:path w="637" h="807">
                    <a:moveTo>
                      <a:pt x="319" y="608"/>
                    </a:moveTo>
                    <a:cubicBezTo>
                      <a:pt x="319" y="629"/>
                      <a:pt x="318" y="650"/>
                      <a:pt x="316" y="671"/>
                    </a:cubicBezTo>
                    <a:cubicBezTo>
                      <a:pt x="478" y="807"/>
                      <a:pt x="478" y="807"/>
                      <a:pt x="478" y="807"/>
                    </a:cubicBezTo>
                    <a:cubicBezTo>
                      <a:pt x="637" y="671"/>
                      <a:pt x="637" y="671"/>
                      <a:pt x="637" y="671"/>
                    </a:cubicBezTo>
                    <a:cubicBezTo>
                      <a:pt x="608" y="325"/>
                      <a:pt x="341" y="46"/>
                      <a:pt x="0" y="0"/>
                    </a:cubicBezTo>
                    <a:cubicBezTo>
                      <a:pt x="193" y="133"/>
                      <a:pt x="319" y="356"/>
                      <a:pt x="319" y="608"/>
                    </a:cubicBezTo>
                    <a:close/>
                  </a:path>
                </a:pathLst>
              </a:custGeom>
              <a:gradFill flip="none" rotWithShape="1">
                <a:gsLst>
                  <a:gs pos="0">
                    <a:srgbClr val="D52B1E">
                      <a:lumMod val="40000"/>
                      <a:lumOff val="60000"/>
                    </a:srgbClr>
                  </a:gs>
                  <a:gs pos="100000">
                    <a:srgbClr val="FFFFFF">
                      <a:alpha val="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algn="ctr">
                  <a:defRPr/>
                </a:pPr>
                <a:endParaRPr lang="en-US" kern="0" dirty="0" smtClean="0">
                  <a:solidFill>
                    <a:srgbClr val="000000"/>
                  </a:solidFill>
                </a:endParaRPr>
              </a:p>
            </p:txBody>
          </p:sp>
          <p:sp>
            <p:nvSpPr>
              <p:cNvPr id="74" name="Freeform 7"/>
              <p:cNvSpPr>
                <a:spLocks/>
              </p:cNvSpPr>
              <p:nvPr/>
            </p:nvSpPr>
            <p:spPr bwMode="auto">
              <a:xfrm rot="20992180">
                <a:off x="4317297" y="3994956"/>
                <a:ext cx="2522538" cy="1992312"/>
              </a:xfrm>
              <a:custGeom>
                <a:avLst/>
                <a:gdLst/>
                <a:ahLst/>
                <a:cxnLst>
                  <a:cxn ang="0">
                    <a:pos x="198" y="319"/>
                  </a:cxn>
                  <a:cxn ang="0">
                    <a:pos x="136" y="317"/>
                  </a:cxn>
                  <a:cxn ang="0">
                    <a:pos x="0" y="478"/>
                  </a:cxn>
                  <a:cxn ang="0">
                    <a:pos x="136" y="637"/>
                  </a:cxn>
                  <a:cxn ang="0">
                    <a:pos x="807" y="0"/>
                  </a:cxn>
                  <a:cxn ang="0">
                    <a:pos x="198" y="319"/>
                  </a:cxn>
                </a:cxnLst>
                <a:rect l="0" t="0" r="r" b="b"/>
                <a:pathLst>
                  <a:path w="807" h="637">
                    <a:moveTo>
                      <a:pt x="198" y="319"/>
                    </a:moveTo>
                    <a:cubicBezTo>
                      <a:pt x="177" y="319"/>
                      <a:pt x="156" y="318"/>
                      <a:pt x="136" y="317"/>
                    </a:cubicBezTo>
                    <a:cubicBezTo>
                      <a:pt x="0" y="478"/>
                      <a:pt x="0" y="478"/>
                      <a:pt x="0" y="478"/>
                    </a:cubicBezTo>
                    <a:cubicBezTo>
                      <a:pt x="136" y="637"/>
                      <a:pt x="136" y="637"/>
                      <a:pt x="136" y="637"/>
                    </a:cubicBezTo>
                    <a:cubicBezTo>
                      <a:pt x="482" y="608"/>
                      <a:pt x="761" y="341"/>
                      <a:pt x="807" y="0"/>
                    </a:cubicBezTo>
                    <a:cubicBezTo>
                      <a:pt x="673" y="193"/>
                      <a:pt x="451" y="319"/>
                      <a:pt x="198" y="319"/>
                    </a:cubicBezTo>
                    <a:close/>
                  </a:path>
                </a:pathLst>
              </a:custGeom>
              <a:gradFill flip="none" rotWithShape="1">
                <a:gsLst>
                  <a:gs pos="0">
                    <a:srgbClr val="D52B1E">
                      <a:lumMod val="40000"/>
                      <a:lumOff val="60000"/>
                    </a:srgbClr>
                  </a:gs>
                  <a:gs pos="100000">
                    <a:srgbClr val="FFFFFF">
                      <a:alpha val="0"/>
                    </a:srgbClr>
                  </a:gs>
                </a:gsLst>
                <a:lin ang="18900000" scaled="1"/>
                <a:tileRect/>
              </a:gradFill>
              <a:ln w="9525">
                <a:noFill/>
                <a:round/>
                <a:headEnd/>
                <a:tailEnd/>
              </a:ln>
            </p:spPr>
            <p:txBody>
              <a:bodyPr vert="horz" wrap="square" lIns="91440" tIns="45720" rIns="91440" bIns="45720" numCol="1" anchor="t" anchorCtr="0" compatLnSpc="1">
                <a:prstTxWarp prst="textNoShape">
                  <a:avLst/>
                </a:prstTxWarp>
              </a:bodyPr>
              <a:lstStyle/>
              <a:p>
                <a:pPr algn="ctr">
                  <a:defRPr/>
                </a:pPr>
                <a:endParaRPr lang="en-US" kern="0" dirty="0" smtClean="0">
                  <a:solidFill>
                    <a:srgbClr val="000000"/>
                  </a:solidFill>
                </a:endParaRPr>
              </a:p>
            </p:txBody>
          </p:sp>
          <p:sp>
            <p:nvSpPr>
              <p:cNvPr id="75" name="Freeform 8"/>
              <p:cNvSpPr>
                <a:spLocks/>
              </p:cNvSpPr>
              <p:nvPr/>
            </p:nvSpPr>
            <p:spPr bwMode="auto">
              <a:xfrm rot="20992180">
                <a:off x="2239997" y="3869525"/>
                <a:ext cx="1990725" cy="2522537"/>
              </a:xfrm>
              <a:custGeom>
                <a:avLst/>
                <a:gdLst/>
                <a:ahLst/>
                <a:cxnLst>
                  <a:cxn ang="0">
                    <a:pos x="317" y="199"/>
                  </a:cxn>
                  <a:cxn ang="0">
                    <a:pos x="320" y="136"/>
                  </a:cxn>
                  <a:cxn ang="0">
                    <a:pos x="158" y="0"/>
                  </a:cxn>
                  <a:cxn ang="0">
                    <a:pos x="0" y="136"/>
                  </a:cxn>
                  <a:cxn ang="0">
                    <a:pos x="637" y="807"/>
                  </a:cxn>
                  <a:cxn ang="0">
                    <a:pos x="317" y="199"/>
                  </a:cxn>
                </a:cxnLst>
                <a:rect l="0" t="0" r="r" b="b"/>
                <a:pathLst>
                  <a:path w="637" h="807">
                    <a:moveTo>
                      <a:pt x="317" y="199"/>
                    </a:moveTo>
                    <a:cubicBezTo>
                      <a:pt x="317" y="177"/>
                      <a:pt x="318" y="157"/>
                      <a:pt x="320" y="136"/>
                    </a:cubicBezTo>
                    <a:cubicBezTo>
                      <a:pt x="158" y="0"/>
                      <a:pt x="158" y="0"/>
                      <a:pt x="158" y="0"/>
                    </a:cubicBezTo>
                    <a:cubicBezTo>
                      <a:pt x="0" y="136"/>
                      <a:pt x="0" y="136"/>
                      <a:pt x="0" y="136"/>
                    </a:cubicBezTo>
                    <a:cubicBezTo>
                      <a:pt x="28" y="482"/>
                      <a:pt x="295" y="761"/>
                      <a:pt x="637" y="807"/>
                    </a:cubicBezTo>
                    <a:cubicBezTo>
                      <a:pt x="444" y="674"/>
                      <a:pt x="317" y="451"/>
                      <a:pt x="317" y="199"/>
                    </a:cubicBezTo>
                    <a:close/>
                  </a:path>
                </a:pathLst>
              </a:custGeom>
              <a:gradFill flip="none" rotWithShape="1">
                <a:gsLst>
                  <a:gs pos="0">
                    <a:srgbClr val="D52B1E">
                      <a:lumMod val="40000"/>
                      <a:lumOff val="60000"/>
                    </a:srgbClr>
                  </a:gs>
                  <a:gs pos="100000">
                    <a:srgbClr val="FFFFFF">
                      <a:alpha val="0"/>
                    </a:srgbClr>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pPr algn="ctr">
                  <a:defRPr/>
                </a:pPr>
                <a:endParaRPr lang="en-US" kern="0" dirty="0" smtClean="0">
                  <a:solidFill>
                    <a:srgbClr val="000000"/>
                  </a:solidFill>
                </a:endParaRPr>
              </a:p>
            </p:txBody>
          </p:sp>
          <p:sp>
            <p:nvSpPr>
              <p:cNvPr id="76" name="Freeform 9"/>
              <p:cNvSpPr>
                <a:spLocks/>
              </p:cNvSpPr>
              <p:nvPr/>
            </p:nvSpPr>
            <p:spPr bwMode="auto">
              <a:xfrm rot="20992180">
                <a:off x="1833935" y="1784260"/>
                <a:ext cx="2522538" cy="1992312"/>
              </a:xfrm>
              <a:custGeom>
                <a:avLst/>
                <a:gdLst/>
                <a:ahLst/>
                <a:cxnLst>
                  <a:cxn ang="0">
                    <a:pos x="608" y="317"/>
                  </a:cxn>
                  <a:cxn ang="0">
                    <a:pos x="671" y="320"/>
                  </a:cxn>
                  <a:cxn ang="0">
                    <a:pos x="807" y="159"/>
                  </a:cxn>
                  <a:cxn ang="0">
                    <a:pos x="671" y="0"/>
                  </a:cxn>
                  <a:cxn ang="0">
                    <a:pos x="0" y="637"/>
                  </a:cxn>
                  <a:cxn ang="0">
                    <a:pos x="608" y="317"/>
                  </a:cxn>
                </a:cxnLst>
                <a:rect l="0" t="0" r="r" b="b"/>
                <a:pathLst>
                  <a:path w="807" h="637">
                    <a:moveTo>
                      <a:pt x="608" y="317"/>
                    </a:moveTo>
                    <a:cubicBezTo>
                      <a:pt x="629" y="317"/>
                      <a:pt x="650" y="318"/>
                      <a:pt x="671" y="320"/>
                    </a:cubicBezTo>
                    <a:cubicBezTo>
                      <a:pt x="807" y="159"/>
                      <a:pt x="807" y="159"/>
                      <a:pt x="807" y="159"/>
                    </a:cubicBezTo>
                    <a:cubicBezTo>
                      <a:pt x="671" y="0"/>
                      <a:pt x="671" y="0"/>
                      <a:pt x="671" y="0"/>
                    </a:cubicBezTo>
                    <a:cubicBezTo>
                      <a:pt x="324" y="28"/>
                      <a:pt x="46" y="296"/>
                      <a:pt x="0" y="637"/>
                    </a:cubicBezTo>
                    <a:cubicBezTo>
                      <a:pt x="133" y="444"/>
                      <a:pt x="356" y="317"/>
                      <a:pt x="608" y="317"/>
                    </a:cubicBezTo>
                    <a:close/>
                  </a:path>
                </a:pathLst>
              </a:custGeom>
              <a:gradFill flip="none" rotWithShape="1">
                <a:gsLst>
                  <a:gs pos="0">
                    <a:srgbClr val="D52B1E">
                      <a:lumMod val="40000"/>
                      <a:lumOff val="60000"/>
                    </a:srgbClr>
                  </a:gs>
                  <a:gs pos="100000">
                    <a:srgbClr val="FFFFFF">
                      <a:alpha val="0"/>
                    </a:srgbClr>
                  </a:gs>
                </a:gsLst>
                <a:lin ang="8100000" scaled="1"/>
                <a:tileRect/>
              </a:gradFill>
              <a:ln w="9525">
                <a:noFill/>
                <a:round/>
                <a:headEnd/>
                <a:tailEnd/>
              </a:ln>
            </p:spPr>
            <p:txBody>
              <a:bodyPr vert="horz" wrap="square" lIns="91440" tIns="45720" rIns="91440" bIns="45720" numCol="1" anchor="t" anchorCtr="0" compatLnSpc="1">
                <a:prstTxWarp prst="textNoShape">
                  <a:avLst/>
                </a:prstTxWarp>
              </a:bodyPr>
              <a:lstStyle/>
              <a:p>
                <a:pPr algn="ctr">
                  <a:defRPr/>
                </a:pPr>
                <a:endParaRPr lang="en-US" kern="0" dirty="0" smtClean="0">
                  <a:solidFill>
                    <a:srgbClr val="000000"/>
                  </a:solidFill>
                </a:endParaRPr>
              </a:p>
            </p:txBody>
          </p:sp>
        </p:grpSp>
        <p:sp>
          <p:nvSpPr>
            <p:cNvPr id="71" name="TextBox 70"/>
            <p:cNvSpPr txBox="1"/>
            <p:nvPr/>
          </p:nvSpPr>
          <p:spPr>
            <a:xfrm>
              <a:off x="3022389" y="3266659"/>
              <a:ext cx="3189586" cy="856842"/>
            </a:xfrm>
            <a:prstGeom prst="rect">
              <a:avLst/>
            </a:prstGeom>
            <a:noFill/>
          </p:spPr>
          <p:txBody>
            <a:bodyPr wrap="square" rtlCol="0">
              <a:spAutoFit/>
            </a:bodyPr>
            <a:lstStyle/>
            <a:p>
              <a:pPr algn="ctr">
                <a:lnSpc>
                  <a:spcPct val="90000"/>
                </a:lnSpc>
                <a:defRPr/>
              </a:pPr>
              <a:r>
                <a:rPr lang="en-US" kern="0" dirty="0" smtClean="0">
                  <a:solidFill>
                    <a:srgbClr val="FFFFFF"/>
                  </a:solidFill>
                  <a:effectLst>
                    <a:outerShdw blurRad="241300" algn="ctr" rotWithShape="0">
                      <a:prstClr val="black">
                        <a:alpha val="73000"/>
                      </a:prstClr>
                    </a:outerShdw>
                  </a:effectLst>
                  <a:cs typeface="Verdana" pitchFamily="34" charset="0"/>
                </a:rPr>
                <a:t>Framework &amp; Alignment</a:t>
              </a:r>
            </a:p>
          </p:txBody>
        </p:sp>
      </p:grpSp>
      <p:grpSp>
        <p:nvGrpSpPr>
          <p:cNvPr id="82" name="Group 81"/>
          <p:cNvGrpSpPr/>
          <p:nvPr/>
        </p:nvGrpSpPr>
        <p:grpSpPr>
          <a:xfrm>
            <a:off x="1828801" y="1919702"/>
            <a:ext cx="1847460" cy="1667093"/>
            <a:chOff x="1607559" y="1348134"/>
            <a:chExt cx="1385595" cy="1250320"/>
          </a:xfrm>
        </p:grpSpPr>
        <p:sp>
          <p:nvSpPr>
            <p:cNvPr id="83" name="TextBox 82"/>
            <p:cNvSpPr txBox="1"/>
            <p:nvPr/>
          </p:nvSpPr>
          <p:spPr>
            <a:xfrm>
              <a:off x="1899983" y="2307028"/>
              <a:ext cx="800748" cy="291426"/>
            </a:xfrm>
            <a:prstGeom prst="rect">
              <a:avLst/>
            </a:prstGeom>
            <a:noFill/>
          </p:spPr>
          <p:txBody>
            <a:bodyPr wrap="none" rtlCol="0">
              <a:spAutoFit/>
            </a:bodyPr>
            <a:lstStyle/>
            <a:p>
              <a:pPr algn="ctr" defTabSz="609585">
                <a:lnSpc>
                  <a:spcPct val="90000"/>
                </a:lnSpc>
              </a:pPr>
              <a:r>
                <a:rPr lang="en-US" sz="2100" b="1" dirty="0">
                  <a:solidFill>
                    <a:srgbClr val="FFFFFF"/>
                  </a:solidFill>
                  <a:effectLst>
                    <a:outerShdw blurRad="241300" algn="ctr" rotWithShape="0">
                      <a:prstClr val="black">
                        <a:alpha val="73000"/>
                      </a:prstClr>
                    </a:outerShdw>
                  </a:effectLst>
                  <a:cs typeface="Verdana" pitchFamily="34" charset="0"/>
                </a:rPr>
                <a:t>People</a:t>
              </a:r>
            </a:p>
          </p:txBody>
        </p:sp>
        <p:pic>
          <p:nvPicPr>
            <p:cNvPr id="84" name="Picture 4" descr="http://static.vecteezy.com/system/resources/previews/000/016/514/original/family_people_silhouettes_by_Scorp1_at_vecteezy.com.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7559" y="1348134"/>
              <a:ext cx="1385595" cy="1039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p:cNvGrpSpPr/>
          <p:nvPr/>
        </p:nvGrpSpPr>
        <p:grpSpPr>
          <a:xfrm>
            <a:off x="5141595" y="991789"/>
            <a:ext cx="1795871" cy="1586588"/>
            <a:chOff x="4004864" y="581991"/>
            <a:chExt cx="1346903" cy="1189941"/>
          </a:xfrm>
        </p:grpSpPr>
        <p:sp>
          <p:nvSpPr>
            <p:cNvPr id="86" name="TextBox 85"/>
            <p:cNvSpPr txBox="1"/>
            <p:nvPr/>
          </p:nvSpPr>
          <p:spPr>
            <a:xfrm>
              <a:off x="4216056" y="1480506"/>
              <a:ext cx="924519" cy="291426"/>
            </a:xfrm>
            <a:prstGeom prst="rect">
              <a:avLst/>
            </a:prstGeom>
            <a:noFill/>
          </p:spPr>
          <p:txBody>
            <a:bodyPr wrap="none" rtlCol="0">
              <a:spAutoFit/>
            </a:bodyPr>
            <a:lstStyle/>
            <a:p>
              <a:pPr algn="ctr" defTabSz="609585">
                <a:lnSpc>
                  <a:spcPct val="90000"/>
                </a:lnSpc>
              </a:pPr>
              <a:r>
                <a:rPr lang="en-US" sz="2100" b="1" dirty="0">
                  <a:solidFill>
                    <a:srgbClr val="FFFFFF"/>
                  </a:solidFill>
                  <a:effectLst>
                    <a:outerShdw blurRad="241300" algn="ctr" rotWithShape="0">
                      <a:prstClr val="black">
                        <a:alpha val="73000"/>
                      </a:prstClr>
                    </a:outerShdw>
                  </a:effectLst>
                  <a:cs typeface="Verdana" pitchFamily="34" charset="0"/>
                </a:rPr>
                <a:t>Process</a:t>
              </a:r>
            </a:p>
          </p:txBody>
        </p:sp>
        <p:pic>
          <p:nvPicPr>
            <p:cNvPr id="87" name="Picture 6" descr="http://salientprocess.com/wp-content/uploads/2013/03/Capability-Study.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4864" y="581991"/>
              <a:ext cx="1346903" cy="8979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87"/>
          <p:cNvGrpSpPr/>
          <p:nvPr/>
        </p:nvGrpSpPr>
        <p:grpSpPr>
          <a:xfrm>
            <a:off x="8519106" y="2005261"/>
            <a:ext cx="1685077" cy="1495977"/>
            <a:chOff x="6377056" y="1512593"/>
            <a:chExt cx="1263808" cy="1121983"/>
          </a:xfrm>
        </p:grpSpPr>
        <p:sp>
          <p:nvSpPr>
            <p:cNvPr id="89" name="TextBox 88"/>
            <p:cNvSpPr txBox="1"/>
            <p:nvPr/>
          </p:nvSpPr>
          <p:spPr>
            <a:xfrm>
              <a:off x="6377056" y="2343150"/>
              <a:ext cx="1263808" cy="291426"/>
            </a:xfrm>
            <a:prstGeom prst="rect">
              <a:avLst/>
            </a:prstGeom>
            <a:noFill/>
          </p:spPr>
          <p:txBody>
            <a:bodyPr wrap="none" rtlCol="0">
              <a:spAutoFit/>
            </a:bodyPr>
            <a:lstStyle/>
            <a:p>
              <a:pPr algn="ctr" defTabSz="609585">
                <a:lnSpc>
                  <a:spcPct val="90000"/>
                </a:lnSpc>
              </a:pPr>
              <a:r>
                <a:rPr lang="en-US" sz="2100" b="1" dirty="0">
                  <a:solidFill>
                    <a:srgbClr val="FFFFFF"/>
                  </a:solidFill>
                  <a:effectLst>
                    <a:outerShdw blurRad="241300" algn="ctr" rotWithShape="0">
                      <a:prstClr val="black">
                        <a:alpha val="73000"/>
                      </a:prstClr>
                    </a:outerShdw>
                  </a:effectLst>
                  <a:cs typeface="Verdana" pitchFamily="34" charset="0"/>
                </a:rPr>
                <a:t>Technology</a:t>
              </a:r>
            </a:p>
          </p:txBody>
        </p:sp>
        <p:pic>
          <p:nvPicPr>
            <p:cNvPr id="90" name="Picture 8" descr="http://www.csupomona.edu/~hco/Graphics/technology-innova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7543" y="1512593"/>
              <a:ext cx="822830" cy="822830"/>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Rounded Rectangle 60"/>
          <p:cNvSpPr/>
          <p:nvPr/>
        </p:nvSpPr>
        <p:spPr>
          <a:xfrm>
            <a:off x="869412" y="4845584"/>
            <a:ext cx="3413760" cy="1097280"/>
          </a:xfrm>
          <a:prstGeom prst="roundRect">
            <a:avLst>
              <a:gd name="adj" fmla="val 4319"/>
            </a:avLst>
          </a:prstGeom>
          <a:gradFill rotWithShape="1">
            <a:gsLst>
              <a:gs pos="2000">
                <a:srgbClr val="CE3131">
                  <a:lumMod val="20000"/>
                  <a:lumOff val="80000"/>
                </a:srgbClr>
              </a:gs>
              <a:gs pos="100000">
                <a:srgbClr val="FFFFFF"/>
              </a:gs>
            </a:gsLst>
            <a:path path="circle">
              <a:fillToRect l="50000" t="50000" r="50000" b="50000"/>
            </a:path>
          </a:gradFill>
          <a:ln w="6350" cap="flat" cmpd="sng" algn="ctr">
            <a:noFill/>
            <a:prstDash val="solid"/>
          </a:ln>
          <a:effectLst/>
        </p:spPr>
        <p:txBody>
          <a:bodyPr lIns="121917" tIns="60958" rIns="121917" bIns="60958" rtlCol="0" anchor="ctr"/>
          <a:lstStyle/>
          <a:p>
            <a:pPr algn="ctr" defTabSz="609585" fontAlgn="auto">
              <a:spcBef>
                <a:spcPts val="0"/>
              </a:spcBef>
              <a:spcAft>
                <a:spcPts val="0"/>
              </a:spcAft>
              <a:defRPr/>
            </a:pPr>
            <a:r>
              <a:rPr lang="en-US" sz="3200" b="1" kern="0" dirty="0">
                <a:solidFill>
                  <a:srgbClr val="717074">
                    <a:lumMod val="50000"/>
                  </a:srgbClr>
                </a:solidFill>
                <a:latin typeface="Verdana"/>
              </a:rPr>
              <a:t>Incident </a:t>
            </a:r>
          </a:p>
          <a:p>
            <a:pPr algn="ctr" defTabSz="609585" fontAlgn="auto">
              <a:spcBef>
                <a:spcPts val="0"/>
              </a:spcBef>
              <a:spcAft>
                <a:spcPts val="0"/>
              </a:spcAft>
              <a:defRPr/>
            </a:pPr>
            <a:r>
              <a:rPr lang="en-US" sz="3200" b="1" kern="0" dirty="0">
                <a:solidFill>
                  <a:srgbClr val="717074">
                    <a:lumMod val="50000"/>
                  </a:srgbClr>
                </a:solidFill>
                <a:latin typeface="Verdana"/>
              </a:rPr>
              <a:t>Response</a:t>
            </a:r>
          </a:p>
        </p:txBody>
      </p:sp>
      <p:sp>
        <p:nvSpPr>
          <p:cNvPr id="62" name="Rounded Rectangle 61"/>
          <p:cNvSpPr/>
          <p:nvPr/>
        </p:nvSpPr>
        <p:spPr>
          <a:xfrm>
            <a:off x="4341227" y="4949447"/>
            <a:ext cx="3413760" cy="1097280"/>
          </a:xfrm>
          <a:prstGeom prst="roundRect">
            <a:avLst>
              <a:gd name="adj" fmla="val 4319"/>
            </a:avLst>
          </a:prstGeom>
          <a:gradFill rotWithShape="1">
            <a:gsLst>
              <a:gs pos="2000">
                <a:srgbClr val="CE3131">
                  <a:lumMod val="20000"/>
                  <a:lumOff val="80000"/>
                </a:srgbClr>
              </a:gs>
              <a:gs pos="100000">
                <a:srgbClr val="FFFFFF"/>
              </a:gs>
            </a:gsLst>
            <a:path path="circle">
              <a:fillToRect l="50000" t="50000" r="50000" b="50000"/>
            </a:path>
          </a:gradFill>
          <a:ln w="6350" cap="flat" cmpd="sng" algn="ctr">
            <a:noFill/>
            <a:prstDash val="solid"/>
          </a:ln>
          <a:effectLst/>
        </p:spPr>
        <p:txBody>
          <a:bodyPr lIns="121917" tIns="60958" rIns="121917" bIns="60958" rtlCol="0" anchor="ctr"/>
          <a:lstStyle/>
          <a:p>
            <a:pPr algn="ctr" defTabSz="609585" fontAlgn="auto">
              <a:spcBef>
                <a:spcPts val="0"/>
              </a:spcBef>
              <a:spcAft>
                <a:spcPts val="0"/>
              </a:spcAft>
              <a:defRPr/>
            </a:pPr>
            <a:r>
              <a:rPr lang="en-US" sz="3200" b="1" kern="0" dirty="0">
                <a:solidFill>
                  <a:srgbClr val="717074">
                    <a:lumMod val="50000"/>
                  </a:srgbClr>
                </a:solidFill>
                <a:latin typeface="Verdana"/>
              </a:rPr>
              <a:t>Breach Response</a:t>
            </a:r>
          </a:p>
        </p:txBody>
      </p:sp>
      <p:sp>
        <p:nvSpPr>
          <p:cNvPr id="63" name="Rounded Rectangle 62"/>
          <p:cNvSpPr/>
          <p:nvPr/>
        </p:nvSpPr>
        <p:spPr>
          <a:xfrm>
            <a:off x="8143240" y="4845584"/>
            <a:ext cx="3413760" cy="1097280"/>
          </a:xfrm>
          <a:prstGeom prst="roundRect">
            <a:avLst>
              <a:gd name="adj" fmla="val 4319"/>
            </a:avLst>
          </a:prstGeom>
          <a:gradFill rotWithShape="1">
            <a:gsLst>
              <a:gs pos="2000">
                <a:srgbClr val="CE3131">
                  <a:lumMod val="20000"/>
                  <a:lumOff val="80000"/>
                </a:srgbClr>
              </a:gs>
              <a:gs pos="100000">
                <a:srgbClr val="FFFFFF"/>
              </a:gs>
            </a:gsLst>
            <a:path path="circle">
              <a:fillToRect l="50000" t="50000" r="50000" b="50000"/>
            </a:path>
          </a:gradFill>
          <a:ln w="6350" cap="flat" cmpd="sng" algn="ctr">
            <a:noFill/>
            <a:prstDash val="solid"/>
          </a:ln>
          <a:effectLst/>
        </p:spPr>
        <p:txBody>
          <a:bodyPr lIns="121917" tIns="60958" rIns="121917" bIns="60958" rtlCol="0" anchor="ctr"/>
          <a:lstStyle/>
          <a:p>
            <a:pPr algn="ctr" defTabSz="609585" fontAlgn="auto">
              <a:spcBef>
                <a:spcPts val="0"/>
              </a:spcBef>
              <a:spcAft>
                <a:spcPts val="0"/>
              </a:spcAft>
              <a:defRPr/>
            </a:pPr>
            <a:r>
              <a:rPr lang="en-US" sz="3200" b="1" kern="0" dirty="0">
                <a:solidFill>
                  <a:srgbClr val="717074">
                    <a:lumMod val="50000"/>
                  </a:srgbClr>
                </a:solidFill>
                <a:latin typeface="Verdana"/>
              </a:rPr>
              <a:t>SOC </a:t>
            </a:r>
            <a:r>
              <a:rPr lang="en-US" sz="3200" b="1" kern="0" dirty="0" err="1">
                <a:solidFill>
                  <a:srgbClr val="717074">
                    <a:lumMod val="50000"/>
                  </a:srgbClr>
                </a:solidFill>
                <a:latin typeface="Verdana"/>
              </a:rPr>
              <a:t>Prog</a:t>
            </a:r>
            <a:r>
              <a:rPr lang="en-US" sz="3200" b="1" kern="0" dirty="0">
                <a:solidFill>
                  <a:srgbClr val="717074">
                    <a:lumMod val="50000"/>
                  </a:srgbClr>
                </a:solidFill>
                <a:latin typeface="Verdana"/>
              </a:rPr>
              <a:t>.</a:t>
            </a:r>
          </a:p>
          <a:p>
            <a:pPr algn="ctr" defTabSz="609585" fontAlgn="auto">
              <a:spcBef>
                <a:spcPts val="0"/>
              </a:spcBef>
              <a:spcAft>
                <a:spcPts val="0"/>
              </a:spcAft>
              <a:defRPr/>
            </a:pPr>
            <a:r>
              <a:rPr lang="en-US" sz="3200" b="1" kern="0" dirty="0">
                <a:solidFill>
                  <a:srgbClr val="717074">
                    <a:lumMod val="50000"/>
                  </a:srgbClr>
                </a:solidFill>
                <a:latin typeface="Verdana"/>
              </a:rPr>
              <a:t>Management</a:t>
            </a:r>
          </a:p>
        </p:txBody>
      </p:sp>
    </p:spTree>
    <p:extLst>
      <p:ext uri="{BB962C8B-B14F-4D97-AF65-F5344CB8AC3E}">
        <p14:creationId xmlns:p14="http://schemas.microsoft.com/office/powerpoint/2010/main" val="2096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750" fill="hold"/>
                                        <p:tgtEl>
                                          <p:spTgt spid="55"/>
                                        </p:tgtEl>
                                        <p:attrNameLst>
                                          <p:attrName>ppt_x</p:attrName>
                                        </p:attrNameLst>
                                      </p:cBhvr>
                                      <p:tavLst>
                                        <p:tav tm="0">
                                          <p:val>
                                            <p:strVal val="0-#ppt_w/2"/>
                                          </p:val>
                                        </p:tav>
                                        <p:tav tm="100000">
                                          <p:val>
                                            <p:strVal val="#ppt_x"/>
                                          </p:val>
                                        </p:tav>
                                      </p:tavLst>
                                    </p:anim>
                                    <p:anim calcmode="lin" valueType="num">
                                      <p:cBhvr additive="base">
                                        <p:cTn id="8" dur="75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500"/>
                                        <p:tgtEl>
                                          <p:spTgt spid="88"/>
                                        </p:tgtEl>
                                      </p:cBhvr>
                                    </p:animEffect>
                                  </p:childTnLst>
                                </p:cTn>
                              </p:par>
                            </p:childTnLst>
                          </p:cTn>
                        </p:par>
                        <p:par>
                          <p:cTn id="21" fill="hold">
                            <p:stCondLst>
                              <p:cond delay="2250"/>
                            </p:stCondLst>
                            <p:childTnLst>
                              <p:par>
                                <p:cTn id="22" presetID="2" presetClass="entr" presetSubtype="8"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0-#ppt_w/2"/>
                                          </p:val>
                                        </p:tav>
                                        <p:tav tm="100000">
                                          <p:val>
                                            <p:strVal val="#ppt_x"/>
                                          </p:val>
                                        </p:tav>
                                      </p:tavLst>
                                    </p:anim>
                                    <p:anim calcmode="lin" valueType="num">
                                      <p:cBhvr additive="base">
                                        <p:cTn id="25" dur="500" fill="hold"/>
                                        <p:tgtEl>
                                          <p:spTgt spid="64"/>
                                        </p:tgtEl>
                                        <p:attrNameLst>
                                          <p:attrName>ppt_y</p:attrName>
                                        </p:attrNameLst>
                                      </p:cBhvr>
                                      <p:tavLst>
                                        <p:tav tm="0">
                                          <p:val>
                                            <p:strVal val="#ppt_y"/>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childTnLst>
                          </p:cTn>
                        </p:par>
                        <p:par>
                          <p:cTn id="34" fill="hold">
                            <p:stCondLst>
                              <p:cond delay="3750"/>
                            </p:stCondLst>
                            <p:childTnLst>
                              <p:par>
                                <p:cTn id="35" presetID="10" presetClass="entr" presetSubtype="0"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4" grpId="0" animBg="1"/>
      <p:bldP spid="61" grpId="0" animBg="1"/>
      <p:bldP spid="62"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RSA NW </a:t>
            </a:r>
            <a:r>
              <a:rPr lang="en-US" dirty="0" err="1" smtClean="0"/>
              <a:t>SecOps</a:t>
            </a:r>
            <a:r>
              <a:rPr lang="en-US" dirty="0" smtClean="0"/>
              <a:t> Key Value Functions</a:t>
            </a:r>
            <a:endParaRPr lang="en-US" dirty="0"/>
          </a:p>
        </p:txBody>
      </p:sp>
      <p:grpSp>
        <p:nvGrpSpPr>
          <p:cNvPr id="5" name="Group 4"/>
          <p:cNvGrpSpPr/>
          <p:nvPr/>
        </p:nvGrpSpPr>
        <p:grpSpPr>
          <a:xfrm>
            <a:off x="203200" y="1785945"/>
            <a:ext cx="3251200" cy="2896496"/>
            <a:chOff x="152400" y="1329344"/>
            <a:chExt cx="2438400" cy="2172372"/>
          </a:xfrm>
        </p:grpSpPr>
        <p:grpSp>
          <p:nvGrpSpPr>
            <p:cNvPr id="6" name="Group 5"/>
            <p:cNvGrpSpPr/>
            <p:nvPr/>
          </p:nvGrpSpPr>
          <p:grpSpPr>
            <a:xfrm>
              <a:off x="152400" y="1329344"/>
              <a:ext cx="1505194" cy="553998"/>
              <a:chOff x="838198" y="1329344"/>
              <a:chExt cx="1505194" cy="553998"/>
            </a:xfrm>
          </p:grpSpPr>
          <p:pic>
            <p:nvPicPr>
              <p:cNvPr id="8" name="Picture 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38198" y="1329344"/>
                <a:ext cx="457200" cy="457200"/>
              </a:xfrm>
              <a:prstGeom prst="rect">
                <a:avLst/>
              </a:prstGeom>
            </p:spPr>
          </p:pic>
          <p:sp>
            <p:nvSpPr>
              <p:cNvPr id="9" name="TextBox 8"/>
              <p:cNvSpPr txBox="1"/>
              <p:nvPr/>
            </p:nvSpPr>
            <p:spPr>
              <a:xfrm>
                <a:off x="1295398" y="1329344"/>
                <a:ext cx="1047994" cy="553998"/>
              </a:xfrm>
              <a:prstGeom prst="rect">
                <a:avLst/>
              </a:prstGeom>
              <a:noFill/>
            </p:spPr>
            <p:txBody>
              <a:bodyPr wrap="none" rtlCol="0">
                <a:spAutoFit/>
              </a:bodyPr>
              <a:lstStyle/>
              <a:p>
                <a:pPr defTabSz="1219170"/>
                <a:r>
                  <a:rPr lang="en-US" sz="2100" dirty="0">
                    <a:solidFill>
                      <a:srgbClr val="D52B1E"/>
                    </a:solidFill>
                  </a:rPr>
                  <a:t>Incident</a:t>
                </a:r>
              </a:p>
              <a:p>
                <a:pPr defTabSz="1219170"/>
                <a:r>
                  <a:rPr lang="en-US" sz="2100" dirty="0">
                    <a:solidFill>
                      <a:srgbClr val="D52B1E"/>
                    </a:solidFill>
                  </a:rPr>
                  <a:t>Response</a:t>
                </a:r>
              </a:p>
            </p:txBody>
          </p:sp>
        </p:grpSp>
        <p:sp>
          <p:nvSpPr>
            <p:cNvPr id="7" name="TextBox 6"/>
            <p:cNvSpPr txBox="1"/>
            <p:nvPr/>
          </p:nvSpPr>
          <p:spPr>
            <a:xfrm>
              <a:off x="152400" y="2028236"/>
              <a:ext cx="2438400" cy="1473480"/>
            </a:xfrm>
            <a:prstGeom prst="rect">
              <a:avLst/>
            </a:prstGeom>
            <a:noFill/>
          </p:spPr>
          <p:txBody>
            <a:bodyPr wrap="square" rtlCol="0">
              <a:spAutoFit/>
            </a:bodyPr>
            <a:lstStyle/>
            <a:p>
              <a:pPr marL="306910" indent="-306910" defTabSz="1219170">
                <a:spcBef>
                  <a:spcPts val="800"/>
                </a:spcBef>
                <a:buClr>
                  <a:srgbClr val="D52B1E"/>
                </a:buClr>
                <a:buFont typeface="Wingdings" panose="05000000000000000000" pitchFamily="2" charset="2"/>
                <a:buChar char="ü"/>
              </a:pPr>
              <a:r>
                <a:rPr lang="en-US" sz="1900" dirty="0">
                  <a:solidFill>
                    <a:srgbClr val="4D4D4D"/>
                  </a:solidFill>
                </a:rPr>
                <a:t>Aggregate Alerts</a:t>
              </a:r>
            </a:p>
            <a:p>
              <a:pPr marL="306910" indent="-306910" defTabSz="1219170">
                <a:spcBef>
                  <a:spcPts val="800"/>
                </a:spcBef>
                <a:buClr>
                  <a:srgbClr val="D52B1E"/>
                </a:buClr>
                <a:buFont typeface="Wingdings" panose="05000000000000000000" pitchFamily="2" charset="2"/>
                <a:buChar char="ü"/>
              </a:pPr>
              <a:r>
                <a:rPr lang="en-US" sz="1900" dirty="0">
                  <a:solidFill>
                    <a:srgbClr val="4D4D4D"/>
                  </a:solidFill>
                </a:rPr>
                <a:t>Provide Business Context</a:t>
              </a:r>
            </a:p>
            <a:p>
              <a:pPr marL="306910" indent="-306910" defTabSz="1219170">
                <a:spcBef>
                  <a:spcPts val="800"/>
                </a:spcBef>
                <a:buClr>
                  <a:srgbClr val="D52B1E"/>
                </a:buClr>
                <a:buFont typeface="Wingdings" panose="05000000000000000000" pitchFamily="2" charset="2"/>
                <a:buChar char="ü"/>
              </a:pPr>
              <a:r>
                <a:rPr lang="en-US" sz="1900" dirty="0">
                  <a:solidFill>
                    <a:srgbClr val="4D4D4D"/>
                  </a:solidFill>
                </a:rPr>
                <a:t>Prioritize Incidents</a:t>
              </a:r>
            </a:p>
            <a:p>
              <a:pPr marL="306910" indent="-306910" defTabSz="1219170">
                <a:spcBef>
                  <a:spcPts val="800"/>
                </a:spcBef>
                <a:buClr>
                  <a:srgbClr val="D52B1E"/>
                </a:buClr>
                <a:buFont typeface="Wingdings" panose="05000000000000000000" pitchFamily="2" charset="2"/>
                <a:buChar char="ü"/>
              </a:pPr>
              <a:r>
                <a:rPr lang="en-US" sz="1900" dirty="0">
                  <a:solidFill>
                    <a:srgbClr val="4D4D4D"/>
                  </a:solidFill>
                </a:rPr>
                <a:t>Manage Investigations</a:t>
              </a:r>
            </a:p>
            <a:p>
              <a:pPr marL="306910" indent="-306910" defTabSz="1219170">
                <a:spcBef>
                  <a:spcPts val="800"/>
                </a:spcBef>
                <a:buClr>
                  <a:srgbClr val="D52B1E"/>
                </a:buClr>
                <a:buFont typeface="Wingdings" panose="05000000000000000000" pitchFamily="2" charset="2"/>
                <a:buChar char="ü"/>
              </a:pPr>
              <a:r>
                <a:rPr lang="en-US" sz="1900" dirty="0">
                  <a:solidFill>
                    <a:srgbClr val="4D4D4D"/>
                  </a:solidFill>
                </a:rPr>
                <a:t>Track Remediation</a:t>
              </a:r>
            </a:p>
          </p:txBody>
        </p:sp>
      </p:grpSp>
      <p:grpSp>
        <p:nvGrpSpPr>
          <p:cNvPr id="10" name="Group 9"/>
          <p:cNvGrpSpPr/>
          <p:nvPr/>
        </p:nvGrpSpPr>
        <p:grpSpPr>
          <a:xfrm>
            <a:off x="3475833" y="1785944"/>
            <a:ext cx="4131467" cy="2498221"/>
            <a:chOff x="2743200" y="1329344"/>
            <a:chExt cx="3098600" cy="1873666"/>
          </a:xfrm>
        </p:grpSpPr>
        <p:grpSp>
          <p:nvGrpSpPr>
            <p:cNvPr id="11" name="Group 10"/>
            <p:cNvGrpSpPr/>
            <p:nvPr/>
          </p:nvGrpSpPr>
          <p:grpSpPr>
            <a:xfrm>
              <a:off x="2743200" y="1329344"/>
              <a:ext cx="1455851" cy="553998"/>
              <a:chOff x="4267202" y="1329344"/>
              <a:chExt cx="1455851" cy="553998"/>
            </a:xfrm>
          </p:grpSpPr>
          <p:pic>
            <p:nvPicPr>
              <p:cNvPr id="13" name="Picture 12"/>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267202" y="1329344"/>
                <a:ext cx="457200" cy="457200"/>
              </a:xfrm>
              <a:prstGeom prst="rect">
                <a:avLst/>
              </a:prstGeom>
            </p:spPr>
          </p:pic>
          <p:sp>
            <p:nvSpPr>
              <p:cNvPr id="14" name="TextBox 13"/>
              <p:cNvSpPr txBox="1"/>
              <p:nvPr/>
            </p:nvSpPr>
            <p:spPr>
              <a:xfrm>
                <a:off x="4675059" y="1329344"/>
                <a:ext cx="1047994" cy="553998"/>
              </a:xfrm>
              <a:prstGeom prst="rect">
                <a:avLst/>
              </a:prstGeom>
              <a:noFill/>
            </p:spPr>
            <p:txBody>
              <a:bodyPr wrap="none" rtlCol="0">
                <a:spAutoFit/>
              </a:bodyPr>
              <a:lstStyle/>
              <a:p>
                <a:pPr defTabSz="1219170"/>
                <a:r>
                  <a:rPr lang="en-US" sz="2100" dirty="0">
                    <a:solidFill>
                      <a:srgbClr val="D52B1E"/>
                    </a:solidFill>
                  </a:rPr>
                  <a:t>Breach</a:t>
                </a:r>
              </a:p>
              <a:p>
                <a:pPr defTabSz="1219170"/>
                <a:r>
                  <a:rPr lang="en-US" sz="2100" dirty="0">
                    <a:solidFill>
                      <a:srgbClr val="D52B1E"/>
                    </a:solidFill>
                  </a:rPr>
                  <a:t>Response</a:t>
                </a:r>
              </a:p>
            </p:txBody>
          </p:sp>
        </p:grpSp>
        <p:sp>
          <p:nvSpPr>
            <p:cNvPr id="12" name="TextBox 11"/>
            <p:cNvSpPr txBox="1"/>
            <p:nvPr/>
          </p:nvSpPr>
          <p:spPr>
            <a:xfrm>
              <a:off x="2743200" y="2025765"/>
              <a:ext cx="3098600" cy="1177245"/>
            </a:xfrm>
            <a:prstGeom prst="rect">
              <a:avLst/>
            </a:prstGeom>
            <a:noFill/>
          </p:spPr>
          <p:txBody>
            <a:bodyPr wrap="square" rtlCol="0">
              <a:spAutoFit/>
            </a:bodyPr>
            <a:lstStyle/>
            <a:p>
              <a:pPr marL="306910" indent="-306910" defTabSz="1219170">
                <a:spcBef>
                  <a:spcPts val="800"/>
                </a:spcBef>
                <a:buClr>
                  <a:srgbClr val="D52B1E"/>
                </a:buClr>
                <a:buFont typeface="Wingdings" panose="05000000000000000000" pitchFamily="2" charset="2"/>
                <a:buChar char="ü"/>
              </a:pPr>
              <a:r>
                <a:rPr lang="en-US" sz="1900" dirty="0">
                  <a:solidFill>
                    <a:srgbClr val="4D4D4D"/>
                  </a:solidFill>
                </a:rPr>
                <a:t>Develop Breach Response Plans</a:t>
              </a:r>
            </a:p>
            <a:p>
              <a:pPr marL="306910" indent="-306910" defTabSz="1219170">
                <a:spcBef>
                  <a:spcPts val="800"/>
                </a:spcBef>
                <a:buClr>
                  <a:srgbClr val="D52B1E"/>
                </a:buClr>
                <a:buFont typeface="Wingdings" panose="05000000000000000000" pitchFamily="2" charset="2"/>
                <a:buChar char="ü"/>
              </a:pPr>
              <a:r>
                <a:rPr lang="en-US" sz="1900" dirty="0">
                  <a:solidFill>
                    <a:srgbClr val="4D4D4D"/>
                  </a:solidFill>
                </a:rPr>
                <a:t>Identify &amp; Report Data Breaches</a:t>
              </a:r>
            </a:p>
            <a:p>
              <a:pPr marL="306910" indent="-306910" defTabSz="1219170">
                <a:spcBef>
                  <a:spcPts val="800"/>
                </a:spcBef>
                <a:buClr>
                  <a:srgbClr val="D52B1E"/>
                </a:buClr>
                <a:buFont typeface="Wingdings" panose="05000000000000000000" pitchFamily="2" charset="2"/>
                <a:buChar char="ü"/>
              </a:pPr>
              <a:r>
                <a:rPr lang="en-US" sz="1900" dirty="0">
                  <a:solidFill>
                    <a:srgbClr val="4D4D4D"/>
                  </a:solidFill>
                </a:rPr>
                <a:t>Assess Breach Impact</a:t>
              </a:r>
            </a:p>
            <a:p>
              <a:pPr marL="306910" indent="-306910" defTabSz="1219170">
                <a:spcBef>
                  <a:spcPts val="800"/>
                </a:spcBef>
                <a:buClr>
                  <a:srgbClr val="D52B1E"/>
                </a:buClr>
                <a:buFont typeface="Wingdings" panose="05000000000000000000" pitchFamily="2" charset="2"/>
                <a:buChar char="ü"/>
              </a:pPr>
              <a:r>
                <a:rPr lang="en-US" sz="1900" dirty="0">
                  <a:solidFill>
                    <a:srgbClr val="4D4D4D"/>
                  </a:solidFill>
                </a:rPr>
                <a:t>Manage Notifications &amp; Call Trees</a:t>
              </a:r>
            </a:p>
          </p:txBody>
        </p:sp>
      </p:grpSp>
      <p:grpSp>
        <p:nvGrpSpPr>
          <p:cNvPr id="15" name="Group 14"/>
          <p:cNvGrpSpPr/>
          <p:nvPr/>
        </p:nvGrpSpPr>
        <p:grpSpPr>
          <a:xfrm>
            <a:off x="7554107" y="1701801"/>
            <a:ext cx="4663293" cy="2841800"/>
            <a:chOff x="4648475" y="2928545"/>
            <a:chExt cx="3497470" cy="2131350"/>
          </a:xfrm>
        </p:grpSpPr>
        <p:grpSp>
          <p:nvGrpSpPr>
            <p:cNvPr id="16" name="Group 15"/>
            <p:cNvGrpSpPr/>
            <p:nvPr/>
          </p:nvGrpSpPr>
          <p:grpSpPr>
            <a:xfrm>
              <a:off x="4648475" y="2928545"/>
              <a:ext cx="2605226" cy="553998"/>
              <a:chOff x="5981700" y="2877685"/>
              <a:chExt cx="2605226" cy="553998"/>
            </a:xfrm>
          </p:grpSpPr>
          <p:pic>
            <p:nvPicPr>
              <p:cNvPr id="18" name="Picture 17"/>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5981700" y="2901185"/>
                <a:ext cx="457200" cy="457200"/>
              </a:xfrm>
              <a:prstGeom prst="rect">
                <a:avLst/>
              </a:prstGeom>
            </p:spPr>
          </p:pic>
          <p:sp>
            <p:nvSpPr>
              <p:cNvPr id="19" name="TextBox 18"/>
              <p:cNvSpPr txBox="1"/>
              <p:nvPr/>
            </p:nvSpPr>
            <p:spPr>
              <a:xfrm>
                <a:off x="6438900" y="2877685"/>
                <a:ext cx="2148026" cy="553998"/>
              </a:xfrm>
              <a:prstGeom prst="rect">
                <a:avLst/>
              </a:prstGeom>
              <a:noFill/>
            </p:spPr>
            <p:txBody>
              <a:bodyPr wrap="none" rtlCol="0">
                <a:spAutoFit/>
              </a:bodyPr>
              <a:lstStyle/>
              <a:p>
                <a:pPr defTabSz="1219170"/>
                <a:r>
                  <a:rPr lang="en-US" sz="2100" dirty="0">
                    <a:solidFill>
                      <a:srgbClr val="D52B1E"/>
                    </a:solidFill>
                  </a:rPr>
                  <a:t>SOC</a:t>
                </a:r>
              </a:p>
              <a:p>
                <a:pPr defTabSz="1219170"/>
                <a:r>
                  <a:rPr lang="en-US" sz="2100" dirty="0">
                    <a:solidFill>
                      <a:srgbClr val="D52B1E"/>
                    </a:solidFill>
                  </a:rPr>
                  <a:t>Program Management</a:t>
                </a:r>
              </a:p>
            </p:txBody>
          </p:sp>
        </p:grpSp>
        <p:sp>
          <p:nvSpPr>
            <p:cNvPr id="17" name="TextBox 16"/>
            <p:cNvSpPr txBox="1"/>
            <p:nvPr/>
          </p:nvSpPr>
          <p:spPr>
            <a:xfrm>
              <a:off x="4648475" y="3663359"/>
              <a:ext cx="3497470" cy="1396536"/>
            </a:xfrm>
            <a:prstGeom prst="rect">
              <a:avLst/>
            </a:prstGeom>
            <a:noFill/>
          </p:spPr>
          <p:txBody>
            <a:bodyPr wrap="square" rtlCol="0">
              <a:spAutoFit/>
            </a:bodyPr>
            <a:lstStyle>
              <a:defPPr>
                <a:defRPr lang="en-US"/>
              </a:defPPr>
              <a:lvl1pPr marL="230188" indent="-230188">
                <a:lnSpc>
                  <a:spcPct val="150000"/>
                </a:lnSpc>
                <a:buClr>
                  <a:schemeClr val="tx2"/>
                </a:buClr>
                <a:buFont typeface="Wingdings" panose="05000000000000000000" pitchFamily="2" charset="2"/>
                <a:buChar char="ü"/>
                <a:defRPr sz="1400">
                  <a:solidFill>
                    <a:schemeClr val="bg2"/>
                  </a:solidFill>
                </a:defRPr>
              </a:lvl1pPr>
            </a:lstStyle>
            <a:p>
              <a:pPr defTabSz="1219170">
                <a:lnSpc>
                  <a:spcPct val="100000"/>
                </a:lnSpc>
                <a:spcBef>
                  <a:spcPts val="800"/>
                </a:spcBef>
                <a:buClr>
                  <a:srgbClr val="D52B1E"/>
                </a:buClr>
              </a:pPr>
              <a:r>
                <a:rPr lang="en-US" sz="1900" dirty="0">
                  <a:solidFill>
                    <a:srgbClr val="4D4D4D"/>
                  </a:solidFill>
                </a:rPr>
                <a:t>Manage SOC Team</a:t>
              </a:r>
            </a:p>
            <a:p>
              <a:pPr defTabSz="1219170">
                <a:lnSpc>
                  <a:spcPct val="100000"/>
                </a:lnSpc>
                <a:spcBef>
                  <a:spcPts val="800"/>
                </a:spcBef>
                <a:buClr>
                  <a:srgbClr val="D52B1E"/>
                </a:buClr>
              </a:pPr>
              <a:r>
                <a:rPr lang="en-US" sz="1900" dirty="0">
                  <a:solidFill>
                    <a:srgbClr val="4D4D4D"/>
                  </a:solidFill>
                </a:rPr>
                <a:t>Measure Security Control Effectiveness</a:t>
              </a:r>
            </a:p>
            <a:p>
              <a:pPr defTabSz="1219170">
                <a:lnSpc>
                  <a:spcPct val="100000"/>
                </a:lnSpc>
                <a:spcBef>
                  <a:spcPts val="800"/>
                </a:spcBef>
                <a:buClr>
                  <a:srgbClr val="D52B1E"/>
                </a:buClr>
              </a:pPr>
              <a:r>
                <a:rPr lang="en-US" sz="1900" dirty="0">
                  <a:solidFill>
                    <a:srgbClr val="4D4D4D"/>
                  </a:solidFill>
                </a:rPr>
                <a:t>Document Response </a:t>
              </a:r>
              <a:r>
                <a:rPr lang="en-US" sz="1900" dirty="0" smtClean="0">
                  <a:solidFill>
                    <a:srgbClr val="4D4D4D"/>
                  </a:solidFill>
                </a:rPr>
                <a:t>Policies &amp; Procedures</a:t>
              </a:r>
              <a:endParaRPr lang="en-US" sz="1900" dirty="0">
                <a:solidFill>
                  <a:srgbClr val="4D4D4D"/>
                </a:solidFill>
              </a:endParaRPr>
            </a:p>
            <a:p>
              <a:pPr defTabSz="1219170">
                <a:lnSpc>
                  <a:spcPct val="100000"/>
                </a:lnSpc>
                <a:spcBef>
                  <a:spcPts val="800"/>
                </a:spcBef>
                <a:buClr>
                  <a:srgbClr val="D52B1E"/>
                </a:buClr>
              </a:pPr>
              <a:r>
                <a:rPr lang="en-US" sz="1900" dirty="0">
                  <a:solidFill>
                    <a:srgbClr val="4D4D4D"/>
                  </a:solidFill>
                </a:rPr>
                <a:t>Link with Business GRC </a:t>
              </a:r>
              <a:r>
                <a:rPr lang="en-US" sz="1900" dirty="0" smtClean="0">
                  <a:solidFill>
                    <a:srgbClr val="4D4D4D"/>
                  </a:solidFill>
                </a:rPr>
                <a:t>Applications</a:t>
              </a:r>
              <a:endParaRPr lang="en-US" sz="1900" dirty="0">
                <a:solidFill>
                  <a:srgbClr val="4D4D4D"/>
                </a:solidFill>
              </a:endParaRPr>
            </a:p>
          </p:txBody>
        </p:sp>
      </p:grpSp>
    </p:spTree>
    <p:extLst>
      <p:ext uri="{BB962C8B-B14F-4D97-AF65-F5344CB8AC3E}">
        <p14:creationId xmlns:p14="http://schemas.microsoft.com/office/powerpoint/2010/main" val="253224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4088657" y="2515456"/>
            <a:ext cx="3429748" cy="1142144"/>
            <a:chOff x="3066489" y="2515456"/>
            <a:chExt cx="2572311" cy="1142144"/>
          </a:xfrm>
        </p:grpSpPr>
        <p:sp>
          <p:nvSpPr>
            <p:cNvPr id="74" name="Rounded Rectangle 73"/>
            <p:cNvSpPr/>
            <p:nvPr/>
          </p:nvSpPr>
          <p:spPr>
            <a:xfrm>
              <a:off x="4139097" y="3200400"/>
              <a:ext cx="1499703" cy="457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1219170"/>
              <a:r>
                <a:rPr lang="en-US" sz="1600" dirty="0">
                  <a:solidFill>
                    <a:schemeClr val="tx1"/>
                  </a:solidFill>
                </a:rPr>
                <a:t>Confirmed Incidents</a:t>
              </a:r>
            </a:p>
          </p:txBody>
        </p:sp>
        <p:cxnSp>
          <p:nvCxnSpPr>
            <p:cNvPr id="75" name="Straight Arrow Connector 74"/>
            <p:cNvCxnSpPr>
              <a:endCxn id="74" idx="0"/>
            </p:cNvCxnSpPr>
            <p:nvPr/>
          </p:nvCxnSpPr>
          <p:spPr>
            <a:xfrm>
              <a:off x="4883087" y="2515456"/>
              <a:ext cx="5862" cy="684944"/>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93" idx="7"/>
            </p:cNvCxnSpPr>
            <p:nvPr/>
          </p:nvCxnSpPr>
          <p:spPr>
            <a:xfrm flipH="1">
              <a:off x="3066489" y="2590800"/>
              <a:ext cx="1301208" cy="828955"/>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1778000" y="1295400"/>
            <a:ext cx="2911072" cy="1295400"/>
            <a:chOff x="1333500" y="1295400"/>
            <a:chExt cx="2183304" cy="1295400"/>
          </a:xfrm>
        </p:grpSpPr>
        <p:sp>
          <p:nvSpPr>
            <p:cNvPr id="78" name="Rounded Rectangle 77"/>
            <p:cNvSpPr/>
            <p:nvPr/>
          </p:nvSpPr>
          <p:spPr>
            <a:xfrm>
              <a:off x="2209800" y="2133600"/>
              <a:ext cx="1066800" cy="457200"/>
            </a:xfrm>
            <a:prstGeom prst="roundRect">
              <a:avLst/>
            </a:prstGeom>
            <a:ln>
              <a:solidFill>
                <a:srgbClr val="1C0076"/>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a:r>
                <a:rPr lang="en-US" sz="1600" dirty="0">
                  <a:solidFill>
                    <a:schemeClr val="tx1"/>
                  </a:solidFill>
                </a:rPr>
                <a:t>Incidents</a:t>
              </a:r>
            </a:p>
          </p:txBody>
        </p:sp>
        <p:cxnSp>
          <p:nvCxnSpPr>
            <p:cNvPr id="79" name="Straight Arrow Connector 78"/>
            <p:cNvCxnSpPr>
              <a:stCxn id="85" idx="3"/>
              <a:endCxn id="78" idx="1"/>
            </p:cNvCxnSpPr>
            <p:nvPr/>
          </p:nvCxnSpPr>
          <p:spPr>
            <a:xfrm flipV="1">
              <a:off x="1333500" y="2362200"/>
              <a:ext cx="876300" cy="9547"/>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1771650" y="1295400"/>
              <a:ext cx="838200" cy="587700"/>
            </a:xfrm>
            <a:prstGeom prst="rect">
              <a:avLst/>
            </a:prstGeom>
            <a:ln>
              <a:solidFill>
                <a:srgbClr val="1C0076"/>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1219170"/>
              <a:r>
                <a:rPr lang="en-US" sz="1200" dirty="0">
                  <a:solidFill>
                    <a:schemeClr val="tx1"/>
                  </a:solidFill>
                </a:rPr>
                <a:t>Collect Data for Context</a:t>
              </a:r>
            </a:p>
          </p:txBody>
        </p:sp>
        <p:sp>
          <p:nvSpPr>
            <p:cNvPr id="81" name="Rectangle 80"/>
            <p:cNvSpPr/>
            <p:nvPr/>
          </p:nvSpPr>
          <p:spPr>
            <a:xfrm>
              <a:off x="2678604" y="1495426"/>
              <a:ext cx="838200" cy="381000"/>
            </a:xfrm>
            <a:prstGeom prst="rect">
              <a:avLst/>
            </a:prstGeom>
            <a:ln>
              <a:solidFill>
                <a:srgbClr val="1C0076"/>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1219170"/>
              <a:r>
                <a:rPr lang="en-US" sz="1300" dirty="0">
                  <a:solidFill>
                    <a:schemeClr val="tx1"/>
                  </a:solidFill>
                </a:rPr>
                <a:t>Triage</a:t>
              </a:r>
            </a:p>
          </p:txBody>
        </p:sp>
        <p:cxnSp>
          <p:nvCxnSpPr>
            <p:cNvPr id="82" name="Straight Connector 81"/>
            <p:cNvCxnSpPr>
              <a:stCxn id="80" idx="2"/>
              <a:endCxn id="78" idx="0"/>
            </p:cNvCxnSpPr>
            <p:nvPr/>
          </p:nvCxnSpPr>
          <p:spPr>
            <a:xfrm>
              <a:off x="2190750" y="1883100"/>
              <a:ext cx="552450" cy="250500"/>
            </a:xfrm>
            <a:prstGeom prst="line">
              <a:avLst/>
            </a:prstGeom>
            <a:ln w="19050">
              <a:solidFill>
                <a:srgbClr val="1C0076"/>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1" idx="2"/>
              <a:endCxn id="78" idx="0"/>
            </p:cNvCxnSpPr>
            <p:nvPr/>
          </p:nvCxnSpPr>
          <p:spPr>
            <a:xfrm flipH="1">
              <a:off x="2743200" y="1876426"/>
              <a:ext cx="354504" cy="257174"/>
            </a:xfrm>
            <a:prstGeom prst="line">
              <a:avLst/>
            </a:prstGeom>
            <a:ln w="19050">
              <a:solidFill>
                <a:srgbClr val="1C0076"/>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77666" y="1174751"/>
            <a:ext cx="1987613" cy="2178049"/>
            <a:chOff x="58249" y="1174751"/>
            <a:chExt cx="1490710" cy="2178049"/>
          </a:xfrm>
        </p:grpSpPr>
        <p:sp>
          <p:nvSpPr>
            <p:cNvPr id="85" name="Rounded Rectangle 84"/>
            <p:cNvSpPr/>
            <p:nvPr/>
          </p:nvSpPr>
          <p:spPr>
            <a:xfrm>
              <a:off x="219170" y="2082566"/>
              <a:ext cx="1114330" cy="57836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219170"/>
              <a:r>
                <a:rPr lang="en-US" sz="1600" dirty="0">
                  <a:solidFill>
                    <a:srgbClr val="000000"/>
                  </a:solidFill>
                </a:rPr>
                <a:t>Alerts</a:t>
              </a:r>
            </a:p>
            <a:p>
              <a:pPr algn="ctr" defTabSz="1219170"/>
              <a:r>
                <a:rPr lang="en-US" sz="800" dirty="0">
                  <a:solidFill>
                    <a:srgbClr val="000000"/>
                  </a:solidFill>
                </a:rPr>
                <a:t>(Automated or Manual)</a:t>
              </a:r>
            </a:p>
          </p:txBody>
        </p:sp>
        <p:cxnSp>
          <p:nvCxnSpPr>
            <p:cNvPr id="86" name="Straight Connector 85"/>
            <p:cNvCxnSpPr/>
            <p:nvPr/>
          </p:nvCxnSpPr>
          <p:spPr>
            <a:xfrm flipH="1" flipV="1">
              <a:off x="1528277" y="1174751"/>
              <a:ext cx="2010" cy="2152650"/>
            </a:xfrm>
            <a:prstGeom prst="line">
              <a:avLst/>
            </a:prstGeom>
            <a:ln w="12700">
              <a:prstDash val="dashDot"/>
            </a:ln>
          </p:spPr>
          <p:style>
            <a:lnRef idx="2">
              <a:schemeClr val="accent2"/>
            </a:lnRef>
            <a:fillRef idx="0">
              <a:schemeClr val="accent2"/>
            </a:fillRef>
            <a:effectRef idx="1">
              <a:schemeClr val="accent2"/>
            </a:effectRef>
            <a:fontRef idx="minor">
              <a:schemeClr val="tx1"/>
            </a:fontRef>
          </p:style>
        </p:cxnSp>
        <p:sp>
          <p:nvSpPr>
            <p:cNvPr id="87" name="TextBox 86"/>
            <p:cNvSpPr txBox="1"/>
            <p:nvPr/>
          </p:nvSpPr>
          <p:spPr>
            <a:xfrm>
              <a:off x="58249" y="2709447"/>
              <a:ext cx="1440354"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1219170"/>
              <a:r>
                <a:rPr lang="en-US" sz="1200" b="1" dirty="0">
                  <a:solidFill>
                    <a:srgbClr val="3892D0">
                      <a:lumMod val="75000"/>
                    </a:srgbClr>
                  </a:solidFill>
                </a:rPr>
                <a:t>Security Monitoring</a:t>
              </a:r>
            </a:p>
            <a:p>
              <a:pPr algn="ctr" defTabSz="1219170"/>
              <a:r>
                <a:rPr lang="en-US" sz="1200" b="1" dirty="0">
                  <a:solidFill>
                    <a:srgbClr val="3892D0">
                      <a:lumMod val="75000"/>
                    </a:srgbClr>
                  </a:solidFill>
                </a:rPr>
                <a:t>Tools</a:t>
              </a:r>
            </a:p>
          </p:txBody>
        </p:sp>
        <p:cxnSp>
          <p:nvCxnSpPr>
            <p:cNvPr id="88" name="Straight Connector 87"/>
            <p:cNvCxnSpPr/>
            <p:nvPr/>
          </p:nvCxnSpPr>
          <p:spPr>
            <a:xfrm>
              <a:off x="219170" y="3352800"/>
              <a:ext cx="1329789" cy="0"/>
            </a:xfrm>
            <a:prstGeom prst="line">
              <a:avLst/>
            </a:prstGeom>
            <a:ln w="12700">
              <a:prstDash val="dashDot"/>
            </a:ln>
          </p:spPr>
          <p:style>
            <a:lnRef idx="2">
              <a:schemeClr val="accent2"/>
            </a:lnRef>
            <a:fillRef idx="0">
              <a:schemeClr val="accent2"/>
            </a:fillRef>
            <a:effectRef idx="1">
              <a:schemeClr val="accent2"/>
            </a:effectRef>
            <a:fontRef idx="minor">
              <a:schemeClr val="tx1"/>
            </a:fontRef>
          </p:style>
        </p:cxnSp>
      </p:grpSp>
      <p:sp>
        <p:nvSpPr>
          <p:cNvPr id="89" name="Oval 88"/>
          <p:cNvSpPr/>
          <p:nvPr/>
        </p:nvSpPr>
        <p:spPr>
          <a:xfrm>
            <a:off x="6421368" y="1385480"/>
            <a:ext cx="148211" cy="12464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US" sz="2100">
              <a:solidFill>
                <a:schemeClr val="tx1"/>
              </a:solidFill>
            </a:endParaRPr>
          </a:p>
        </p:txBody>
      </p:sp>
      <p:sp>
        <p:nvSpPr>
          <p:cNvPr id="90" name="Oval 89"/>
          <p:cNvSpPr/>
          <p:nvPr/>
        </p:nvSpPr>
        <p:spPr>
          <a:xfrm>
            <a:off x="6624568" y="1537880"/>
            <a:ext cx="148211" cy="12464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US" sz="2100">
              <a:solidFill>
                <a:schemeClr val="tx1"/>
              </a:solidFill>
            </a:endParaRPr>
          </a:p>
        </p:txBody>
      </p:sp>
      <p:sp>
        <p:nvSpPr>
          <p:cNvPr id="91" name="Oval 90"/>
          <p:cNvSpPr/>
          <p:nvPr/>
        </p:nvSpPr>
        <p:spPr>
          <a:xfrm>
            <a:off x="1000492" y="2008960"/>
            <a:ext cx="148211" cy="12464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US" sz="2100">
              <a:solidFill>
                <a:schemeClr val="tx1"/>
              </a:solidFill>
            </a:endParaRPr>
          </a:p>
        </p:txBody>
      </p:sp>
      <p:grpSp>
        <p:nvGrpSpPr>
          <p:cNvPr id="92" name="Group 91"/>
          <p:cNvGrpSpPr/>
          <p:nvPr/>
        </p:nvGrpSpPr>
        <p:grpSpPr>
          <a:xfrm>
            <a:off x="1074597" y="935028"/>
            <a:ext cx="6850203" cy="2874973"/>
            <a:chOff x="805948" y="935027"/>
            <a:chExt cx="5137652" cy="2874973"/>
          </a:xfrm>
        </p:grpSpPr>
        <p:sp>
          <p:nvSpPr>
            <p:cNvPr id="93" name="Oval 92"/>
            <p:cNvSpPr/>
            <p:nvPr/>
          </p:nvSpPr>
          <p:spPr>
            <a:xfrm>
              <a:off x="2286000" y="3352800"/>
              <a:ext cx="914400" cy="457200"/>
            </a:xfrm>
            <a:prstGeom prst="ellipse">
              <a:avLst/>
            </a:prstGeom>
            <a:ln>
              <a:solidFill>
                <a:srgbClr val="1C0076"/>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a:r>
                <a:rPr lang="en-US" sz="1500" dirty="0">
                  <a:solidFill>
                    <a:schemeClr val="tx1"/>
                  </a:solidFill>
                </a:rPr>
                <a:t>Close</a:t>
              </a:r>
            </a:p>
          </p:txBody>
        </p:sp>
        <p:cxnSp>
          <p:nvCxnSpPr>
            <p:cNvPr id="94" name="Straight Arrow Connector 93"/>
            <p:cNvCxnSpPr>
              <a:stCxn id="78" idx="2"/>
              <a:endCxn id="93" idx="0"/>
            </p:cNvCxnSpPr>
            <p:nvPr/>
          </p:nvCxnSpPr>
          <p:spPr>
            <a:xfrm>
              <a:off x="2743200" y="2590800"/>
              <a:ext cx="0" cy="762000"/>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805948" y="935027"/>
              <a:ext cx="5137652" cy="1656629"/>
              <a:chOff x="805948" y="935027"/>
              <a:chExt cx="5137652" cy="1656629"/>
            </a:xfrm>
          </p:grpSpPr>
          <p:cxnSp>
            <p:nvCxnSpPr>
              <p:cNvPr id="96" name="Straight Connector 95"/>
              <p:cNvCxnSpPr>
                <a:stCxn id="99" idx="2"/>
                <a:endCxn id="97" idx="0"/>
              </p:cNvCxnSpPr>
              <p:nvPr/>
            </p:nvCxnSpPr>
            <p:spPr>
              <a:xfrm flipH="1">
                <a:off x="4883087" y="1905000"/>
                <a:ext cx="565213" cy="229456"/>
              </a:xfrm>
              <a:prstGeom prst="line">
                <a:avLst/>
              </a:prstGeom>
              <a:ln w="19050">
                <a:solidFill>
                  <a:srgbClr val="1C0076"/>
                </a:solidFill>
              </a:ln>
            </p:spPr>
            <p:style>
              <a:lnRef idx="1">
                <a:schemeClr val="accent1"/>
              </a:lnRef>
              <a:fillRef idx="0">
                <a:schemeClr val="accent1"/>
              </a:fillRef>
              <a:effectRef idx="0">
                <a:schemeClr val="accent1"/>
              </a:effectRef>
              <a:fontRef idx="minor">
                <a:schemeClr val="tx1"/>
              </a:fontRef>
            </p:style>
          </p:cxnSp>
          <p:sp>
            <p:nvSpPr>
              <p:cNvPr id="97" name="Rounded Rectangle 96"/>
              <p:cNvSpPr/>
              <p:nvPr/>
            </p:nvSpPr>
            <p:spPr>
              <a:xfrm>
                <a:off x="4127374" y="2134456"/>
                <a:ext cx="1511426" cy="457200"/>
              </a:xfrm>
              <a:prstGeom prst="roundRect">
                <a:avLst/>
              </a:prstGeom>
              <a:ln>
                <a:solidFill>
                  <a:srgbClr val="1C0076"/>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a:r>
                  <a:rPr lang="en-US" sz="1600" dirty="0">
                    <a:solidFill>
                      <a:schemeClr val="tx1"/>
                    </a:solidFill>
                  </a:rPr>
                  <a:t>Investigations</a:t>
                </a:r>
              </a:p>
            </p:txBody>
          </p:sp>
          <p:sp>
            <p:nvSpPr>
              <p:cNvPr id="98" name="Rectangle 97"/>
              <p:cNvSpPr/>
              <p:nvPr/>
            </p:nvSpPr>
            <p:spPr>
              <a:xfrm>
                <a:off x="3962400" y="1506621"/>
                <a:ext cx="838200" cy="381000"/>
              </a:xfrm>
              <a:prstGeom prst="rect">
                <a:avLst/>
              </a:prstGeom>
              <a:ln>
                <a:solidFill>
                  <a:srgbClr val="1C0076"/>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1219170"/>
                <a:r>
                  <a:rPr lang="en-US" sz="1300" dirty="0">
                    <a:solidFill>
                      <a:schemeClr val="tx1"/>
                    </a:solidFill>
                  </a:rPr>
                  <a:t>Forensic Analysis</a:t>
                </a:r>
              </a:p>
            </p:txBody>
          </p:sp>
          <p:sp>
            <p:nvSpPr>
              <p:cNvPr id="99" name="Rectangle 98"/>
              <p:cNvSpPr/>
              <p:nvPr/>
            </p:nvSpPr>
            <p:spPr>
              <a:xfrm>
                <a:off x="4953000" y="1524000"/>
                <a:ext cx="990600" cy="381000"/>
              </a:xfrm>
              <a:prstGeom prst="rect">
                <a:avLst/>
              </a:prstGeom>
              <a:ln>
                <a:solidFill>
                  <a:srgbClr val="1C0076"/>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1219170"/>
                <a:r>
                  <a:rPr lang="en-US" sz="1300" dirty="0">
                    <a:solidFill>
                      <a:schemeClr val="tx1"/>
                    </a:solidFill>
                  </a:rPr>
                  <a:t>Corporate Compliance</a:t>
                </a:r>
              </a:p>
            </p:txBody>
          </p:sp>
          <p:cxnSp>
            <p:nvCxnSpPr>
              <p:cNvPr id="100" name="Straight Arrow Connector 99"/>
              <p:cNvCxnSpPr>
                <a:stCxn id="78" idx="3"/>
                <a:endCxn id="97" idx="1"/>
              </p:cNvCxnSpPr>
              <p:nvPr/>
            </p:nvCxnSpPr>
            <p:spPr>
              <a:xfrm>
                <a:off x="3276600" y="2362200"/>
                <a:ext cx="850774" cy="856"/>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8" idx="2"/>
                <a:endCxn id="97" idx="0"/>
              </p:cNvCxnSpPr>
              <p:nvPr/>
            </p:nvCxnSpPr>
            <p:spPr>
              <a:xfrm>
                <a:off x="4381500" y="1887621"/>
                <a:ext cx="501587" cy="246835"/>
              </a:xfrm>
              <a:prstGeom prst="line">
                <a:avLst/>
              </a:prstGeom>
              <a:ln w="19050">
                <a:solidFill>
                  <a:srgbClr val="1C0076"/>
                </a:solidFill>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89" idx="0"/>
                <a:endCxn id="91" idx="0"/>
              </p:cNvCxnSpPr>
              <p:nvPr/>
            </p:nvCxnSpPr>
            <p:spPr>
              <a:xfrm rot="16200000" flipH="1" flipV="1">
                <a:off x="2527037" y="-335609"/>
                <a:ext cx="623480" cy="4065657"/>
              </a:xfrm>
              <a:prstGeom prst="bentConnector3">
                <a:avLst>
                  <a:gd name="adj1" fmla="val -35635"/>
                </a:avLst>
              </a:prstGeom>
              <a:ln w="12700">
                <a:solidFill>
                  <a:srgbClr val="1C0076"/>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810411" y="935027"/>
                <a:ext cx="2056730" cy="230832"/>
              </a:xfrm>
              <a:prstGeom prst="rect">
                <a:avLst/>
              </a:prstGeom>
              <a:noFill/>
              <a:ln>
                <a:solidFill>
                  <a:srgbClr val="1C0076"/>
                </a:solidFill>
              </a:ln>
            </p:spPr>
            <p:txBody>
              <a:bodyPr wrap="none" rtlCol="0">
                <a:spAutoFit/>
              </a:bodyPr>
              <a:lstStyle/>
              <a:p>
                <a:pPr algn="ctr" defTabSz="1219170"/>
                <a:r>
                  <a:rPr lang="en-US" sz="900" dirty="0"/>
                  <a:t>Launch Security Tool in-context for investigation…</a:t>
                </a:r>
              </a:p>
            </p:txBody>
          </p:sp>
        </p:grpSp>
      </p:grpSp>
      <p:grpSp>
        <p:nvGrpSpPr>
          <p:cNvPr id="104" name="Group 103"/>
          <p:cNvGrpSpPr/>
          <p:nvPr/>
        </p:nvGrpSpPr>
        <p:grpSpPr>
          <a:xfrm>
            <a:off x="9448800" y="3657602"/>
            <a:ext cx="2641600" cy="2444164"/>
            <a:chOff x="7086600" y="3657597"/>
            <a:chExt cx="1981200" cy="2444167"/>
          </a:xfrm>
        </p:grpSpPr>
        <p:sp>
          <p:nvSpPr>
            <p:cNvPr id="105" name="Rounded Rectangle 104"/>
            <p:cNvSpPr/>
            <p:nvPr/>
          </p:nvSpPr>
          <p:spPr>
            <a:xfrm>
              <a:off x="7086600" y="4941892"/>
              <a:ext cx="1981200" cy="620708"/>
            </a:xfrm>
            <a:prstGeom prst="roundRect">
              <a:avLst/>
            </a:prstGeom>
            <a:ln>
              <a:solidFill>
                <a:srgbClr val="1C0076"/>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a:r>
                <a:rPr lang="en-US" sz="1500" dirty="0">
                  <a:solidFill>
                    <a:schemeClr val="tx1"/>
                  </a:solidFill>
                </a:rPr>
                <a:t>External/Internal Notifications</a:t>
              </a:r>
            </a:p>
          </p:txBody>
        </p:sp>
        <p:cxnSp>
          <p:nvCxnSpPr>
            <p:cNvPr id="106" name="Straight Arrow Connector 105"/>
            <p:cNvCxnSpPr>
              <a:stCxn id="107" idx="2"/>
              <a:endCxn id="105" idx="0"/>
            </p:cNvCxnSpPr>
            <p:nvPr/>
          </p:nvCxnSpPr>
          <p:spPr>
            <a:xfrm>
              <a:off x="8077200" y="4572000"/>
              <a:ext cx="0" cy="369892"/>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7086600" y="4012162"/>
              <a:ext cx="1981200" cy="559838"/>
            </a:xfrm>
            <a:prstGeom prst="roundRect">
              <a:avLst/>
            </a:prstGeom>
            <a:ln>
              <a:solidFill>
                <a:srgbClr val="1C0076"/>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1219170"/>
              <a:r>
                <a:rPr lang="en-US" sz="1500" dirty="0">
                  <a:solidFill>
                    <a:schemeClr val="tx1"/>
                  </a:solidFill>
                </a:rPr>
                <a:t>Data/Privacy Breach</a:t>
              </a:r>
            </a:p>
          </p:txBody>
        </p:sp>
        <p:cxnSp>
          <p:nvCxnSpPr>
            <p:cNvPr id="108" name="Straight Arrow Connector 107"/>
            <p:cNvCxnSpPr>
              <a:stCxn id="115" idx="2"/>
              <a:endCxn id="107" idx="0"/>
            </p:cNvCxnSpPr>
            <p:nvPr/>
          </p:nvCxnSpPr>
          <p:spPr>
            <a:xfrm flipH="1">
              <a:off x="8077200" y="3657600"/>
              <a:ext cx="3662" cy="354562"/>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7620000" y="5791200"/>
              <a:ext cx="914400" cy="310564"/>
            </a:xfrm>
            <a:prstGeom prst="ellipse">
              <a:avLst/>
            </a:prstGeom>
            <a:ln>
              <a:solidFill>
                <a:srgbClr val="1C0076"/>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a:r>
                <a:rPr lang="en-US" sz="1500" dirty="0">
                  <a:solidFill>
                    <a:schemeClr val="tx1"/>
                  </a:solidFill>
                </a:rPr>
                <a:t>Close</a:t>
              </a:r>
            </a:p>
          </p:txBody>
        </p:sp>
        <p:cxnSp>
          <p:nvCxnSpPr>
            <p:cNvPr id="110" name="Straight Arrow Connector 109"/>
            <p:cNvCxnSpPr>
              <a:stCxn id="105" idx="2"/>
              <a:endCxn id="109" idx="0"/>
            </p:cNvCxnSpPr>
            <p:nvPr/>
          </p:nvCxnSpPr>
          <p:spPr>
            <a:xfrm>
              <a:off x="8077200" y="5562600"/>
              <a:ext cx="0" cy="228600"/>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3657600" y="2360509"/>
            <a:ext cx="8229600" cy="1878890"/>
            <a:chOff x="2743200" y="2360510"/>
            <a:chExt cx="6172200" cy="1878889"/>
          </a:xfrm>
        </p:grpSpPr>
        <p:sp>
          <p:nvSpPr>
            <p:cNvPr id="112" name="Rectangle 111"/>
            <p:cNvSpPr/>
            <p:nvPr/>
          </p:nvSpPr>
          <p:spPr>
            <a:xfrm>
              <a:off x="7237888" y="2703210"/>
              <a:ext cx="804678" cy="272085"/>
            </a:xfrm>
            <a:prstGeom prst="rect">
              <a:avLst/>
            </a:prstGeom>
            <a:ln>
              <a:solidFill>
                <a:srgbClr val="1C0076"/>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1219170"/>
              <a:r>
                <a:rPr lang="en-US" sz="1300" dirty="0">
                  <a:solidFill>
                    <a:schemeClr val="tx1"/>
                  </a:solidFill>
                </a:rPr>
                <a:t>Business</a:t>
              </a:r>
            </a:p>
          </p:txBody>
        </p:sp>
        <p:cxnSp>
          <p:nvCxnSpPr>
            <p:cNvPr id="113" name="Straight Connector 112"/>
            <p:cNvCxnSpPr>
              <a:stCxn id="117" idx="2"/>
            </p:cNvCxnSpPr>
            <p:nvPr/>
          </p:nvCxnSpPr>
          <p:spPr>
            <a:xfrm flipH="1">
              <a:off x="8114188" y="2973424"/>
              <a:ext cx="446146" cy="226976"/>
            </a:xfrm>
            <a:prstGeom prst="line">
              <a:avLst/>
            </a:prstGeom>
            <a:ln w="19050">
              <a:solidFill>
                <a:srgbClr val="1C0076"/>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6" idx="2"/>
            </p:cNvCxnSpPr>
            <p:nvPr/>
          </p:nvCxnSpPr>
          <p:spPr>
            <a:xfrm flipH="1">
              <a:off x="8114188" y="2632595"/>
              <a:ext cx="21385" cy="567805"/>
            </a:xfrm>
            <a:prstGeom prst="line">
              <a:avLst/>
            </a:prstGeom>
            <a:ln w="19050">
              <a:solidFill>
                <a:srgbClr val="1C0076"/>
              </a:solidFill>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a:off x="7325149" y="3200400"/>
              <a:ext cx="1511426" cy="457200"/>
            </a:xfrm>
            <a:prstGeom prst="roundRect">
              <a:avLst/>
            </a:prstGeom>
            <a:ln>
              <a:solidFill>
                <a:srgbClr val="1C0076"/>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a:r>
                <a:rPr lang="en-US" sz="1500" dirty="0">
                  <a:solidFill>
                    <a:schemeClr val="tx1"/>
                  </a:solidFill>
                </a:rPr>
                <a:t>Impact Analysis</a:t>
              </a:r>
            </a:p>
          </p:txBody>
        </p:sp>
        <p:sp>
          <p:nvSpPr>
            <p:cNvPr id="116" name="Rectangle 115"/>
            <p:cNvSpPr/>
            <p:nvPr/>
          </p:nvSpPr>
          <p:spPr>
            <a:xfrm>
              <a:off x="7661612" y="2360510"/>
              <a:ext cx="947922" cy="272085"/>
            </a:xfrm>
            <a:prstGeom prst="rect">
              <a:avLst/>
            </a:prstGeom>
            <a:ln>
              <a:solidFill>
                <a:srgbClr val="1C0076"/>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1219170"/>
              <a:r>
                <a:rPr lang="en-US" sz="1300" dirty="0">
                  <a:solidFill>
                    <a:schemeClr val="tx1"/>
                  </a:solidFill>
                </a:rPr>
                <a:t>Regulatory</a:t>
              </a:r>
            </a:p>
          </p:txBody>
        </p:sp>
        <p:sp>
          <p:nvSpPr>
            <p:cNvPr id="117" name="Rectangle 116"/>
            <p:cNvSpPr/>
            <p:nvPr/>
          </p:nvSpPr>
          <p:spPr>
            <a:xfrm>
              <a:off x="8205268" y="2701339"/>
              <a:ext cx="710132" cy="272085"/>
            </a:xfrm>
            <a:prstGeom prst="rect">
              <a:avLst/>
            </a:prstGeom>
            <a:ln>
              <a:solidFill>
                <a:srgbClr val="1C0076"/>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1219170"/>
              <a:r>
                <a:rPr lang="en-US" sz="1300" dirty="0">
                  <a:solidFill>
                    <a:schemeClr val="tx1"/>
                  </a:solidFill>
                </a:rPr>
                <a:t>Legal</a:t>
              </a:r>
            </a:p>
          </p:txBody>
        </p:sp>
        <p:cxnSp>
          <p:nvCxnSpPr>
            <p:cNvPr id="118" name="Straight Arrow Connector 117"/>
            <p:cNvCxnSpPr>
              <a:stCxn id="74" idx="3"/>
            </p:cNvCxnSpPr>
            <p:nvPr/>
          </p:nvCxnSpPr>
          <p:spPr>
            <a:xfrm>
              <a:off x="5638800" y="3429000"/>
              <a:ext cx="381000" cy="0"/>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2" idx="2"/>
            </p:cNvCxnSpPr>
            <p:nvPr/>
          </p:nvCxnSpPr>
          <p:spPr>
            <a:xfrm>
              <a:off x="7640227" y="2975295"/>
              <a:ext cx="473961" cy="225105"/>
            </a:xfrm>
            <a:prstGeom prst="line">
              <a:avLst/>
            </a:prstGeom>
            <a:ln w="19050">
              <a:solidFill>
                <a:srgbClr val="1C0076"/>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6047891" y="3052662"/>
              <a:ext cx="902935" cy="785912"/>
              <a:chOff x="6047891" y="3128862"/>
              <a:chExt cx="902935" cy="785912"/>
            </a:xfrm>
          </p:grpSpPr>
          <p:sp>
            <p:nvSpPr>
              <p:cNvPr id="125" name="Diamond 124"/>
              <p:cNvSpPr/>
              <p:nvPr/>
            </p:nvSpPr>
            <p:spPr>
              <a:xfrm>
                <a:off x="6047891" y="3128862"/>
                <a:ext cx="886309" cy="785912"/>
              </a:xfrm>
              <a:prstGeom prst="diamond">
                <a:avLst/>
              </a:prstGeom>
              <a:solidFill>
                <a:schemeClr val="bg1">
                  <a:lumMod val="50000"/>
                </a:schemeClr>
              </a:solidFill>
              <a:ln>
                <a:solidFill>
                  <a:srgbClr val="1C0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1200" dirty="0">
                  <a:solidFill>
                    <a:schemeClr val="tx1"/>
                  </a:solidFill>
                </a:endParaRPr>
              </a:p>
            </p:txBody>
          </p:sp>
          <p:sp>
            <p:nvSpPr>
              <p:cNvPr id="126" name="TextBox 125"/>
              <p:cNvSpPr txBox="1"/>
              <p:nvPr/>
            </p:nvSpPr>
            <p:spPr>
              <a:xfrm>
                <a:off x="6072872" y="3241166"/>
                <a:ext cx="877954" cy="461665"/>
              </a:xfrm>
              <a:prstGeom prst="rect">
                <a:avLst/>
              </a:prstGeom>
              <a:noFill/>
              <a:ln>
                <a:noFill/>
              </a:ln>
            </p:spPr>
            <p:txBody>
              <a:bodyPr wrap="square" rtlCol="0">
                <a:spAutoFit/>
              </a:bodyPr>
              <a:lstStyle/>
              <a:p>
                <a:pPr algn="ctr" defTabSz="1219170"/>
                <a:r>
                  <a:rPr lang="en-US" sz="1200" dirty="0"/>
                  <a:t>Data Exfiltrated?</a:t>
                </a:r>
              </a:p>
            </p:txBody>
          </p:sp>
        </p:grpSp>
        <p:cxnSp>
          <p:nvCxnSpPr>
            <p:cNvPr id="121" name="Straight Arrow Connector 120"/>
            <p:cNvCxnSpPr/>
            <p:nvPr/>
          </p:nvCxnSpPr>
          <p:spPr>
            <a:xfrm>
              <a:off x="6944149" y="3429000"/>
              <a:ext cx="381000" cy="0"/>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125" idx="2"/>
              <a:endCxn id="93" idx="4"/>
            </p:cNvCxnSpPr>
            <p:nvPr/>
          </p:nvCxnSpPr>
          <p:spPr>
            <a:xfrm rot="5400000" flipH="1">
              <a:off x="4602836" y="1950364"/>
              <a:ext cx="28574" cy="3747846"/>
            </a:xfrm>
            <a:prstGeom prst="bentConnector3">
              <a:avLst>
                <a:gd name="adj1" fmla="val -6166882"/>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918899" y="3194732"/>
              <a:ext cx="330860" cy="276999"/>
            </a:xfrm>
            <a:prstGeom prst="rect">
              <a:avLst/>
            </a:prstGeom>
            <a:noFill/>
            <a:ln>
              <a:noFill/>
            </a:ln>
          </p:spPr>
          <p:txBody>
            <a:bodyPr wrap="none" rtlCol="0">
              <a:spAutoFit/>
            </a:bodyPr>
            <a:lstStyle/>
            <a:p>
              <a:pPr algn="ctr" defTabSz="1219170"/>
              <a:r>
                <a:rPr lang="en-US" sz="1200" dirty="0"/>
                <a:t>Yes</a:t>
              </a:r>
            </a:p>
          </p:txBody>
        </p:sp>
        <p:sp>
          <p:nvSpPr>
            <p:cNvPr id="124" name="TextBox 123"/>
            <p:cNvSpPr txBox="1"/>
            <p:nvPr/>
          </p:nvSpPr>
          <p:spPr>
            <a:xfrm>
              <a:off x="6504593" y="3962400"/>
              <a:ext cx="286038" cy="276999"/>
            </a:xfrm>
            <a:prstGeom prst="rect">
              <a:avLst/>
            </a:prstGeom>
            <a:noFill/>
            <a:ln>
              <a:noFill/>
            </a:ln>
          </p:spPr>
          <p:txBody>
            <a:bodyPr wrap="none" rtlCol="0">
              <a:spAutoFit/>
            </a:bodyPr>
            <a:lstStyle/>
            <a:p>
              <a:pPr algn="ctr" defTabSz="1219170"/>
              <a:r>
                <a:rPr lang="en-US" sz="1200" dirty="0"/>
                <a:t>No</a:t>
              </a:r>
            </a:p>
          </p:txBody>
        </p:sp>
      </p:grpSp>
      <p:grpSp>
        <p:nvGrpSpPr>
          <p:cNvPr id="127" name="Group 126"/>
          <p:cNvGrpSpPr/>
          <p:nvPr/>
        </p:nvGrpSpPr>
        <p:grpSpPr>
          <a:xfrm>
            <a:off x="3657600" y="3657600"/>
            <a:ext cx="4794915" cy="1476376"/>
            <a:chOff x="2743200" y="3657600"/>
            <a:chExt cx="3596186" cy="1476376"/>
          </a:xfrm>
        </p:grpSpPr>
        <p:cxnSp>
          <p:nvCxnSpPr>
            <p:cNvPr id="128" name="Elbow Connector 127"/>
            <p:cNvCxnSpPr>
              <a:stCxn id="132" idx="2"/>
              <a:endCxn id="93" idx="4"/>
            </p:cNvCxnSpPr>
            <p:nvPr/>
          </p:nvCxnSpPr>
          <p:spPr>
            <a:xfrm rot="5400000" flipH="1">
              <a:off x="3565715" y="2987485"/>
              <a:ext cx="1317010" cy="2962040"/>
            </a:xfrm>
            <a:prstGeom prst="bentConnector3">
              <a:avLst>
                <a:gd name="adj1" fmla="val -35813"/>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3406939" y="4671614"/>
              <a:ext cx="1241261" cy="462362"/>
            </a:xfrm>
            <a:prstGeom prst="roundRect">
              <a:avLst/>
            </a:prstGeom>
            <a:ln>
              <a:solidFill>
                <a:srgbClr val="1C0076"/>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a:r>
                <a:rPr lang="en-US" sz="1600" dirty="0">
                  <a:solidFill>
                    <a:schemeClr val="tx1"/>
                  </a:solidFill>
                </a:rPr>
                <a:t>Containment</a:t>
              </a:r>
            </a:p>
          </p:txBody>
        </p:sp>
        <p:cxnSp>
          <p:nvCxnSpPr>
            <p:cNvPr id="130" name="Straight Arrow Connector 129"/>
            <p:cNvCxnSpPr>
              <a:stCxn id="74" idx="2"/>
              <a:endCxn id="138" idx="0"/>
            </p:cNvCxnSpPr>
            <p:nvPr/>
          </p:nvCxnSpPr>
          <p:spPr>
            <a:xfrm>
              <a:off x="4888949" y="3657600"/>
              <a:ext cx="2200" cy="304801"/>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sp>
          <p:nvSpPr>
            <p:cNvPr id="138" name="Diamond 137"/>
            <p:cNvSpPr/>
            <p:nvPr/>
          </p:nvSpPr>
          <p:spPr>
            <a:xfrm>
              <a:off x="4355766" y="3962400"/>
              <a:ext cx="1070765" cy="556814"/>
            </a:xfrm>
            <a:prstGeom prst="diamond">
              <a:avLst/>
            </a:prstGeom>
            <a:solidFill>
              <a:schemeClr val="bg1">
                <a:lumMod val="50000"/>
              </a:schemeClr>
            </a:solidFill>
            <a:ln>
              <a:solidFill>
                <a:srgbClr val="1C0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1200" dirty="0">
                <a:solidFill>
                  <a:schemeClr val="tx1"/>
                </a:solidFill>
              </a:endParaRPr>
            </a:p>
          </p:txBody>
        </p:sp>
        <p:sp>
          <p:nvSpPr>
            <p:cNvPr id="132" name="Rounded Rectangle 131"/>
            <p:cNvSpPr/>
            <p:nvPr/>
          </p:nvSpPr>
          <p:spPr>
            <a:xfrm>
              <a:off x="5071094" y="4664648"/>
              <a:ext cx="1268292" cy="462362"/>
            </a:xfrm>
            <a:prstGeom prst="roundRect">
              <a:avLst/>
            </a:prstGeom>
            <a:ln>
              <a:solidFill>
                <a:srgbClr val="1C0076"/>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a:r>
                <a:rPr lang="en-US" sz="1600" dirty="0">
                  <a:solidFill>
                    <a:schemeClr val="tx1"/>
                  </a:solidFill>
                </a:rPr>
                <a:t>Remediation</a:t>
              </a:r>
            </a:p>
          </p:txBody>
        </p:sp>
        <p:cxnSp>
          <p:nvCxnSpPr>
            <p:cNvPr id="133" name="Straight Arrow Connector 132"/>
            <p:cNvCxnSpPr>
              <a:stCxn id="129" idx="3"/>
              <a:endCxn id="132" idx="1"/>
            </p:cNvCxnSpPr>
            <p:nvPr/>
          </p:nvCxnSpPr>
          <p:spPr>
            <a:xfrm flipV="1">
              <a:off x="4648200" y="4895829"/>
              <a:ext cx="422894" cy="6966"/>
            </a:xfrm>
            <a:prstGeom prst="straightConnector1">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38" idx="1"/>
              <a:endCxn id="129" idx="0"/>
            </p:cNvCxnSpPr>
            <p:nvPr/>
          </p:nvCxnSpPr>
          <p:spPr>
            <a:xfrm rot="10800000" flipV="1">
              <a:off x="4027570" y="4240808"/>
              <a:ext cx="328196" cy="430806"/>
            </a:xfrm>
            <a:prstGeom prst="bentConnector2">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138" idx="3"/>
              <a:endCxn id="132" idx="0"/>
            </p:cNvCxnSpPr>
            <p:nvPr/>
          </p:nvCxnSpPr>
          <p:spPr>
            <a:xfrm>
              <a:off x="5426531" y="4240808"/>
              <a:ext cx="278709" cy="423840"/>
            </a:xfrm>
            <a:prstGeom prst="bentConnector2">
              <a:avLst/>
            </a:prstGeom>
            <a:ln w="19050">
              <a:solidFill>
                <a:srgbClr val="1C0076"/>
              </a:soli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009745" y="4028499"/>
              <a:ext cx="330859" cy="276999"/>
            </a:xfrm>
            <a:prstGeom prst="rect">
              <a:avLst/>
            </a:prstGeom>
            <a:noFill/>
            <a:ln>
              <a:noFill/>
            </a:ln>
          </p:spPr>
          <p:txBody>
            <a:bodyPr wrap="none" rtlCol="0">
              <a:spAutoFit/>
            </a:bodyPr>
            <a:lstStyle/>
            <a:p>
              <a:pPr algn="ctr" defTabSz="1219170"/>
              <a:r>
                <a:rPr lang="en-US" sz="1200" dirty="0"/>
                <a:t>Yes</a:t>
              </a:r>
            </a:p>
          </p:txBody>
        </p:sp>
        <p:sp>
          <p:nvSpPr>
            <p:cNvPr id="137" name="TextBox 136"/>
            <p:cNvSpPr txBox="1"/>
            <p:nvPr/>
          </p:nvSpPr>
          <p:spPr>
            <a:xfrm>
              <a:off x="5398755" y="4024243"/>
              <a:ext cx="286038" cy="276999"/>
            </a:xfrm>
            <a:prstGeom prst="rect">
              <a:avLst/>
            </a:prstGeom>
            <a:noFill/>
            <a:ln>
              <a:noFill/>
            </a:ln>
          </p:spPr>
          <p:txBody>
            <a:bodyPr wrap="none" rtlCol="0">
              <a:spAutoFit/>
            </a:bodyPr>
            <a:lstStyle/>
            <a:p>
              <a:pPr algn="ctr" defTabSz="1219170"/>
              <a:r>
                <a:rPr lang="en-US" sz="1200" dirty="0"/>
                <a:t>No</a:t>
              </a:r>
            </a:p>
          </p:txBody>
        </p:sp>
      </p:grpSp>
      <p:sp>
        <p:nvSpPr>
          <p:cNvPr id="140" name="Oval 139"/>
          <p:cNvSpPr/>
          <p:nvPr/>
        </p:nvSpPr>
        <p:spPr>
          <a:xfrm>
            <a:off x="7496678" y="5517255"/>
            <a:ext cx="148211" cy="12464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US" sz="2100">
              <a:solidFill>
                <a:schemeClr val="tx1"/>
              </a:solidFill>
            </a:endParaRPr>
          </a:p>
        </p:txBody>
      </p:sp>
      <p:cxnSp>
        <p:nvCxnSpPr>
          <p:cNvPr id="141" name="Straight Connector 140"/>
          <p:cNvCxnSpPr/>
          <p:nvPr/>
        </p:nvCxnSpPr>
        <p:spPr>
          <a:xfrm flipH="1" flipV="1">
            <a:off x="9153173" y="1219200"/>
            <a:ext cx="36835" cy="4724400"/>
          </a:xfrm>
          <a:prstGeom prst="line">
            <a:avLst/>
          </a:prstGeom>
          <a:ln w="12700">
            <a:prstDash val="dashDot"/>
          </a:ln>
        </p:spPr>
        <p:style>
          <a:lnRef idx="2">
            <a:schemeClr val="accent2"/>
          </a:lnRef>
          <a:fillRef idx="0">
            <a:schemeClr val="accent2"/>
          </a:fillRef>
          <a:effectRef idx="1">
            <a:schemeClr val="accent2"/>
          </a:effectRef>
          <a:fontRef idx="minor">
            <a:schemeClr val="tx1"/>
          </a:fontRef>
        </p:style>
      </p:cxnSp>
      <p:sp>
        <p:nvSpPr>
          <p:cNvPr id="71" name="Title 3"/>
          <p:cNvSpPr txBox="1">
            <a:spLocks/>
          </p:cNvSpPr>
          <p:nvPr/>
        </p:nvSpPr>
        <p:spPr bwMode="auto">
          <a:xfrm>
            <a:off x="505884" y="304800"/>
            <a:ext cx="1127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3200" b="1" kern="1200" cap="all" spc="300" baseline="0">
                <a:solidFill>
                  <a:srgbClr val="D81E1E"/>
                </a:solidFill>
                <a:latin typeface="Verdana" panose="020B0604030504040204" pitchFamily="34" charset="0"/>
                <a:ea typeface="ＭＳ Ｐゴシック" charset="0"/>
                <a:cs typeface="Verdana" panose="020B0604030504040204" pitchFamily="34" charset="0"/>
              </a:defRPr>
            </a:lvl1pPr>
            <a:lvl2pPr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2pPr>
            <a:lvl3pPr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3pPr>
            <a:lvl4pPr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4pPr>
            <a:lvl5pPr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5pPr>
            <a:lvl6pPr marL="457200"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6pPr>
            <a:lvl7pPr marL="914400"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7pPr>
            <a:lvl8pPr marL="1371600"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8pPr>
            <a:lvl9pPr marL="1828800" algn="l" rtl="0" eaLnBrk="1" fontAlgn="base" hangingPunct="1">
              <a:lnSpc>
                <a:spcPct val="90000"/>
              </a:lnSpc>
              <a:spcBef>
                <a:spcPct val="0"/>
              </a:spcBef>
              <a:spcAft>
                <a:spcPct val="0"/>
              </a:spcAft>
              <a:defRPr sz="3600">
                <a:solidFill>
                  <a:srgbClr val="C00000"/>
                </a:solidFill>
                <a:latin typeface="Arial" charset="0"/>
                <a:ea typeface="ＭＳ Ｐゴシック" charset="0"/>
                <a:cs typeface="Open Sans" charset="0"/>
              </a:defRPr>
            </a:lvl9pPr>
          </a:lstStyle>
          <a:p>
            <a:r>
              <a:rPr lang="en-US" dirty="0" smtClean="0"/>
              <a:t>RSA NW </a:t>
            </a:r>
            <a:r>
              <a:rPr lang="en-US" dirty="0" err="1" smtClean="0"/>
              <a:t>SecOps</a:t>
            </a:r>
            <a:r>
              <a:rPr lang="en-US" dirty="0" smtClean="0"/>
              <a:t> IR WORKFLOW</a:t>
            </a:r>
            <a:endParaRPr lang="en-US" dirty="0"/>
          </a:p>
        </p:txBody>
      </p:sp>
    </p:spTree>
    <p:extLst>
      <p:ext uri="{BB962C8B-B14F-4D97-AF65-F5344CB8AC3E}">
        <p14:creationId xmlns:p14="http://schemas.microsoft.com/office/powerpoint/2010/main" val="21255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5994400" y="1255184"/>
            <a:ext cx="6096001" cy="4510616"/>
          </a:xfrm>
        </p:spPr>
        <p:txBody>
          <a:bodyPr/>
          <a:lstStyle/>
          <a:p>
            <a:r>
              <a:rPr lang="en-US" dirty="0" smtClean="0"/>
              <a:t>Make breach preparedness a priority </a:t>
            </a:r>
          </a:p>
          <a:p>
            <a:pPr lvl="1"/>
            <a:r>
              <a:rPr lang="en-US" dirty="0"/>
              <a:t>Typical cost of a data breach in US is $5.4M</a:t>
            </a:r>
            <a:r>
              <a:rPr lang="en-US" baseline="30000" dirty="0"/>
              <a:t>1</a:t>
            </a:r>
          </a:p>
          <a:p>
            <a:r>
              <a:rPr lang="en-US" dirty="0" smtClean="0"/>
              <a:t>Put in place a structure for response, reporting and process</a:t>
            </a:r>
          </a:p>
          <a:p>
            <a:pPr lvl="1"/>
            <a:r>
              <a:rPr lang="en-US" dirty="0"/>
              <a:t>Focus breach response teams by defining owners, steps, timelines &amp; call trees</a:t>
            </a:r>
          </a:p>
          <a:p>
            <a:endParaRPr lang="en-US" dirty="0" smtClean="0"/>
          </a:p>
        </p:txBody>
      </p:sp>
      <p:sp>
        <p:nvSpPr>
          <p:cNvPr id="4" name="Title 3"/>
          <p:cNvSpPr>
            <a:spLocks noGrp="1"/>
          </p:cNvSpPr>
          <p:nvPr>
            <p:ph type="ctrTitle"/>
          </p:nvPr>
        </p:nvSpPr>
        <p:spPr/>
        <p:txBody>
          <a:bodyPr/>
          <a:lstStyle/>
          <a:p>
            <a:r>
              <a:rPr lang="en-US" dirty="0" smtClean="0">
                <a:solidFill>
                  <a:srgbClr val="D81E00"/>
                </a:solidFill>
              </a:rPr>
              <a:t>Preparing for a Data Breach</a:t>
            </a:r>
            <a:endParaRPr lang="en-US" dirty="0">
              <a:solidFill>
                <a:srgbClr val="D81E00"/>
              </a:solidFill>
            </a:endParaRPr>
          </a:p>
        </p:txBody>
      </p:sp>
      <p:sp>
        <p:nvSpPr>
          <p:cNvPr id="8" name="TextBox 7"/>
          <p:cNvSpPr txBox="1"/>
          <p:nvPr/>
        </p:nvSpPr>
        <p:spPr>
          <a:xfrm>
            <a:off x="8065995" y="5871557"/>
            <a:ext cx="3926710" cy="292384"/>
          </a:xfrm>
          <a:prstGeom prst="rect">
            <a:avLst/>
          </a:prstGeom>
          <a:noFill/>
        </p:spPr>
        <p:txBody>
          <a:bodyPr wrap="none" lIns="121917" tIns="60958" rIns="121917" bIns="60958" rtlCol="0">
            <a:spAutoFit/>
          </a:bodyPr>
          <a:lstStyle/>
          <a:p>
            <a:pPr marL="457189" indent="-457189" algn="ctr">
              <a:buFont typeface="+mj-lt"/>
              <a:buAutoNum type="arabicPeriod"/>
            </a:pPr>
            <a:r>
              <a:rPr lang="en-US" sz="1100" dirty="0">
                <a:solidFill>
                  <a:schemeClr val="bg2"/>
                </a:solidFill>
              </a:rPr>
              <a:t>2013 Cost of Data Breach Study: </a:t>
            </a:r>
            <a:r>
              <a:rPr lang="en-US" sz="1100" dirty="0" err="1">
                <a:solidFill>
                  <a:schemeClr val="bg2"/>
                </a:solidFill>
              </a:rPr>
              <a:t>Ponemon</a:t>
            </a:r>
            <a:r>
              <a:rPr lang="en-US" sz="1100" dirty="0">
                <a:solidFill>
                  <a:schemeClr val="bg2"/>
                </a:solidFill>
              </a:rPr>
              <a:t> Institute</a:t>
            </a:r>
          </a:p>
        </p:txBody>
      </p:sp>
      <p:graphicFrame>
        <p:nvGraphicFramePr>
          <p:cNvPr id="10" name="Diagram 9"/>
          <p:cNvGraphicFramePr/>
          <p:nvPr>
            <p:extLst>
              <p:ext uri="{D42A27DB-BD31-4B8C-83A1-F6EECF244321}">
                <p14:modId xmlns:p14="http://schemas.microsoft.com/office/powerpoint/2010/main" val="4077169794"/>
              </p:ext>
            </p:extLst>
          </p:nvPr>
        </p:nvGraphicFramePr>
        <p:xfrm>
          <a:off x="203200" y="1498600"/>
          <a:ext cx="54864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68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Compromise is inevitable</a:t>
            </a:r>
            <a:br>
              <a:rPr lang="en-US" dirty="0"/>
            </a:br>
            <a:endParaRPr lang="en-US" dirty="0"/>
          </a:p>
        </p:txBody>
      </p:sp>
      <p:sp>
        <p:nvSpPr>
          <p:cNvPr id="4" name="Content Placeholder 4"/>
          <p:cNvSpPr txBox="1">
            <a:spLocks/>
          </p:cNvSpPr>
          <p:nvPr/>
        </p:nvSpPr>
        <p:spPr bwMode="gray">
          <a:xfrm>
            <a:off x="636104" y="1068457"/>
            <a:ext cx="10577996" cy="6014155"/>
          </a:xfrm>
          <a:prstGeom prst="rect">
            <a:avLst/>
          </a:prstGeom>
          <a:noFill/>
        </p:spPr>
        <p:txBody>
          <a:bodyPr lIns="0" tIns="0" rIns="0" bIns="0">
            <a:noAutofit/>
          </a:bodyPr>
          <a:lstStyle>
            <a:lvl1pPr marL="228600" indent="-228600" algn="l" defTabSz="914400" rtl="0" eaLnBrk="1" latinLnBrk="0" hangingPunct="1">
              <a:spcBef>
                <a:spcPts val="1200"/>
              </a:spcBef>
              <a:buClr>
                <a:schemeClr val="tx2"/>
              </a:buClr>
              <a:buFont typeface="Wingdings" pitchFamily="2" charset="2"/>
              <a:buChar char=""/>
              <a:defRPr sz="2800" kern="1200">
                <a:solidFill>
                  <a:schemeClr val="bg2"/>
                </a:solidFill>
                <a:latin typeface="Verdana" pitchFamily="34" charset="0"/>
                <a:ea typeface="+mn-ea"/>
                <a:cs typeface="+mn-cs"/>
              </a:defRPr>
            </a:lvl1pPr>
            <a:lvl2pPr marL="742950" indent="-285750" algn="l" defTabSz="914400" rtl="0" eaLnBrk="1" latinLnBrk="0" hangingPunct="1">
              <a:spcBef>
                <a:spcPts val="300"/>
              </a:spcBef>
              <a:buClr>
                <a:schemeClr val="tx2"/>
              </a:buClr>
              <a:buFont typeface="Verdana" pitchFamily="34" charset="0"/>
              <a:buChar char="–"/>
              <a:defRPr sz="2400" kern="1200">
                <a:solidFill>
                  <a:schemeClr val="bg2"/>
                </a:solidFill>
                <a:latin typeface="Verdana" pitchFamily="34" charset="0"/>
                <a:ea typeface="+mn-ea"/>
                <a:cs typeface="+mn-cs"/>
              </a:defRPr>
            </a:lvl2pPr>
            <a:lvl3pPr marL="1143000" indent="-228600" algn="l" defTabSz="914400" rtl="0" eaLnBrk="1" latinLnBrk="0" hangingPunct="1">
              <a:spcBef>
                <a:spcPts val="300"/>
              </a:spcBef>
              <a:buClr>
                <a:schemeClr val="tx2"/>
              </a:buClr>
              <a:buFont typeface="Verdana" pitchFamily="34" charset="0"/>
              <a:buChar char="▪"/>
              <a:defRPr sz="2000" kern="1200">
                <a:solidFill>
                  <a:schemeClr val="bg2"/>
                </a:solidFill>
                <a:latin typeface="Verdana" pitchFamily="34" charset="0"/>
                <a:ea typeface="+mn-ea"/>
                <a:cs typeface="+mn-cs"/>
              </a:defRPr>
            </a:lvl3pPr>
            <a:lvl4pPr marL="1658938" indent="-287338" algn="l" defTabSz="914400" rtl="0" eaLnBrk="1" latinLnBrk="0" hangingPunct="1">
              <a:spcBef>
                <a:spcPts val="300"/>
              </a:spcBef>
              <a:buClr>
                <a:schemeClr val="tx2"/>
              </a:buClr>
              <a:buFont typeface="Verdana" pitchFamily="34" charset="0"/>
              <a:buChar char="—"/>
              <a:defRPr sz="1800" kern="1200">
                <a:solidFill>
                  <a:schemeClr val="bg2"/>
                </a:solidFill>
                <a:latin typeface="Verdana" pitchFamily="34" charset="0"/>
                <a:ea typeface="+mn-ea"/>
                <a:cs typeface="+mn-cs"/>
              </a:defRPr>
            </a:lvl4pPr>
            <a:lvl5pPr marL="2057400" indent="-228600" algn="l" defTabSz="914400" rtl="0" eaLnBrk="1" latinLnBrk="0" hangingPunct="1">
              <a:spcBef>
                <a:spcPts val="300"/>
              </a:spcBef>
              <a:buClr>
                <a:schemeClr val="tx2"/>
              </a:buClr>
              <a:buFont typeface="Verdana" pitchFamily="34" charset="0"/>
              <a:buChar char="»"/>
              <a:defRPr sz="16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smtClean="0">
              <a:solidFill>
                <a:srgbClr val="000000"/>
              </a:solidFill>
            </a:endParaRPr>
          </a:p>
          <a:p>
            <a:pPr lvl="1"/>
            <a:r>
              <a:rPr lang="en-US" dirty="0" smtClean="0">
                <a:solidFill>
                  <a:srgbClr val="000000"/>
                </a:solidFill>
              </a:rPr>
              <a:t>Goal </a:t>
            </a:r>
            <a:r>
              <a:rPr lang="en-US" dirty="0">
                <a:solidFill>
                  <a:srgbClr val="000000"/>
                </a:solidFill>
              </a:rPr>
              <a:t>should be to detect and respond to attacks to minimize loss and </a:t>
            </a:r>
            <a:r>
              <a:rPr lang="en-US" dirty="0" smtClean="0">
                <a:solidFill>
                  <a:srgbClr val="000000"/>
                </a:solidFill>
              </a:rPr>
              <a:t>damage.</a:t>
            </a:r>
            <a:endParaRPr lang="en-US" dirty="0">
              <a:solidFill>
                <a:srgbClr val="000000"/>
              </a:solidFill>
            </a:endParaRPr>
          </a:p>
          <a:p>
            <a:pPr lvl="1"/>
            <a:endParaRPr lang="en-US" dirty="0" smtClean="0">
              <a:solidFill>
                <a:srgbClr val="000000"/>
              </a:solidFill>
            </a:endParaRPr>
          </a:p>
          <a:p>
            <a:pPr lvl="1"/>
            <a:r>
              <a:rPr lang="en-US" dirty="0" smtClean="0">
                <a:solidFill>
                  <a:srgbClr val="000000"/>
                </a:solidFill>
              </a:rPr>
              <a:t>Limit </a:t>
            </a:r>
            <a:r>
              <a:rPr lang="en-US" dirty="0">
                <a:solidFill>
                  <a:srgbClr val="000000"/>
                </a:solidFill>
              </a:rPr>
              <a:t>attacker free time inside your </a:t>
            </a:r>
            <a:r>
              <a:rPr lang="en-US" dirty="0" smtClean="0">
                <a:solidFill>
                  <a:srgbClr val="000000"/>
                </a:solidFill>
              </a:rPr>
              <a:t>network.</a:t>
            </a:r>
          </a:p>
          <a:p>
            <a:pPr marL="457200" lvl="1" indent="0">
              <a:buNone/>
            </a:pPr>
            <a:endParaRPr lang="en-US" dirty="0">
              <a:solidFill>
                <a:srgbClr val="000000"/>
              </a:solidFill>
            </a:endParaRPr>
          </a:p>
        </p:txBody>
      </p:sp>
    </p:spTree>
    <p:extLst>
      <p:ext uri="{BB962C8B-B14F-4D97-AF65-F5344CB8AC3E}">
        <p14:creationId xmlns:p14="http://schemas.microsoft.com/office/powerpoint/2010/main" val="25081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ontent Placeholder 63"/>
          <p:cNvSpPr>
            <a:spLocks noGrp="1"/>
          </p:cNvSpPr>
          <p:nvPr>
            <p:ph sz="quarter" idx="10"/>
          </p:nvPr>
        </p:nvSpPr>
        <p:spPr>
          <a:xfrm>
            <a:off x="5060221" y="1113036"/>
            <a:ext cx="6995113" cy="5088184"/>
          </a:xfrm>
        </p:spPr>
        <p:txBody>
          <a:bodyPr/>
          <a:lstStyle/>
          <a:p>
            <a:r>
              <a:rPr lang="en-US" sz="2400" dirty="0"/>
              <a:t>OOTB</a:t>
            </a:r>
          </a:p>
          <a:p>
            <a:pPr lvl="1"/>
            <a:r>
              <a:rPr lang="en-US" sz="2100" dirty="0"/>
              <a:t>RSA tested </a:t>
            </a:r>
          </a:p>
          <a:p>
            <a:pPr lvl="1"/>
            <a:r>
              <a:rPr lang="en-US" sz="2100" dirty="0"/>
              <a:t>Mapping file details provided to map incoming SIEM data to Archer fields</a:t>
            </a:r>
          </a:p>
          <a:p>
            <a:r>
              <a:rPr lang="en-US" sz="2400" dirty="0"/>
              <a:t>Non-OOTB (Other Integrations)</a:t>
            </a:r>
          </a:p>
          <a:p>
            <a:pPr lvl="1"/>
            <a:r>
              <a:rPr lang="en-US" sz="2100" dirty="0"/>
              <a:t>PS capable – Integrated in field</a:t>
            </a:r>
          </a:p>
          <a:p>
            <a:pPr lvl="2"/>
            <a:r>
              <a:rPr lang="en-US" sz="1600" dirty="0"/>
              <a:t>Mapping file details will need to be created</a:t>
            </a:r>
          </a:p>
          <a:p>
            <a:pPr lvl="1"/>
            <a:r>
              <a:rPr lang="en-US" sz="2100" dirty="0"/>
              <a:t>Unified Collector Framework (UCF) supports</a:t>
            </a:r>
          </a:p>
          <a:p>
            <a:pPr lvl="2"/>
            <a:r>
              <a:rPr lang="en-US" sz="2100" dirty="0"/>
              <a:t>Format</a:t>
            </a:r>
          </a:p>
          <a:p>
            <a:pPr lvl="3"/>
            <a:r>
              <a:rPr lang="en-US" sz="1700" dirty="0"/>
              <a:t>Syslog CEF messages or JSON</a:t>
            </a:r>
          </a:p>
          <a:p>
            <a:pPr lvl="2"/>
            <a:r>
              <a:rPr lang="en-US" sz="2100" dirty="0"/>
              <a:t>Transport</a:t>
            </a:r>
          </a:p>
          <a:p>
            <a:pPr lvl="3"/>
            <a:r>
              <a:rPr lang="en-US" sz="1700" dirty="0"/>
              <a:t>UDP, TCP, Secured TCP</a:t>
            </a:r>
          </a:p>
          <a:p>
            <a:pPr lvl="3"/>
            <a:r>
              <a:rPr lang="en-US" sz="1700" dirty="0" err="1"/>
              <a:t>RabbitMQ</a:t>
            </a:r>
            <a:r>
              <a:rPr lang="en-US" sz="1700" dirty="0"/>
              <a:t> SSL</a:t>
            </a:r>
          </a:p>
          <a:p>
            <a:pPr lvl="2"/>
            <a:endParaRPr lang="en-US" sz="1100" dirty="0"/>
          </a:p>
          <a:p>
            <a:pPr lvl="1"/>
            <a:endParaRPr lang="en-US" dirty="0" smtClean="0"/>
          </a:p>
          <a:p>
            <a:pPr lvl="1"/>
            <a:endParaRPr lang="en-US" sz="2100" dirty="0"/>
          </a:p>
        </p:txBody>
      </p:sp>
      <p:sp>
        <p:nvSpPr>
          <p:cNvPr id="6" name="Title 5"/>
          <p:cNvSpPr>
            <a:spLocks noGrp="1"/>
          </p:cNvSpPr>
          <p:nvPr>
            <p:ph type="ctrTitle"/>
          </p:nvPr>
        </p:nvSpPr>
        <p:spPr/>
        <p:txBody>
          <a:bodyPr/>
          <a:lstStyle/>
          <a:p>
            <a:r>
              <a:rPr lang="en-US" dirty="0" smtClean="0">
                <a:solidFill>
                  <a:srgbClr val="D81E00"/>
                </a:solidFill>
              </a:rPr>
              <a:t>Integrations with RSA NW </a:t>
            </a:r>
            <a:r>
              <a:rPr lang="en-US" dirty="0" err="1" smtClean="0">
                <a:solidFill>
                  <a:srgbClr val="D81E00"/>
                </a:solidFill>
              </a:rPr>
              <a:t>SecOps</a:t>
            </a:r>
            <a:endParaRPr lang="en-US" dirty="0">
              <a:solidFill>
                <a:srgbClr val="D81E00"/>
              </a:solidFill>
            </a:endParaRPr>
          </a:p>
        </p:txBody>
      </p:sp>
      <p:grpSp>
        <p:nvGrpSpPr>
          <p:cNvPr id="36" name="Group 35"/>
          <p:cNvGrpSpPr/>
          <p:nvPr/>
        </p:nvGrpSpPr>
        <p:grpSpPr>
          <a:xfrm>
            <a:off x="237698" y="2097475"/>
            <a:ext cx="2045487" cy="1015500"/>
            <a:chOff x="650176" y="978163"/>
            <a:chExt cx="1534115" cy="761625"/>
          </a:xfrm>
        </p:grpSpPr>
        <p:sp>
          <p:nvSpPr>
            <p:cNvPr id="8" name="Rounded Rectangle 7"/>
            <p:cNvSpPr/>
            <p:nvPr/>
          </p:nvSpPr>
          <p:spPr>
            <a:xfrm>
              <a:off x="650176" y="978163"/>
              <a:ext cx="1534115" cy="761625"/>
            </a:xfrm>
            <a:prstGeom prst="roundRect">
              <a:avLst/>
            </a:prstGeom>
            <a:solidFill>
              <a:schemeClr val="bg2">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pic>
          <p:nvPicPr>
            <p:cNvPr id="9" name="Picture 9" descr="http://siliconangle.com/files/2013/10/logo_splunk_white_high.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936" y="1142849"/>
              <a:ext cx="1132594" cy="4322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237698" y="3231583"/>
            <a:ext cx="2045487" cy="1011936"/>
            <a:chOff x="806058" y="2159225"/>
            <a:chExt cx="1534115" cy="758952"/>
          </a:xfrm>
        </p:grpSpPr>
        <p:sp>
          <p:nvSpPr>
            <p:cNvPr id="21" name="Rounded Rectangle 20"/>
            <p:cNvSpPr/>
            <p:nvPr/>
          </p:nvSpPr>
          <p:spPr>
            <a:xfrm>
              <a:off x="806058" y="2159225"/>
              <a:ext cx="1534115" cy="758952"/>
            </a:xfrm>
            <a:prstGeom prst="roundRect">
              <a:avLst/>
            </a:prstGeom>
            <a:solidFill>
              <a:schemeClr val="bg2">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pic>
          <p:nvPicPr>
            <p:cNvPr id="23" name="Picture 5" descr="http://siliconangle.com/files/2010/09/ArcSight-Logo-Color-JPG-LG.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664" y="2354035"/>
              <a:ext cx="1186903" cy="3693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37698" y="5492668"/>
            <a:ext cx="2045487" cy="1011936"/>
            <a:chOff x="864994" y="3994350"/>
            <a:chExt cx="1534115" cy="758952"/>
          </a:xfrm>
        </p:grpSpPr>
        <p:sp>
          <p:nvSpPr>
            <p:cNvPr id="26" name="Rounded Rectangle 25"/>
            <p:cNvSpPr/>
            <p:nvPr/>
          </p:nvSpPr>
          <p:spPr>
            <a:xfrm>
              <a:off x="864994" y="3994350"/>
              <a:ext cx="1534115" cy="758952"/>
            </a:xfrm>
            <a:prstGeom prst="roundRect">
              <a:avLst/>
            </a:prstGeom>
            <a:solidFill>
              <a:schemeClr val="bg2">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pic>
          <p:nvPicPr>
            <p:cNvPr id="28" name="Picture 13" descr="http://securityintelligence.com/wp-content/uploads/2012/02/QRadarLogo.png"/>
            <p:cNvPicPr>
              <a:picLocks noChangeAspect="1" noChangeArrowheads="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60646" y="4194620"/>
              <a:ext cx="1342810" cy="358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237698" y="4362125"/>
            <a:ext cx="2045487" cy="1011936"/>
            <a:chOff x="806058" y="3035155"/>
            <a:chExt cx="1534115" cy="758952"/>
          </a:xfrm>
        </p:grpSpPr>
        <p:sp>
          <p:nvSpPr>
            <p:cNvPr id="31" name="Rounded Rectangle 30"/>
            <p:cNvSpPr/>
            <p:nvPr/>
          </p:nvSpPr>
          <p:spPr>
            <a:xfrm>
              <a:off x="806058" y="3035155"/>
              <a:ext cx="1534115" cy="758952"/>
            </a:xfrm>
            <a:prstGeom prst="roundRect">
              <a:avLst/>
            </a:prstGeom>
            <a:solidFill>
              <a:schemeClr val="bg2">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pic>
          <p:nvPicPr>
            <p:cNvPr id="33" name="Picture 2" descr="http://images.highspeedbackbone.net/skuimages/large/MC2-102049535_main01_gp_mn_8610998.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135474" y="3035155"/>
              <a:ext cx="875283" cy="7442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259781" y="963367"/>
            <a:ext cx="2045487" cy="1015500"/>
            <a:chOff x="4956904" y="1397600"/>
            <a:chExt cx="1534115" cy="761625"/>
          </a:xfrm>
        </p:grpSpPr>
        <p:sp>
          <p:nvSpPr>
            <p:cNvPr id="41" name="Rounded Rectangle 40"/>
            <p:cNvSpPr/>
            <p:nvPr/>
          </p:nvSpPr>
          <p:spPr>
            <a:xfrm>
              <a:off x="4956904" y="1397600"/>
              <a:ext cx="1534115" cy="761625"/>
            </a:xfrm>
            <a:prstGeom prst="roundRect">
              <a:avLst/>
            </a:prstGeom>
            <a:solidFill>
              <a:schemeClr val="bg2">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nvGrpSpPr>
            <p:cNvPr id="45" name="Group 44"/>
            <p:cNvGrpSpPr/>
            <p:nvPr/>
          </p:nvGrpSpPr>
          <p:grpSpPr>
            <a:xfrm>
              <a:off x="5004225" y="1484150"/>
              <a:ext cx="826883" cy="421837"/>
              <a:chOff x="5085145" y="1459874"/>
              <a:chExt cx="826883" cy="421837"/>
            </a:xfrm>
          </p:grpSpPr>
          <p:pic>
            <p:nvPicPr>
              <p:cNvPr id="43" name="Picture 42" descr="RSA_Division_EMC_logo.png"/>
              <p:cNvPicPr>
                <a:picLocks noChangeAspect="1"/>
              </p:cNvPicPr>
              <p:nvPr/>
            </p:nvPicPr>
            <p:blipFill>
              <a:blip r:embed="rId7" cstate="print"/>
              <a:stretch>
                <a:fillRect/>
              </a:stretch>
            </p:blipFill>
            <p:spPr bwMode="gray">
              <a:xfrm>
                <a:off x="5256313" y="1459874"/>
                <a:ext cx="484544" cy="230454"/>
              </a:xfrm>
              <a:prstGeom prst="rect">
                <a:avLst/>
              </a:prstGeom>
            </p:spPr>
          </p:pic>
          <p:sp>
            <p:nvSpPr>
              <p:cNvPr id="44" name="TextBox 43"/>
              <p:cNvSpPr txBox="1"/>
              <p:nvPr/>
            </p:nvSpPr>
            <p:spPr>
              <a:xfrm>
                <a:off x="5085145" y="1650878"/>
                <a:ext cx="826883" cy="230833"/>
              </a:xfrm>
              <a:prstGeom prst="rect">
                <a:avLst/>
              </a:prstGeom>
              <a:noFill/>
            </p:spPr>
            <p:txBody>
              <a:bodyPr wrap="none" rtlCol="0">
                <a:spAutoFit/>
              </a:bodyPr>
              <a:lstStyle/>
              <a:p>
                <a:pPr algn="ctr"/>
                <a:r>
                  <a:rPr lang="en-US" sz="1400" dirty="0" err="1" smtClean="0">
                    <a:solidFill>
                      <a:srgbClr val="4D4D4D"/>
                    </a:solidFill>
                  </a:rPr>
                  <a:t>NetWitness</a:t>
                </a:r>
                <a:endParaRPr lang="en-US" sz="1400" dirty="0">
                  <a:solidFill>
                    <a:srgbClr val="4D4D4D"/>
                  </a:solidFill>
                </a:endParaRPr>
              </a:p>
            </p:txBody>
          </p:sp>
        </p:grpSp>
        <p:sp>
          <p:nvSpPr>
            <p:cNvPr id="49" name="Rounded Rectangle 48"/>
            <p:cNvSpPr/>
            <p:nvPr/>
          </p:nvSpPr>
          <p:spPr>
            <a:xfrm>
              <a:off x="5919643" y="1499426"/>
              <a:ext cx="563284" cy="155687"/>
            </a:xfrm>
            <a:prstGeom prst="roundRect">
              <a:avLst/>
            </a:prstGeom>
            <a:solidFill>
              <a:srgbClr val="BA303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00" dirty="0">
                  <a:solidFill>
                    <a:schemeClr val="bg1">
                      <a:lumMod val="85000"/>
                    </a:schemeClr>
                  </a:solidFill>
                </a:rPr>
                <a:t>RE</a:t>
              </a:r>
            </a:p>
          </p:txBody>
        </p:sp>
        <p:sp>
          <p:nvSpPr>
            <p:cNvPr id="50" name="Rounded Rectangle 49"/>
            <p:cNvSpPr/>
            <p:nvPr/>
          </p:nvSpPr>
          <p:spPr>
            <a:xfrm>
              <a:off x="5919643" y="1712593"/>
              <a:ext cx="563284" cy="155687"/>
            </a:xfrm>
            <a:prstGeom prst="roundRect">
              <a:avLst/>
            </a:prstGeom>
            <a:solidFill>
              <a:srgbClr val="BA303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00" dirty="0">
                  <a:solidFill>
                    <a:schemeClr val="bg1">
                      <a:lumMod val="85000"/>
                    </a:schemeClr>
                  </a:solidFill>
                </a:rPr>
                <a:t>ESA</a:t>
              </a:r>
            </a:p>
          </p:txBody>
        </p:sp>
        <p:sp>
          <p:nvSpPr>
            <p:cNvPr id="51" name="Rounded Rectangle 50"/>
            <p:cNvSpPr/>
            <p:nvPr/>
          </p:nvSpPr>
          <p:spPr>
            <a:xfrm>
              <a:off x="5919643" y="1925759"/>
              <a:ext cx="563284" cy="155687"/>
            </a:xfrm>
            <a:prstGeom prst="roundRect">
              <a:avLst/>
            </a:prstGeom>
            <a:solidFill>
              <a:srgbClr val="BA303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00" dirty="0">
                  <a:solidFill>
                    <a:schemeClr val="bg1">
                      <a:lumMod val="85000"/>
                    </a:schemeClr>
                  </a:solidFill>
                </a:rPr>
                <a:t>SAIM</a:t>
              </a:r>
            </a:p>
          </p:txBody>
        </p:sp>
      </p:grpSp>
      <p:sp>
        <p:nvSpPr>
          <p:cNvPr id="55" name="Notched Right Arrow 54"/>
          <p:cNvSpPr/>
          <p:nvPr/>
        </p:nvSpPr>
        <p:spPr>
          <a:xfrm>
            <a:off x="2396142" y="1053890"/>
            <a:ext cx="1552772" cy="293887"/>
          </a:xfrm>
          <a:prstGeom prst="notchedRightArrow">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dirty="0">
                <a:solidFill>
                  <a:srgbClr val="FFFFFF"/>
                </a:solidFill>
              </a:rPr>
              <a:t>CEF, TCP/STCP</a:t>
            </a:r>
          </a:p>
        </p:txBody>
      </p:sp>
      <p:sp>
        <p:nvSpPr>
          <p:cNvPr id="56" name="Notched Right Arrow 55"/>
          <p:cNvSpPr/>
          <p:nvPr/>
        </p:nvSpPr>
        <p:spPr>
          <a:xfrm>
            <a:off x="2396142" y="1311873"/>
            <a:ext cx="1552772" cy="293887"/>
          </a:xfrm>
          <a:prstGeom prst="notchedRightArrow">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dirty="0">
                <a:solidFill>
                  <a:srgbClr val="FFFFFF"/>
                </a:solidFill>
              </a:rPr>
              <a:t>CEF, TCP</a:t>
            </a:r>
          </a:p>
        </p:txBody>
      </p:sp>
      <p:sp>
        <p:nvSpPr>
          <p:cNvPr id="57" name="Notched Right Arrow 56"/>
          <p:cNvSpPr/>
          <p:nvPr/>
        </p:nvSpPr>
        <p:spPr>
          <a:xfrm>
            <a:off x="2396142" y="1569857"/>
            <a:ext cx="1552772" cy="293887"/>
          </a:xfrm>
          <a:prstGeom prst="notchedRightArrow">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dirty="0">
                <a:solidFill>
                  <a:srgbClr val="FFFFFF"/>
                </a:solidFill>
              </a:rPr>
              <a:t>JSON, RMQ</a:t>
            </a:r>
          </a:p>
        </p:txBody>
      </p:sp>
      <p:sp>
        <p:nvSpPr>
          <p:cNvPr id="58" name="Notched Right Arrow 57"/>
          <p:cNvSpPr/>
          <p:nvPr/>
        </p:nvSpPr>
        <p:spPr>
          <a:xfrm>
            <a:off x="2396142" y="2458281"/>
            <a:ext cx="1552772" cy="293887"/>
          </a:xfrm>
          <a:prstGeom prst="notchedRightArrow">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dirty="0">
                <a:solidFill>
                  <a:srgbClr val="FFFFFF"/>
                </a:solidFill>
              </a:rPr>
              <a:t>CEF, TCP</a:t>
            </a:r>
          </a:p>
        </p:txBody>
      </p:sp>
      <p:sp>
        <p:nvSpPr>
          <p:cNvPr id="59" name="Notched Right Arrow 58"/>
          <p:cNvSpPr/>
          <p:nvPr/>
        </p:nvSpPr>
        <p:spPr>
          <a:xfrm>
            <a:off x="2396142" y="3590607"/>
            <a:ext cx="1552772" cy="293887"/>
          </a:xfrm>
          <a:prstGeom prst="notchedRightArrow">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dirty="0">
                <a:solidFill>
                  <a:srgbClr val="FFFFFF"/>
                </a:solidFill>
              </a:rPr>
              <a:t>CEF, TCP</a:t>
            </a:r>
          </a:p>
        </p:txBody>
      </p:sp>
      <p:sp>
        <p:nvSpPr>
          <p:cNvPr id="60" name="Notched Right Arrow 59"/>
          <p:cNvSpPr/>
          <p:nvPr/>
        </p:nvSpPr>
        <p:spPr>
          <a:xfrm>
            <a:off x="2396142" y="4711375"/>
            <a:ext cx="1552772" cy="293887"/>
          </a:xfrm>
          <a:prstGeom prst="notchedRightArrow">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dirty="0">
                <a:solidFill>
                  <a:srgbClr val="FFFFFF"/>
                </a:solidFill>
              </a:rPr>
              <a:t>CEF, UDP</a:t>
            </a:r>
          </a:p>
        </p:txBody>
      </p:sp>
      <p:sp>
        <p:nvSpPr>
          <p:cNvPr id="61" name="Notched Right Arrow 60"/>
          <p:cNvSpPr/>
          <p:nvPr/>
        </p:nvSpPr>
        <p:spPr>
          <a:xfrm>
            <a:off x="2396142" y="5642847"/>
            <a:ext cx="1552772" cy="690520"/>
          </a:xfrm>
          <a:prstGeom prst="notchedRightArrow">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dirty="0">
                <a:solidFill>
                  <a:srgbClr val="FFFFFF"/>
                </a:solidFill>
              </a:rPr>
              <a:t>JSON, TCP/STCP</a:t>
            </a:r>
          </a:p>
        </p:txBody>
      </p:sp>
    </p:spTree>
    <p:extLst>
      <p:ext uri="{BB962C8B-B14F-4D97-AF65-F5344CB8AC3E}">
        <p14:creationId xmlns:p14="http://schemas.microsoft.com/office/powerpoint/2010/main" val="211999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323379" y="1406375"/>
            <a:ext cx="5552488" cy="4589388"/>
          </a:xfrm>
          <a:prstGeom prst="rect">
            <a:avLst/>
          </a:prstGeom>
          <a:noFill/>
        </p:spPr>
        <p:txBody>
          <a:bodyPr lIns="0" tIns="0" rIns="0" bIns="0">
            <a:noAutofit/>
          </a:bodyPr>
          <a:lstStyle>
            <a:lvl1pPr marL="228600" indent="-228600" algn="l" defTabSz="914400" rtl="0" eaLnBrk="1" latinLnBrk="0" hangingPunct="1">
              <a:spcBef>
                <a:spcPts val="1200"/>
              </a:spcBef>
              <a:buClr>
                <a:schemeClr val="tx2"/>
              </a:buClr>
              <a:buFont typeface="Wingdings" pitchFamily="2" charset="2"/>
              <a:buChar char=""/>
              <a:defRPr sz="2400" kern="1200">
                <a:solidFill>
                  <a:schemeClr val="bg2"/>
                </a:solidFill>
                <a:latin typeface="Verdana" pitchFamily="34" charset="0"/>
                <a:ea typeface="+mn-ea"/>
                <a:cs typeface="+mn-cs"/>
              </a:defRPr>
            </a:lvl1pPr>
            <a:lvl2pPr marL="742950" indent="-285750" algn="l" defTabSz="914400" rtl="0" eaLnBrk="1" latinLnBrk="0" hangingPunct="1">
              <a:spcBef>
                <a:spcPts val="300"/>
              </a:spcBef>
              <a:buClr>
                <a:schemeClr val="tx2"/>
              </a:buClr>
              <a:buFont typeface="Verdana" pitchFamily="34" charset="0"/>
              <a:buChar char="–"/>
              <a:defRPr sz="2000" kern="1200">
                <a:solidFill>
                  <a:schemeClr val="bg2"/>
                </a:solidFill>
                <a:latin typeface="Verdana" pitchFamily="34" charset="0"/>
                <a:ea typeface="+mn-ea"/>
                <a:cs typeface="+mn-cs"/>
              </a:defRPr>
            </a:lvl2pPr>
            <a:lvl3pPr marL="1143000" indent="-228600" algn="l" defTabSz="914400" rtl="0" eaLnBrk="1" latinLnBrk="0" hangingPunct="1">
              <a:spcBef>
                <a:spcPts val="300"/>
              </a:spcBef>
              <a:buClr>
                <a:schemeClr val="tx2"/>
              </a:buClr>
              <a:buFont typeface="Verdana" pitchFamily="34" charset="0"/>
              <a:buChar char="▪"/>
              <a:defRPr sz="1600" kern="1200">
                <a:solidFill>
                  <a:schemeClr val="bg2"/>
                </a:solidFill>
                <a:latin typeface="Verdana" pitchFamily="34" charset="0"/>
                <a:ea typeface="+mn-ea"/>
                <a:cs typeface="+mn-cs"/>
              </a:defRPr>
            </a:lvl3pPr>
            <a:lvl4pPr marL="1658938" indent="-287338" algn="l" defTabSz="914400" rtl="0" eaLnBrk="1" latinLnBrk="0" hangingPunct="1">
              <a:spcBef>
                <a:spcPts val="300"/>
              </a:spcBef>
              <a:buClr>
                <a:schemeClr val="tx2"/>
              </a:buClr>
              <a:buFont typeface="Verdana" pitchFamily="34" charset="0"/>
              <a:buChar char="—"/>
              <a:defRPr sz="1200" kern="1200">
                <a:solidFill>
                  <a:schemeClr val="bg2"/>
                </a:solidFill>
                <a:latin typeface="Verdana" pitchFamily="34" charset="0"/>
                <a:ea typeface="+mn-ea"/>
                <a:cs typeface="+mn-cs"/>
              </a:defRPr>
            </a:lvl4pPr>
            <a:lvl5pPr marL="2057400" indent="-228600" algn="l" defTabSz="914400" rtl="0" eaLnBrk="1" latinLnBrk="0" hangingPunct="1">
              <a:spcBef>
                <a:spcPts val="300"/>
              </a:spcBef>
              <a:buClr>
                <a:schemeClr val="tx2"/>
              </a:buClr>
              <a:buFont typeface="Verdana" pitchFamily="34" charset="0"/>
              <a:buChar char="»"/>
              <a:defRPr sz="11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Clr>
                <a:srgbClr val="C00000"/>
              </a:buClr>
            </a:pPr>
            <a:r>
              <a:rPr lang="en-US" b="1" dirty="0">
                <a:solidFill>
                  <a:schemeClr val="tx1"/>
                </a:solidFill>
                <a:ea typeface="Verdana" pitchFamily="34" charset="0"/>
                <a:cs typeface="Verdana" pitchFamily="34" charset="0"/>
              </a:rPr>
              <a:t>Incident Response</a:t>
            </a:r>
            <a:br>
              <a:rPr lang="en-US" b="1" dirty="0">
                <a:solidFill>
                  <a:schemeClr val="tx1"/>
                </a:solidFill>
                <a:ea typeface="Verdana" pitchFamily="34" charset="0"/>
                <a:cs typeface="Verdana" pitchFamily="34" charset="0"/>
              </a:rPr>
            </a:br>
            <a:r>
              <a:rPr lang="en-US" dirty="0">
                <a:solidFill>
                  <a:schemeClr val="tx1"/>
                </a:solidFill>
                <a:ea typeface="Verdana" pitchFamily="34" charset="0"/>
                <a:cs typeface="Verdana" pitchFamily="34" charset="0"/>
              </a:rPr>
              <a:t>Rapid breach response &amp;       SLA-based retainer</a:t>
            </a:r>
          </a:p>
          <a:p>
            <a:pPr>
              <a:lnSpc>
                <a:spcPct val="120000"/>
              </a:lnSpc>
              <a:buClr>
                <a:srgbClr val="C00000"/>
              </a:buClr>
            </a:pPr>
            <a:r>
              <a:rPr lang="en-US" b="1" dirty="0">
                <a:solidFill>
                  <a:schemeClr val="tx1"/>
                </a:solidFill>
                <a:ea typeface="Verdana" pitchFamily="34" charset="0"/>
                <a:cs typeface="Verdana" pitchFamily="34" charset="0"/>
              </a:rPr>
              <a:t>Strategy &amp; Roadmap</a:t>
            </a:r>
            <a:br>
              <a:rPr lang="en-US" b="1" dirty="0">
                <a:solidFill>
                  <a:schemeClr val="tx1"/>
                </a:solidFill>
                <a:ea typeface="Verdana" pitchFamily="34" charset="0"/>
                <a:cs typeface="Verdana" pitchFamily="34" charset="0"/>
              </a:rPr>
            </a:br>
            <a:r>
              <a:rPr lang="en-US" dirty="0">
                <a:solidFill>
                  <a:schemeClr val="tx1"/>
                </a:solidFill>
                <a:ea typeface="Verdana" pitchFamily="34" charset="0"/>
                <a:cs typeface="Verdana" pitchFamily="34" charset="0"/>
              </a:rPr>
              <a:t>Review and recommendations</a:t>
            </a:r>
          </a:p>
          <a:p>
            <a:pPr>
              <a:lnSpc>
                <a:spcPct val="120000"/>
              </a:lnSpc>
              <a:buClr>
                <a:srgbClr val="C00000"/>
              </a:buClr>
            </a:pPr>
            <a:r>
              <a:rPr lang="en-US" b="1" dirty="0" err="1">
                <a:solidFill>
                  <a:schemeClr val="tx1"/>
                </a:solidFill>
                <a:ea typeface="Verdana" pitchFamily="34" charset="0"/>
                <a:cs typeface="Verdana" pitchFamily="34" charset="0"/>
              </a:rPr>
              <a:t>NextGen</a:t>
            </a:r>
            <a:r>
              <a:rPr lang="en-US" b="1" dirty="0">
                <a:solidFill>
                  <a:schemeClr val="tx1"/>
                </a:solidFill>
                <a:ea typeface="Verdana" pitchFamily="34" charset="0"/>
                <a:cs typeface="Verdana" pitchFamily="34" charset="0"/>
              </a:rPr>
              <a:t> Security Operations </a:t>
            </a:r>
            <a:br>
              <a:rPr lang="en-US" b="1" dirty="0">
                <a:solidFill>
                  <a:schemeClr val="tx1"/>
                </a:solidFill>
                <a:ea typeface="Verdana" pitchFamily="34" charset="0"/>
                <a:cs typeface="Verdana" pitchFamily="34" charset="0"/>
              </a:rPr>
            </a:br>
            <a:r>
              <a:rPr lang="en-US" dirty="0">
                <a:solidFill>
                  <a:schemeClr val="tx1"/>
                </a:solidFill>
                <a:ea typeface="Verdana" pitchFamily="34" charset="0"/>
                <a:cs typeface="Verdana" pitchFamily="34" charset="0"/>
              </a:rPr>
              <a:t>Technical consulting to transform from reactive to proactive</a:t>
            </a:r>
          </a:p>
          <a:p>
            <a:pPr>
              <a:lnSpc>
                <a:spcPct val="120000"/>
              </a:lnSpc>
            </a:pPr>
            <a:endParaRPr lang="en-US" dirty="0">
              <a:ea typeface="Verdana" pitchFamily="34" charset="0"/>
              <a:cs typeface="Verdana" pitchFamily="34" charset="0"/>
            </a:endParaRPr>
          </a:p>
          <a:p>
            <a:pPr>
              <a:lnSpc>
                <a:spcPct val="120000"/>
              </a:lnSpc>
            </a:pPr>
            <a:endParaRPr lang="en-US" dirty="0">
              <a:ea typeface="Verdana" pitchFamily="34" charset="0"/>
              <a:cs typeface="Verdana" pitchFamily="34" charset="0"/>
            </a:endParaRPr>
          </a:p>
          <a:p>
            <a:pPr>
              <a:lnSpc>
                <a:spcPct val="120000"/>
              </a:lnSpc>
            </a:pPr>
            <a:endParaRPr lang="en-US" dirty="0">
              <a:ea typeface="Verdana" pitchFamily="34" charset="0"/>
              <a:cs typeface="Verdana" pitchFamily="34" charset="0"/>
            </a:endParaRPr>
          </a:p>
          <a:p>
            <a:pPr marL="0" indent="0">
              <a:buNone/>
            </a:pPr>
            <a:endParaRPr lang="en-US" dirty="0">
              <a:ea typeface="Verdana" pitchFamily="34" charset="0"/>
              <a:cs typeface="Verdana"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6362068" y="1487820"/>
            <a:ext cx="5378641" cy="316467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463108" y="316753"/>
            <a:ext cx="11277600" cy="609600"/>
          </a:xfrm>
        </p:spPr>
        <p:txBody>
          <a:bodyPr/>
          <a:lstStyle/>
          <a:p>
            <a:r>
              <a:rPr lang="en-US" sz="3700" dirty="0">
                <a:solidFill>
                  <a:srgbClr val="D52B1E"/>
                </a:solidFill>
                <a:latin typeface="+mj-lt"/>
                <a:cs typeface="Architects Daughter"/>
              </a:rPr>
              <a:t>RSA Advanced Cyber Defense Services</a:t>
            </a:r>
            <a:br>
              <a:rPr lang="en-US" sz="3700" dirty="0">
                <a:solidFill>
                  <a:srgbClr val="D52B1E"/>
                </a:solidFill>
                <a:latin typeface="+mj-lt"/>
                <a:cs typeface="Architects Daughter"/>
              </a:rPr>
            </a:br>
            <a:endParaRPr lang="en-US" dirty="0">
              <a:latin typeface="+mj-lt"/>
              <a:cs typeface="Architects Daughter"/>
            </a:endParaRPr>
          </a:p>
        </p:txBody>
      </p:sp>
    </p:spTree>
    <p:extLst>
      <p:ext uri="{BB962C8B-B14F-4D97-AF65-F5344CB8AC3E}">
        <p14:creationId xmlns:p14="http://schemas.microsoft.com/office/powerpoint/2010/main" val="249438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346171" y="2610441"/>
            <a:ext cx="7073773" cy="800219"/>
          </a:xfrm>
          <a:prstGeom prst="rect">
            <a:avLst/>
          </a:prstGeom>
          <a:noFill/>
        </p:spPr>
        <p:txBody>
          <a:bodyPr wrap="square" lIns="121917" tIns="60958" rIns="121917" bIns="60958" rtlCol="0">
            <a:spAutoFit/>
          </a:bodyPr>
          <a:lstStyle/>
          <a:p>
            <a:pPr algn="ctr"/>
            <a:r>
              <a:rPr lang="en-US" sz="1600" b="1" dirty="0">
                <a:solidFill>
                  <a:srgbClr val="000000"/>
                </a:solidFill>
                <a:latin typeface="Verdana"/>
              </a:rPr>
              <a:t>ASOC Design &amp; Implementation</a:t>
            </a:r>
          </a:p>
          <a:p>
            <a:pPr algn="ctr"/>
            <a:r>
              <a:rPr lang="en-US" sz="1400" dirty="0">
                <a:solidFill>
                  <a:srgbClr val="000000"/>
                </a:solidFill>
                <a:latin typeface="Verdana"/>
              </a:rPr>
              <a:t>ASOC Strategy, Design &amp; Program Development</a:t>
            </a:r>
          </a:p>
          <a:p>
            <a:pPr algn="ctr"/>
            <a:r>
              <a:rPr lang="en-US" sz="1400" dirty="0">
                <a:solidFill>
                  <a:srgbClr val="000000"/>
                </a:solidFill>
                <a:latin typeface="Verdana"/>
              </a:rPr>
              <a:t>Technology &amp; Operations Buildout | Residencies, Support &amp; Training</a:t>
            </a:r>
          </a:p>
        </p:txBody>
      </p:sp>
      <p:sp>
        <p:nvSpPr>
          <p:cNvPr id="23" name="Isosceles Triangle 22"/>
          <p:cNvSpPr/>
          <p:nvPr/>
        </p:nvSpPr>
        <p:spPr>
          <a:xfrm rot="5400000">
            <a:off x="-706276" y="3064885"/>
            <a:ext cx="4580403" cy="1446935"/>
          </a:xfrm>
          <a:prstGeom prst="triangle">
            <a:avLst>
              <a:gd name="adj" fmla="val 50787"/>
            </a:avLst>
          </a:prstGeom>
          <a:gradFill flip="none" rotWithShape="1">
            <a:gsLst>
              <a:gs pos="0">
                <a:schemeClr val="bg1">
                  <a:lumMod val="50000"/>
                  <a:alpha val="38000"/>
                </a:schemeClr>
              </a:gs>
              <a:gs pos="100000">
                <a:srgbClr val="93C5FF">
                  <a:alpha val="0"/>
                </a:srgbClr>
              </a:gs>
            </a:gsLst>
            <a:lin ang="5400000" scaled="1"/>
            <a:tileRect/>
          </a:gradFill>
          <a:ln w="12700" cap="flat" cmpd="sng" algn="ctr">
            <a:noFill/>
            <a:prstDash val="solid"/>
          </a:ln>
          <a:effectLst/>
        </p:spPr>
        <p:txBody>
          <a:bodyPr lIns="121917" tIns="60958" rIns="121917" bIns="60958" rtlCol="0" anchor="ctr"/>
          <a:lstStyle/>
          <a:p>
            <a:pPr fontAlgn="auto">
              <a:spcBef>
                <a:spcPts val="0"/>
              </a:spcBef>
              <a:spcAft>
                <a:spcPts val="0"/>
              </a:spcAft>
              <a:defRPr/>
            </a:pPr>
            <a:endParaRPr lang="en-US" kern="0" dirty="0" smtClean="0">
              <a:solidFill>
                <a:srgbClr val="FFFFFF"/>
              </a:solidFill>
              <a:latin typeface="Verdana"/>
              <a:cs typeface="+mn-cs"/>
            </a:endParaRPr>
          </a:p>
        </p:txBody>
      </p:sp>
      <p:sp>
        <p:nvSpPr>
          <p:cNvPr id="26" name="Isosceles Triangle 25"/>
          <p:cNvSpPr/>
          <p:nvPr/>
        </p:nvSpPr>
        <p:spPr>
          <a:xfrm rot="16200000" flipH="1">
            <a:off x="8166324" y="3064885"/>
            <a:ext cx="4580403" cy="1446935"/>
          </a:xfrm>
          <a:prstGeom prst="triangle">
            <a:avLst>
              <a:gd name="adj" fmla="val 50787"/>
            </a:avLst>
          </a:prstGeom>
          <a:gradFill flip="none" rotWithShape="1">
            <a:gsLst>
              <a:gs pos="0">
                <a:schemeClr val="bg1">
                  <a:lumMod val="50000"/>
                  <a:alpha val="38000"/>
                </a:schemeClr>
              </a:gs>
              <a:gs pos="100000">
                <a:srgbClr val="93C5FF">
                  <a:alpha val="0"/>
                </a:srgbClr>
              </a:gs>
            </a:gsLst>
            <a:lin ang="5400000" scaled="1"/>
            <a:tileRect/>
          </a:gradFill>
          <a:ln w="12700" cap="flat" cmpd="sng" algn="ctr">
            <a:noFill/>
            <a:prstDash val="solid"/>
          </a:ln>
          <a:effectLst/>
        </p:spPr>
        <p:txBody>
          <a:bodyPr lIns="121917" tIns="60958" rIns="121917" bIns="60958" rtlCol="0" anchor="ctr"/>
          <a:lstStyle/>
          <a:p>
            <a:pPr fontAlgn="auto">
              <a:spcBef>
                <a:spcPts val="0"/>
              </a:spcBef>
              <a:spcAft>
                <a:spcPts val="0"/>
              </a:spcAft>
              <a:defRPr/>
            </a:pPr>
            <a:endParaRPr lang="en-US" kern="0" dirty="0" smtClean="0">
              <a:solidFill>
                <a:srgbClr val="FFFFFF"/>
              </a:solidFill>
              <a:latin typeface="Verdana"/>
              <a:cs typeface="+mn-cs"/>
            </a:endParaRPr>
          </a:p>
        </p:txBody>
      </p:sp>
      <p:sp>
        <p:nvSpPr>
          <p:cNvPr id="28" name="TextBox 27"/>
          <p:cNvSpPr txBox="1"/>
          <p:nvPr/>
        </p:nvSpPr>
        <p:spPr>
          <a:xfrm>
            <a:off x="2297889" y="3540536"/>
            <a:ext cx="7170336" cy="800219"/>
          </a:xfrm>
          <a:prstGeom prst="rect">
            <a:avLst/>
          </a:prstGeom>
          <a:noFill/>
        </p:spPr>
        <p:txBody>
          <a:bodyPr wrap="square" lIns="121917" tIns="60958" rIns="121917" bIns="60958" rtlCol="0">
            <a:spAutoFit/>
          </a:bodyPr>
          <a:lstStyle/>
          <a:p>
            <a:pPr algn="ctr"/>
            <a:r>
              <a:rPr lang="en-US" sz="1600" b="1" dirty="0">
                <a:solidFill>
                  <a:srgbClr val="000000"/>
                </a:solidFill>
                <a:latin typeface="Verdana"/>
              </a:rPr>
              <a:t>Security Operations Management</a:t>
            </a:r>
          </a:p>
          <a:p>
            <a:pPr algn="ctr"/>
            <a:r>
              <a:rPr lang="en-US" sz="1400" dirty="0">
                <a:solidFill>
                  <a:srgbClr val="000000"/>
                </a:solidFill>
                <a:latin typeface="Verdana"/>
              </a:rPr>
              <a:t>SecOps Strategy &amp; Management | Use Case Development </a:t>
            </a:r>
          </a:p>
          <a:p>
            <a:pPr algn="ctr"/>
            <a:r>
              <a:rPr lang="en-US" sz="1400" dirty="0">
                <a:solidFill>
                  <a:srgbClr val="000000"/>
                </a:solidFill>
                <a:latin typeface="Verdana"/>
              </a:rPr>
              <a:t>Incident Response Procedures</a:t>
            </a:r>
          </a:p>
        </p:txBody>
      </p:sp>
      <p:sp>
        <p:nvSpPr>
          <p:cNvPr id="29" name="TextBox 28"/>
          <p:cNvSpPr txBox="1"/>
          <p:nvPr/>
        </p:nvSpPr>
        <p:spPr>
          <a:xfrm>
            <a:off x="2276114" y="1680347"/>
            <a:ext cx="7213895" cy="800219"/>
          </a:xfrm>
          <a:prstGeom prst="rect">
            <a:avLst/>
          </a:prstGeom>
          <a:noFill/>
        </p:spPr>
        <p:txBody>
          <a:bodyPr wrap="square" lIns="121917" tIns="60958" rIns="121917" bIns="60958" rtlCol="0">
            <a:spAutoFit/>
          </a:bodyPr>
          <a:lstStyle/>
          <a:p>
            <a:pPr algn="ctr"/>
            <a:r>
              <a:rPr lang="en-US" sz="1600" b="1" dirty="0">
                <a:solidFill>
                  <a:srgbClr val="000000"/>
                </a:solidFill>
                <a:latin typeface="Verdana"/>
              </a:rPr>
              <a:t>Incident Response</a:t>
            </a:r>
          </a:p>
          <a:p>
            <a:pPr algn="ctr"/>
            <a:r>
              <a:rPr lang="en-US" sz="1400" dirty="0">
                <a:solidFill>
                  <a:srgbClr val="000000"/>
                </a:solidFill>
                <a:latin typeface="Verdana"/>
              </a:rPr>
              <a:t>Retainer | Incident Discovery | </a:t>
            </a:r>
            <a:r>
              <a:rPr lang="en-US" sz="1400" dirty="0">
                <a:solidFill>
                  <a:srgbClr val="000000"/>
                </a:solidFill>
              </a:rPr>
              <a:t>Incident Response | IR Hunting Services</a:t>
            </a:r>
            <a:endParaRPr lang="en-US" sz="1400" dirty="0">
              <a:solidFill>
                <a:srgbClr val="000000"/>
              </a:solidFill>
              <a:latin typeface="Verdana"/>
            </a:endParaRPr>
          </a:p>
          <a:p>
            <a:pPr algn="ctr"/>
            <a:r>
              <a:rPr lang="en-US" sz="1400" dirty="0">
                <a:solidFill>
                  <a:srgbClr val="000000"/>
                </a:solidFill>
              </a:rPr>
              <a:t>Breach Management</a:t>
            </a:r>
            <a:endParaRPr lang="en-US" sz="1400" dirty="0">
              <a:solidFill>
                <a:srgbClr val="000000"/>
              </a:solidFill>
              <a:latin typeface="Verdana"/>
            </a:endParaRPr>
          </a:p>
        </p:txBody>
      </p:sp>
      <p:sp>
        <p:nvSpPr>
          <p:cNvPr id="30" name="TextBox 29"/>
          <p:cNvSpPr txBox="1"/>
          <p:nvPr/>
        </p:nvSpPr>
        <p:spPr>
          <a:xfrm>
            <a:off x="1980587" y="5185285"/>
            <a:ext cx="7804941" cy="1015663"/>
          </a:xfrm>
          <a:prstGeom prst="rect">
            <a:avLst/>
          </a:prstGeom>
          <a:noFill/>
        </p:spPr>
        <p:txBody>
          <a:bodyPr wrap="square" lIns="121917" tIns="60958" rIns="121917" bIns="60958" rtlCol="0">
            <a:spAutoFit/>
          </a:bodyPr>
          <a:lstStyle/>
          <a:p>
            <a:pPr algn="ctr"/>
            <a:r>
              <a:rPr lang="en-US" sz="1600" b="1" dirty="0">
                <a:solidFill>
                  <a:srgbClr val="000000"/>
                </a:solidFill>
                <a:latin typeface="Verdana"/>
              </a:rPr>
              <a:t>Cyber Readiness &amp; Capability Roadmap</a:t>
            </a:r>
          </a:p>
          <a:p>
            <a:pPr algn="ctr"/>
            <a:r>
              <a:rPr lang="en-US" sz="1400" dirty="0">
                <a:solidFill>
                  <a:srgbClr val="000000"/>
                </a:solidFill>
                <a:latin typeface="Verdana"/>
              </a:rPr>
              <a:t>Current State &amp; Gap Analysis | Maturity Modeling | Breach Readiness Roadmap | Net Defender (Cyber Security Framework)</a:t>
            </a:r>
          </a:p>
          <a:p>
            <a:pPr algn="ctr"/>
            <a:endParaRPr lang="en-US" sz="1400" dirty="0">
              <a:solidFill>
                <a:srgbClr val="000000"/>
              </a:solidFill>
              <a:latin typeface="Verdana"/>
            </a:endParaRPr>
          </a:p>
        </p:txBody>
      </p:sp>
      <p:sp>
        <p:nvSpPr>
          <p:cNvPr id="31" name="Line 12"/>
          <p:cNvSpPr>
            <a:spLocks noChangeAspect="1" noChangeShapeType="1"/>
          </p:cNvSpPr>
          <p:nvPr/>
        </p:nvSpPr>
        <p:spPr bwMode="auto">
          <a:xfrm rot="16200000">
            <a:off x="5885433" y="-698738"/>
            <a:ext cx="0" cy="6459167"/>
          </a:xfrm>
          <a:prstGeom prst="line">
            <a:avLst/>
          </a:prstGeom>
          <a:noFill/>
          <a:ln w="25400">
            <a:solidFill>
              <a:srgbClr val="C00000"/>
            </a:solidFill>
            <a:prstDash val="sysDot"/>
            <a:round/>
            <a:headEnd type="none" w="sm" len="sm"/>
            <a:tailEnd type="none" w="sm" len="sm"/>
          </a:ln>
        </p:spPr>
        <p:txBody>
          <a:bodyPr wrap="none" lIns="121917" tIns="60958" rIns="121917" bIns="60958" anchor="ctr">
            <a:prstTxWarp prst="textNoShape">
              <a:avLst/>
            </a:prstTxWarp>
          </a:bodyPr>
          <a:lstStyle/>
          <a:p>
            <a:endParaRPr lang="en-US" sz="2100" dirty="0">
              <a:solidFill>
                <a:srgbClr val="B5121B"/>
              </a:solidFill>
              <a:latin typeface="Verdana"/>
              <a:cs typeface="Verdana"/>
            </a:endParaRPr>
          </a:p>
        </p:txBody>
      </p:sp>
      <p:sp>
        <p:nvSpPr>
          <p:cNvPr id="33" name="Line 12"/>
          <p:cNvSpPr>
            <a:spLocks noChangeAspect="1" noChangeShapeType="1"/>
          </p:cNvSpPr>
          <p:nvPr/>
        </p:nvSpPr>
        <p:spPr bwMode="auto">
          <a:xfrm rot="16200000">
            <a:off x="5885433" y="1886675"/>
            <a:ext cx="0" cy="6459167"/>
          </a:xfrm>
          <a:prstGeom prst="line">
            <a:avLst/>
          </a:prstGeom>
          <a:noFill/>
          <a:ln w="25400">
            <a:solidFill>
              <a:srgbClr val="C00000"/>
            </a:solidFill>
            <a:prstDash val="sysDot"/>
            <a:round/>
            <a:headEnd type="none" w="sm" len="sm"/>
            <a:tailEnd type="none" w="sm" len="sm"/>
          </a:ln>
        </p:spPr>
        <p:txBody>
          <a:bodyPr wrap="none" lIns="121917" tIns="60958" rIns="121917" bIns="60958" anchor="ctr">
            <a:prstTxWarp prst="textNoShape">
              <a:avLst/>
            </a:prstTxWarp>
          </a:bodyPr>
          <a:lstStyle/>
          <a:p>
            <a:endParaRPr lang="en-US" sz="2100" dirty="0">
              <a:solidFill>
                <a:srgbClr val="B5121B"/>
              </a:solidFill>
              <a:latin typeface="Verdana"/>
              <a:cs typeface="Verdana"/>
            </a:endParaRPr>
          </a:p>
        </p:txBody>
      </p:sp>
      <p:sp>
        <p:nvSpPr>
          <p:cNvPr id="15" name="Line 12"/>
          <p:cNvSpPr>
            <a:spLocks noChangeAspect="1" noChangeShapeType="1"/>
          </p:cNvSpPr>
          <p:nvPr/>
        </p:nvSpPr>
        <p:spPr bwMode="auto">
          <a:xfrm rot="16200000">
            <a:off x="5885433" y="1125425"/>
            <a:ext cx="0" cy="6459167"/>
          </a:xfrm>
          <a:prstGeom prst="line">
            <a:avLst/>
          </a:prstGeom>
          <a:noFill/>
          <a:ln w="25400">
            <a:solidFill>
              <a:srgbClr val="C00000"/>
            </a:solidFill>
            <a:prstDash val="sysDot"/>
            <a:round/>
            <a:headEnd type="none" w="sm" len="sm"/>
            <a:tailEnd type="none" w="sm" len="sm"/>
          </a:ln>
        </p:spPr>
        <p:txBody>
          <a:bodyPr wrap="none" lIns="121917" tIns="60958" rIns="121917" bIns="60958" anchor="ctr">
            <a:prstTxWarp prst="textNoShape">
              <a:avLst/>
            </a:prstTxWarp>
          </a:bodyPr>
          <a:lstStyle/>
          <a:p>
            <a:endParaRPr lang="en-US" sz="2100" dirty="0">
              <a:solidFill>
                <a:srgbClr val="B5121B"/>
              </a:solidFill>
              <a:latin typeface="Verdana"/>
              <a:cs typeface="Verdana"/>
            </a:endParaRPr>
          </a:p>
        </p:txBody>
      </p:sp>
      <p:sp>
        <p:nvSpPr>
          <p:cNvPr id="17" name="Line 12"/>
          <p:cNvSpPr>
            <a:spLocks noChangeAspect="1" noChangeShapeType="1"/>
          </p:cNvSpPr>
          <p:nvPr/>
        </p:nvSpPr>
        <p:spPr bwMode="auto">
          <a:xfrm rot="16200000">
            <a:off x="5885433" y="238482"/>
            <a:ext cx="0" cy="6459167"/>
          </a:xfrm>
          <a:prstGeom prst="line">
            <a:avLst/>
          </a:prstGeom>
          <a:noFill/>
          <a:ln w="25400">
            <a:solidFill>
              <a:srgbClr val="C00000"/>
            </a:solidFill>
            <a:prstDash val="sysDot"/>
            <a:round/>
            <a:headEnd type="none" w="sm" len="sm"/>
            <a:tailEnd type="none" w="sm" len="sm"/>
          </a:ln>
        </p:spPr>
        <p:txBody>
          <a:bodyPr wrap="none" lIns="121917" tIns="60958" rIns="121917" bIns="60958" anchor="ctr">
            <a:prstTxWarp prst="textNoShape">
              <a:avLst/>
            </a:prstTxWarp>
          </a:bodyPr>
          <a:lstStyle/>
          <a:p>
            <a:endParaRPr lang="en-US" sz="2100" dirty="0">
              <a:solidFill>
                <a:srgbClr val="B5121B"/>
              </a:solidFill>
              <a:latin typeface="Verdana"/>
              <a:cs typeface="Verdana"/>
            </a:endParaRPr>
          </a:p>
        </p:txBody>
      </p:sp>
      <p:sp>
        <p:nvSpPr>
          <p:cNvPr id="18" name="TextBox 17"/>
          <p:cNvSpPr txBox="1"/>
          <p:nvPr/>
        </p:nvSpPr>
        <p:spPr>
          <a:xfrm>
            <a:off x="2284780" y="4470631"/>
            <a:ext cx="7324611" cy="584776"/>
          </a:xfrm>
          <a:prstGeom prst="rect">
            <a:avLst/>
          </a:prstGeom>
          <a:noFill/>
        </p:spPr>
        <p:txBody>
          <a:bodyPr wrap="square" lIns="121917" tIns="60958" rIns="121917" bIns="60958" rtlCol="0">
            <a:spAutoFit/>
          </a:bodyPr>
          <a:lstStyle/>
          <a:p>
            <a:pPr algn="ctr"/>
            <a:r>
              <a:rPr lang="en-US" sz="1600" b="1" dirty="0">
                <a:solidFill>
                  <a:srgbClr val="000000"/>
                </a:solidFill>
                <a:latin typeface="Verdana"/>
              </a:rPr>
              <a:t>Cyber &amp; Counter Threat Intelligence</a:t>
            </a:r>
          </a:p>
          <a:p>
            <a:pPr algn="ctr"/>
            <a:r>
              <a:rPr lang="en-US" sz="1400" dirty="0">
                <a:solidFill>
                  <a:srgbClr val="000000"/>
                </a:solidFill>
                <a:latin typeface="Verdana"/>
              </a:rPr>
              <a:t>Program Development | Web &amp; E-mail Threat Operations | Best Practices</a:t>
            </a:r>
            <a:endParaRPr lang="en-US" sz="1500" dirty="0">
              <a:solidFill>
                <a:srgbClr val="000000"/>
              </a:solidFill>
              <a:latin typeface="Verdana"/>
            </a:endParaRPr>
          </a:p>
        </p:txBody>
      </p:sp>
      <p:sp>
        <p:nvSpPr>
          <p:cNvPr id="20" name="Text Placeholder 2"/>
          <p:cNvSpPr>
            <a:spLocks noGrp="1"/>
          </p:cNvSpPr>
          <p:nvPr>
            <p:ph type="subTitle" idx="1"/>
          </p:nvPr>
        </p:nvSpPr>
        <p:spPr/>
        <p:txBody>
          <a:bodyPr/>
          <a:lstStyle/>
          <a:p>
            <a:r>
              <a:rPr lang="en-US" sz="2100" dirty="0">
                <a:solidFill>
                  <a:schemeClr val="tx1"/>
                </a:solidFill>
              </a:rPr>
              <a:t>Develop and mature a portfolio for ongoing competitive advantage</a:t>
            </a:r>
          </a:p>
        </p:txBody>
      </p:sp>
      <p:sp>
        <p:nvSpPr>
          <p:cNvPr id="19" name="Title 1"/>
          <p:cNvSpPr>
            <a:spLocks noGrp="1"/>
          </p:cNvSpPr>
          <p:nvPr>
            <p:ph type="ctrTitle"/>
          </p:nvPr>
        </p:nvSpPr>
        <p:spPr>
          <a:xfrm>
            <a:off x="488954" y="241801"/>
            <a:ext cx="11214100" cy="920751"/>
          </a:xfrm>
        </p:spPr>
        <p:txBody>
          <a:bodyPr/>
          <a:lstStyle/>
          <a:p>
            <a:r>
              <a:rPr lang="en-US" sz="3700" dirty="0">
                <a:solidFill>
                  <a:srgbClr val="D52B1E"/>
                </a:solidFill>
                <a:cs typeface="Architects Daughter"/>
              </a:rPr>
              <a:t>RSA Advanced Cyber Defense Services</a:t>
            </a:r>
            <a:endParaRPr lang="en-US" sz="3700" dirty="0">
              <a:solidFill>
                <a:schemeClr val="accent2"/>
              </a:solidFill>
              <a:latin typeface="Architects Daughter"/>
              <a:cs typeface="Architects Daughter"/>
            </a:endParaRPr>
          </a:p>
        </p:txBody>
      </p:sp>
    </p:spTree>
    <p:extLst>
      <p:ext uri="{BB962C8B-B14F-4D97-AF65-F5344CB8AC3E}">
        <p14:creationId xmlns:p14="http://schemas.microsoft.com/office/powerpoint/2010/main" val="49227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rtlCol="0">
            <a:normAutofit/>
          </a:bodyPr>
          <a:lstStyle/>
          <a:p>
            <a:pPr fontAlgn="auto">
              <a:buFont typeface="Arial" panose="020B0604020202020204" pitchFamily="34" charset="0"/>
              <a:buNone/>
              <a:defRPr/>
            </a:pPr>
            <a:endParaRPr lang="en-US">
              <a:ea typeface="Open Sans" panose="020B0606030504020204" pitchFamily="34" charset="0"/>
            </a:endParaRPr>
          </a:p>
        </p:txBody>
      </p:sp>
      <p:sp>
        <p:nvSpPr>
          <p:cNvPr id="2" name="Title 1"/>
          <p:cNvSpPr>
            <a:spLocks noGrp="1"/>
          </p:cNvSpPr>
          <p:nvPr>
            <p:ph type="title"/>
          </p:nvPr>
        </p:nvSpPr>
        <p:spPr/>
        <p:txBody>
          <a:bodyPr/>
          <a:lstStyle/>
          <a:p>
            <a:r>
              <a:rPr lang="en-US" dirty="0" smtClean="0"/>
              <a:t>TITLE</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 SIMPLE WAY TO ADD THE NEW TEMPLATE TO YOUR PRESENTATION</a:t>
            </a:r>
            <a:endParaRPr lang="en-US" dirty="0"/>
          </a:p>
        </p:txBody>
      </p:sp>
      <p:sp>
        <p:nvSpPr>
          <p:cNvPr id="15" name="Content Placeholder 8"/>
          <p:cNvSpPr txBox="1">
            <a:spLocks/>
          </p:cNvSpPr>
          <p:nvPr/>
        </p:nvSpPr>
        <p:spPr>
          <a:xfrm>
            <a:off x="486733" y="3542382"/>
            <a:ext cx="3840718" cy="338554"/>
          </a:xfrm>
          <a:prstGeom prst="rect">
            <a:avLst/>
          </a:prstGeom>
        </p:spPr>
        <p:txBody>
          <a:bodyPr vert="horz" wrap="square" lIns="0" tIns="0" rIns="0" bIns="0">
            <a:spAutoFit/>
          </a:bodyPr>
          <a:lstStyle>
            <a:lvl1pPr marL="228600" indent="-228600" algn="l" defTabSz="457200" rtl="0" eaLnBrk="1" latinLnBrk="0" hangingPunct="1">
              <a:spcBef>
                <a:spcPts val="1200"/>
              </a:spcBef>
              <a:buClr>
                <a:schemeClr val="tx2"/>
              </a:buClr>
              <a:buFont typeface="Arial"/>
              <a:buChar char="•"/>
              <a:defRPr sz="2400" kern="1200">
                <a:solidFill>
                  <a:srgbClr val="717074"/>
                </a:solidFill>
                <a:latin typeface="+mn-lt"/>
                <a:ea typeface="+mn-ea"/>
                <a:cs typeface="+mn-cs"/>
              </a:defRPr>
            </a:lvl1pPr>
            <a:lvl2pPr marL="742950" indent="-285750" algn="l" defTabSz="457200" rtl="0" eaLnBrk="1" latinLnBrk="0" hangingPunct="1">
              <a:spcBef>
                <a:spcPts val="300"/>
              </a:spcBef>
              <a:buClr>
                <a:schemeClr val="tx2"/>
              </a:buClr>
              <a:buFont typeface="Arial"/>
              <a:buChar char="–"/>
              <a:defRPr sz="2000" kern="1200">
                <a:solidFill>
                  <a:srgbClr val="717074"/>
                </a:solidFill>
                <a:latin typeface="+mn-lt"/>
                <a:ea typeface="+mn-ea"/>
                <a:cs typeface="+mn-cs"/>
              </a:defRPr>
            </a:lvl2pPr>
            <a:lvl3pPr marL="1084263" indent="-169863" algn="l" defTabSz="457200" rtl="0" eaLnBrk="1" latinLnBrk="0" hangingPunct="1">
              <a:spcBef>
                <a:spcPts val="300"/>
              </a:spcBef>
              <a:buClr>
                <a:schemeClr val="tx2"/>
              </a:buClr>
              <a:buFont typeface="Arial"/>
              <a:buChar char="•"/>
              <a:defRPr sz="1600" kern="1200">
                <a:solidFill>
                  <a:srgbClr val="717074"/>
                </a:solidFill>
                <a:latin typeface="+mn-lt"/>
                <a:ea typeface="+mn-ea"/>
                <a:cs typeface="+mn-cs"/>
              </a:defRPr>
            </a:lvl3pPr>
            <a:lvl4pPr marL="1430338" indent="-168275" algn="l" defTabSz="457200" rtl="0" eaLnBrk="1" latinLnBrk="0" hangingPunct="1">
              <a:spcBef>
                <a:spcPts val="300"/>
              </a:spcBef>
              <a:buClr>
                <a:schemeClr val="tx2"/>
              </a:buClr>
              <a:buFont typeface="Arial"/>
              <a:buChar char="–"/>
              <a:defRPr sz="1200" kern="1200">
                <a:solidFill>
                  <a:srgbClr val="717074"/>
                </a:solidFill>
                <a:latin typeface="+mn-lt"/>
                <a:ea typeface="+mn-ea"/>
                <a:cs typeface="+mn-cs"/>
              </a:defRPr>
            </a:lvl4pPr>
            <a:lvl5pPr marL="1770063" indent="-169863" algn="l" defTabSz="457200" rtl="0" eaLnBrk="1" latinLnBrk="0" hangingPunct="1">
              <a:spcBef>
                <a:spcPts val="300"/>
              </a:spcBef>
              <a:buClr>
                <a:schemeClr val="tx2"/>
              </a:buClr>
              <a:buFont typeface="Arial"/>
              <a:buChar char="•"/>
              <a:defRPr sz="1100" kern="1200">
                <a:solidFill>
                  <a:srgbClr val="7170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5067" indent="-195067">
              <a:spcBef>
                <a:spcPts val="0"/>
              </a:spcBef>
              <a:buFont typeface="+mj-lt"/>
              <a:buAutoNum type="arabicPeriod"/>
            </a:pPr>
            <a:r>
              <a:rPr lang="en-US" sz="1100" dirty="0">
                <a:solidFill>
                  <a:schemeClr val="tx1"/>
                </a:solidFill>
              </a:rPr>
              <a:t>Open your presentation &gt; select Slide </a:t>
            </a:r>
            <a:r>
              <a:rPr lang="en-US" sz="1100" dirty="0" smtClean="0">
                <a:solidFill>
                  <a:schemeClr val="tx1"/>
                </a:solidFill>
              </a:rPr>
              <a:t>Sorter view </a:t>
            </a:r>
            <a:r>
              <a:rPr lang="en-US" sz="1100" dirty="0">
                <a:solidFill>
                  <a:schemeClr val="tx1"/>
                </a:solidFill>
              </a:rPr>
              <a:t>&gt; </a:t>
            </a:r>
            <a:br>
              <a:rPr lang="en-US" sz="1100" dirty="0">
                <a:solidFill>
                  <a:schemeClr val="tx1"/>
                </a:solidFill>
              </a:rPr>
            </a:br>
            <a:r>
              <a:rPr lang="en-US" sz="1100" dirty="0" smtClean="0">
                <a:solidFill>
                  <a:schemeClr val="tx1"/>
                </a:solidFill>
              </a:rPr>
              <a:t>Select </a:t>
            </a:r>
            <a:r>
              <a:rPr lang="en-US" sz="1100" dirty="0">
                <a:solidFill>
                  <a:schemeClr val="tx1"/>
                </a:solidFill>
              </a:rPr>
              <a:t>all &gt; </a:t>
            </a:r>
            <a:r>
              <a:rPr lang="en-US" sz="1100" dirty="0" smtClean="0">
                <a:solidFill>
                  <a:schemeClr val="tx1"/>
                </a:solidFill>
              </a:rPr>
              <a:t>Copy</a:t>
            </a:r>
            <a:endParaRPr lang="en-US" sz="1100" dirty="0">
              <a:solidFill>
                <a:schemeClr val="tx1"/>
              </a:solidFill>
            </a:endParaRPr>
          </a:p>
        </p:txBody>
      </p:sp>
      <p:sp>
        <p:nvSpPr>
          <p:cNvPr id="17" name="Content Placeholder 8"/>
          <p:cNvSpPr txBox="1">
            <a:spLocks/>
          </p:cNvSpPr>
          <p:nvPr/>
        </p:nvSpPr>
        <p:spPr>
          <a:xfrm>
            <a:off x="6100245" y="3645011"/>
            <a:ext cx="5030412" cy="169277"/>
          </a:xfrm>
          <a:prstGeom prst="rect">
            <a:avLst/>
          </a:prstGeom>
        </p:spPr>
        <p:txBody>
          <a:bodyPr vert="horz" wrap="square" lIns="0" tIns="0" rIns="0" bIns="0">
            <a:spAutoFit/>
          </a:bodyPr>
          <a:lstStyle>
            <a:lvl1pPr marL="228600" indent="-228600" algn="l" defTabSz="457200" rtl="0" eaLnBrk="1" latinLnBrk="0" hangingPunct="1">
              <a:spcBef>
                <a:spcPts val="1200"/>
              </a:spcBef>
              <a:buClr>
                <a:schemeClr val="tx2"/>
              </a:buClr>
              <a:buFont typeface="Arial"/>
              <a:buChar char="•"/>
              <a:defRPr sz="2400" kern="1200">
                <a:solidFill>
                  <a:srgbClr val="717074"/>
                </a:solidFill>
                <a:latin typeface="+mn-lt"/>
                <a:ea typeface="+mn-ea"/>
                <a:cs typeface="+mn-cs"/>
              </a:defRPr>
            </a:lvl1pPr>
            <a:lvl2pPr marL="742950" indent="-285750" algn="l" defTabSz="457200" rtl="0" eaLnBrk="1" latinLnBrk="0" hangingPunct="1">
              <a:spcBef>
                <a:spcPts val="300"/>
              </a:spcBef>
              <a:buClr>
                <a:schemeClr val="tx2"/>
              </a:buClr>
              <a:buFont typeface="Arial"/>
              <a:buChar char="–"/>
              <a:defRPr sz="2000" kern="1200">
                <a:solidFill>
                  <a:srgbClr val="717074"/>
                </a:solidFill>
                <a:latin typeface="+mn-lt"/>
                <a:ea typeface="+mn-ea"/>
                <a:cs typeface="+mn-cs"/>
              </a:defRPr>
            </a:lvl2pPr>
            <a:lvl3pPr marL="1084263" indent="-169863" algn="l" defTabSz="457200" rtl="0" eaLnBrk="1" latinLnBrk="0" hangingPunct="1">
              <a:spcBef>
                <a:spcPts val="300"/>
              </a:spcBef>
              <a:buClr>
                <a:schemeClr val="tx2"/>
              </a:buClr>
              <a:buFont typeface="Arial"/>
              <a:buChar char="•"/>
              <a:defRPr sz="1600" kern="1200">
                <a:solidFill>
                  <a:srgbClr val="717074"/>
                </a:solidFill>
                <a:latin typeface="+mn-lt"/>
                <a:ea typeface="+mn-ea"/>
                <a:cs typeface="+mn-cs"/>
              </a:defRPr>
            </a:lvl3pPr>
            <a:lvl4pPr marL="1430338" indent="-168275" algn="l" defTabSz="457200" rtl="0" eaLnBrk="1" latinLnBrk="0" hangingPunct="1">
              <a:spcBef>
                <a:spcPts val="300"/>
              </a:spcBef>
              <a:buClr>
                <a:schemeClr val="tx2"/>
              </a:buClr>
              <a:buFont typeface="Arial"/>
              <a:buChar char="–"/>
              <a:defRPr sz="1200" kern="1200">
                <a:solidFill>
                  <a:srgbClr val="717074"/>
                </a:solidFill>
                <a:latin typeface="+mn-lt"/>
                <a:ea typeface="+mn-ea"/>
                <a:cs typeface="+mn-cs"/>
              </a:defRPr>
            </a:lvl4pPr>
            <a:lvl5pPr marL="1770063" indent="-169863" algn="l" defTabSz="457200" rtl="0" eaLnBrk="1" latinLnBrk="0" hangingPunct="1">
              <a:spcBef>
                <a:spcPts val="300"/>
              </a:spcBef>
              <a:buClr>
                <a:schemeClr val="tx2"/>
              </a:buClr>
              <a:buFont typeface="Arial"/>
              <a:buChar char="•"/>
              <a:defRPr sz="1100" kern="1200">
                <a:solidFill>
                  <a:srgbClr val="7170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5067" indent="-195067">
              <a:spcBef>
                <a:spcPts val="0"/>
              </a:spcBef>
              <a:buFont typeface="+mj-lt"/>
              <a:buAutoNum type="arabicPeriod" startAt="2"/>
            </a:pPr>
            <a:r>
              <a:rPr lang="en-US" sz="1100" dirty="0">
                <a:solidFill>
                  <a:schemeClr val="tx1"/>
                </a:solidFill>
              </a:rPr>
              <a:t>Open the file </a:t>
            </a:r>
            <a:r>
              <a:rPr lang="en-US" sz="1100" dirty="0" smtClean="0">
                <a:solidFill>
                  <a:srgbClr val="C00000"/>
                </a:solidFill>
              </a:rPr>
              <a:t>RSATemplateAug2016.potx</a:t>
            </a:r>
            <a:r>
              <a:rPr lang="en-US" sz="1100" dirty="0" smtClean="0">
                <a:solidFill>
                  <a:schemeClr val="tx1"/>
                </a:solidFill>
              </a:rPr>
              <a:t> </a:t>
            </a:r>
            <a:r>
              <a:rPr lang="en-US" sz="1100" dirty="0">
                <a:solidFill>
                  <a:schemeClr val="tx1"/>
                </a:solidFill>
              </a:rPr>
              <a:t>&gt; select Slide Sorter view</a:t>
            </a:r>
          </a:p>
        </p:txBody>
      </p:sp>
      <p:sp>
        <p:nvSpPr>
          <p:cNvPr id="18" name="Content Placeholder 8"/>
          <p:cNvSpPr txBox="1">
            <a:spLocks/>
          </p:cNvSpPr>
          <p:nvPr/>
        </p:nvSpPr>
        <p:spPr>
          <a:xfrm>
            <a:off x="486733" y="6110466"/>
            <a:ext cx="4482393" cy="507831"/>
          </a:xfrm>
          <a:prstGeom prst="rect">
            <a:avLst/>
          </a:prstGeom>
        </p:spPr>
        <p:txBody>
          <a:bodyPr vert="horz" wrap="square" lIns="0" tIns="0" rIns="0" bIns="0">
            <a:spAutoFit/>
          </a:bodyPr>
          <a:lstStyle>
            <a:lvl1pPr marL="228600" indent="-228600" algn="l" defTabSz="457200" rtl="0" eaLnBrk="1" latinLnBrk="0" hangingPunct="1">
              <a:spcBef>
                <a:spcPts val="1200"/>
              </a:spcBef>
              <a:buClr>
                <a:schemeClr val="tx2"/>
              </a:buClr>
              <a:buFont typeface="Arial"/>
              <a:buChar char="•"/>
              <a:defRPr sz="2400" kern="1200">
                <a:solidFill>
                  <a:srgbClr val="717074"/>
                </a:solidFill>
                <a:latin typeface="+mn-lt"/>
                <a:ea typeface="+mn-ea"/>
                <a:cs typeface="+mn-cs"/>
              </a:defRPr>
            </a:lvl1pPr>
            <a:lvl2pPr marL="742950" indent="-285750" algn="l" defTabSz="457200" rtl="0" eaLnBrk="1" latinLnBrk="0" hangingPunct="1">
              <a:spcBef>
                <a:spcPts val="300"/>
              </a:spcBef>
              <a:buClr>
                <a:schemeClr val="tx2"/>
              </a:buClr>
              <a:buFont typeface="Arial"/>
              <a:buChar char="–"/>
              <a:defRPr sz="2000" kern="1200">
                <a:solidFill>
                  <a:srgbClr val="717074"/>
                </a:solidFill>
                <a:latin typeface="+mn-lt"/>
                <a:ea typeface="+mn-ea"/>
                <a:cs typeface="+mn-cs"/>
              </a:defRPr>
            </a:lvl2pPr>
            <a:lvl3pPr marL="1084263" indent="-169863" algn="l" defTabSz="457200" rtl="0" eaLnBrk="1" latinLnBrk="0" hangingPunct="1">
              <a:spcBef>
                <a:spcPts val="300"/>
              </a:spcBef>
              <a:buClr>
                <a:schemeClr val="tx2"/>
              </a:buClr>
              <a:buFont typeface="Arial"/>
              <a:buChar char="•"/>
              <a:defRPr sz="1600" kern="1200">
                <a:solidFill>
                  <a:srgbClr val="717074"/>
                </a:solidFill>
                <a:latin typeface="+mn-lt"/>
                <a:ea typeface="+mn-ea"/>
                <a:cs typeface="+mn-cs"/>
              </a:defRPr>
            </a:lvl3pPr>
            <a:lvl4pPr marL="1430338" indent="-168275" algn="l" defTabSz="457200" rtl="0" eaLnBrk="1" latinLnBrk="0" hangingPunct="1">
              <a:spcBef>
                <a:spcPts val="300"/>
              </a:spcBef>
              <a:buClr>
                <a:schemeClr val="tx2"/>
              </a:buClr>
              <a:buFont typeface="Arial"/>
              <a:buChar char="–"/>
              <a:defRPr sz="1200" kern="1200">
                <a:solidFill>
                  <a:srgbClr val="717074"/>
                </a:solidFill>
                <a:latin typeface="+mn-lt"/>
                <a:ea typeface="+mn-ea"/>
                <a:cs typeface="+mn-cs"/>
              </a:defRPr>
            </a:lvl4pPr>
            <a:lvl5pPr marL="1770063" indent="-169863" algn="l" defTabSz="457200" rtl="0" eaLnBrk="1" latinLnBrk="0" hangingPunct="1">
              <a:spcBef>
                <a:spcPts val="300"/>
              </a:spcBef>
              <a:buClr>
                <a:schemeClr val="tx2"/>
              </a:buClr>
              <a:buFont typeface="Arial"/>
              <a:buChar char="•"/>
              <a:defRPr sz="1100" kern="1200">
                <a:solidFill>
                  <a:srgbClr val="7170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5067" indent="-195067">
              <a:spcBef>
                <a:spcPts val="0"/>
              </a:spcBef>
              <a:buFont typeface="+mj-lt"/>
              <a:buAutoNum type="arabicPeriod" startAt="3"/>
            </a:pPr>
            <a:r>
              <a:rPr lang="en-US" sz="1100" dirty="0" smtClean="0">
                <a:solidFill>
                  <a:schemeClr val="tx1"/>
                </a:solidFill>
              </a:rPr>
              <a:t>Place </a:t>
            </a:r>
            <a:r>
              <a:rPr lang="en-US" sz="1100" dirty="0">
                <a:solidFill>
                  <a:schemeClr val="tx1"/>
                </a:solidFill>
              </a:rPr>
              <a:t>your cursor after the </a:t>
            </a:r>
            <a:r>
              <a:rPr lang="en-US" sz="1100" dirty="0" smtClean="0">
                <a:solidFill>
                  <a:schemeClr val="tx1"/>
                </a:solidFill>
              </a:rPr>
              <a:t>sample slides, </a:t>
            </a:r>
            <a:r>
              <a:rPr lang="en-US" sz="1100" dirty="0">
                <a:solidFill>
                  <a:schemeClr val="tx1"/>
                </a:solidFill>
              </a:rPr>
              <a:t>then </a:t>
            </a:r>
            <a:r>
              <a:rPr lang="en-US" sz="1100" dirty="0" smtClean="0">
                <a:solidFill>
                  <a:schemeClr val="tx1"/>
                </a:solidFill>
              </a:rPr>
              <a:t>Paste</a:t>
            </a:r>
            <a:r>
              <a:rPr lang="en-US" sz="1100" dirty="0">
                <a:solidFill>
                  <a:schemeClr val="tx1"/>
                </a:solidFill>
              </a:rPr>
              <a:t>. Your slides will take on the master of the preceding </a:t>
            </a:r>
            <a:r>
              <a:rPr lang="en-US" sz="1100" dirty="0" smtClean="0">
                <a:solidFill>
                  <a:schemeClr val="tx1"/>
                </a:solidFill>
              </a:rPr>
              <a:t>slide. Adjust any slides which did not convert by clicking on Layout and choosing the right layout. </a:t>
            </a:r>
            <a:endParaRPr lang="en-US" sz="1100" dirty="0">
              <a:solidFill>
                <a:schemeClr val="tx1"/>
              </a:solidFill>
            </a:endParaRPr>
          </a:p>
        </p:txBody>
      </p:sp>
      <p:sp>
        <p:nvSpPr>
          <p:cNvPr id="24" name="Content Placeholder 8"/>
          <p:cNvSpPr txBox="1">
            <a:spLocks/>
          </p:cNvSpPr>
          <p:nvPr/>
        </p:nvSpPr>
        <p:spPr>
          <a:xfrm>
            <a:off x="6100233" y="6110466"/>
            <a:ext cx="3076700" cy="338554"/>
          </a:xfrm>
          <a:prstGeom prst="rect">
            <a:avLst/>
          </a:prstGeom>
        </p:spPr>
        <p:txBody>
          <a:bodyPr vert="horz" wrap="square" lIns="0" tIns="0" rIns="0" bIns="0">
            <a:spAutoFit/>
          </a:bodyPr>
          <a:lstStyle>
            <a:lvl1pPr marL="228600" indent="-228600" algn="l" defTabSz="457200" rtl="0" eaLnBrk="1" latinLnBrk="0" hangingPunct="1">
              <a:spcBef>
                <a:spcPts val="1200"/>
              </a:spcBef>
              <a:buClr>
                <a:schemeClr val="tx2"/>
              </a:buClr>
              <a:buFont typeface="Arial"/>
              <a:buChar char="•"/>
              <a:defRPr sz="2400" kern="1200">
                <a:solidFill>
                  <a:srgbClr val="717074"/>
                </a:solidFill>
                <a:latin typeface="+mn-lt"/>
                <a:ea typeface="+mn-ea"/>
                <a:cs typeface="+mn-cs"/>
              </a:defRPr>
            </a:lvl1pPr>
            <a:lvl2pPr marL="742950" indent="-285750" algn="l" defTabSz="457200" rtl="0" eaLnBrk="1" latinLnBrk="0" hangingPunct="1">
              <a:spcBef>
                <a:spcPts val="300"/>
              </a:spcBef>
              <a:buClr>
                <a:schemeClr val="tx2"/>
              </a:buClr>
              <a:buFont typeface="Arial"/>
              <a:buChar char="–"/>
              <a:defRPr sz="2000" kern="1200">
                <a:solidFill>
                  <a:srgbClr val="717074"/>
                </a:solidFill>
                <a:latin typeface="+mn-lt"/>
                <a:ea typeface="+mn-ea"/>
                <a:cs typeface="+mn-cs"/>
              </a:defRPr>
            </a:lvl2pPr>
            <a:lvl3pPr marL="1084263" indent="-169863" algn="l" defTabSz="457200" rtl="0" eaLnBrk="1" latinLnBrk="0" hangingPunct="1">
              <a:spcBef>
                <a:spcPts val="300"/>
              </a:spcBef>
              <a:buClr>
                <a:schemeClr val="tx2"/>
              </a:buClr>
              <a:buFont typeface="Arial"/>
              <a:buChar char="•"/>
              <a:defRPr sz="1600" kern="1200">
                <a:solidFill>
                  <a:srgbClr val="717074"/>
                </a:solidFill>
                <a:latin typeface="+mn-lt"/>
                <a:ea typeface="+mn-ea"/>
                <a:cs typeface="+mn-cs"/>
              </a:defRPr>
            </a:lvl3pPr>
            <a:lvl4pPr marL="1430338" indent="-168275" algn="l" defTabSz="457200" rtl="0" eaLnBrk="1" latinLnBrk="0" hangingPunct="1">
              <a:spcBef>
                <a:spcPts val="300"/>
              </a:spcBef>
              <a:buClr>
                <a:schemeClr val="tx2"/>
              </a:buClr>
              <a:buFont typeface="Arial"/>
              <a:buChar char="–"/>
              <a:defRPr sz="1200" kern="1200">
                <a:solidFill>
                  <a:srgbClr val="717074"/>
                </a:solidFill>
                <a:latin typeface="+mn-lt"/>
                <a:ea typeface="+mn-ea"/>
                <a:cs typeface="+mn-cs"/>
              </a:defRPr>
            </a:lvl4pPr>
            <a:lvl5pPr marL="1770063" indent="-169863" algn="l" defTabSz="457200" rtl="0" eaLnBrk="1" latinLnBrk="0" hangingPunct="1">
              <a:spcBef>
                <a:spcPts val="300"/>
              </a:spcBef>
              <a:buClr>
                <a:schemeClr val="tx2"/>
              </a:buClr>
              <a:buFont typeface="Arial"/>
              <a:buChar char="•"/>
              <a:defRPr sz="1100" kern="1200">
                <a:solidFill>
                  <a:srgbClr val="7170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5067" indent="-195067">
              <a:spcBef>
                <a:spcPts val="0"/>
              </a:spcBef>
              <a:buFont typeface="+mj-lt"/>
              <a:buAutoNum type="arabicPeriod" startAt="4"/>
            </a:pPr>
            <a:r>
              <a:rPr lang="en-US" sz="1100" dirty="0">
                <a:solidFill>
                  <a:schemeClr val="tx1"/>
                </a:solidFill>
              </a:rPr>
              <a:t>Delete </a:t>
            </a:r>
            <a:r>
              <a:rPr lang="en-US" sz="1100" dirty="0" smtClean="0">
                <a:solidFill>
                  <a:schemeClr val="tx1"/>
                </a:solidFill>
              </a:rPr>
              <a:t>any </a:t>
            </a:r>
            <a:r>
              <a:rPr lang="en-US" sz="1100" dirty="0">
                <a:solidFill>
                  <a:schemeClr val="tx1"/>
                </a:solidFill>
              </a:rPr>
              <a:t>unused master slides. Save your new file. </a:t>
            </a:r>
          </a:p>
        </p:txBody>
      </p:sp>
      <p:cxnSp>
        <p:nvCxnSpPr>
          <p:cNvPr id="20" name="Straight Connector 19"/>
          <p:cNvCxnSpPr/>
          <p:nvPr/>
        </p:nvCxnSpPr>
        <p:spPr>
          <a:xfrm>
            <a:off x="9772121" y="1587450"/>
            <a:ext cx="0" cy="4453676"/>
          </a:xfrm>
          <a:prstGeom prst="line">
            <a:avLst/>
          </a:prstGeom>
          <a:ln w="19050" cap="rnd"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pic>
        <p:nvPicPr>
          <p:cNvPr id="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8117" y="1556279"/>
            <a:ext cx="4621009" cy="189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0245" y="1556279"/>
            <a:ext cx="4203862" cy="195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8117" y="3952972"/>
            <a:ext cx="3652682" cy="209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flipV="1">
            <a:off x="2609111" y="5048998"/>
            <a:ext cx="265813" cy="37214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p:txBody>
      </p:sp>
      <p:pic>
        <p:nvPicPr>
          <p:cNvPr id="29"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00244" y="4027400"/>
            <a:ext cx="5092403" cy="201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16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 TO DO ABOUT IT</a:t>
            </a:r>
            <a:endParaRPr lang="en-US" dirty="0"/>
          </a:p>
        </p:txBody>
      </p:sp>
      <p:sp>
        <p:nvSpPr>
          <p:cNvPr id="4" name="Content Placeholder 4"/>
          <p:cNvSpPr txBox="1">
            <a:spLocks/>
          </p:cNvSpPr>
          <p:nvPr/>
        </p:nvSpPr>
        <p:spPr bwMode="gray">
          <a:xfrm>
            <a:off x="636104" y="1068457"/>
            <a:ext cx="10577996" cy="6014155"/>
          </a:xfrm>
          <a:prstGeom prst="rect">
            <a:avLst/>
          </a:prstGeom>
          <a:noFill/>
        </p:spPr>
        <p:txBody>
          <a:bodyPr lIns="0" tIns="0" rIns="0" bIns="0">
            <a:noAutofit/>
          </a:bodyPr>
          <a:lstStyle>
            <a:lvl1pPr marL="228600" indent="-228600" algn="l" defTabSz="914400" rtl="0" eaLnBrk="1" latinLnBrk="0" hangingPunct="1">
              <a:spcBef>
                <a:spcPts val="1200"/>
              </a:spcBef>
              <a:buClr>
                <a:schemeClr val="tx2"/>
              </a:buClr>
              <a:buFont typeface="Wingdings" pitchFamily="2" charset="2"/>
              <a:buChar char=""/>
              <a:defRPr sz="2800" kern="1200">
                <a:solidFill>
                  <a:schemeClr val="bg2"/>
                </a:solidFill>
                <a:latin typeface="Verdana" pitchFamily="34" charset="0"/>
                <a:ea typeface="+mn-ea"/>
                <a:cs typeface="+mn-cs"/>
              </a:defRPr>
            </a:lvl1pPr>
            <a:lvl2pPr marL="742950" indent="-285750" algn="l" defTabSz="914400" rtl="0" eaLnBrk="1" latinLnBrk="0" hangingPunct="1">
              <a:spcBef>
                <a:spcPts val="300"/>
              </a:spcBef>
              <a:buClr>
                <a:schemeClr val="tx2"/>
              </a:buClr>
              <a:buFont typeface="Verdana" pitchFamily="34" charset="0"/>
              <a:buChar char="–"/>
              <a:defRPr sz="2400" kern="1200">
                <a:solidFill>
                  <a:schemeClr val="bg2"/>
                </a:solidFill>
                <a:latin typeface="Verdana" pitchFamily="34" charset="0"/>
                <a:ea typeface="+mn-ea"/>
                <a:cs typeface="+mn-cs"/>
              </a:defRPr>
            </a:lvl2pPr>
            <a:lvl3pPr marL="1143000" indent="-228600" algn="l" defTabSz="914400" rtl="0" eaLnBrk="1" latinLnBrk="0" hangingPunct="1">
              <a:spcBef>
                <a:spcPts val="300"/>
              </a:spcBef>
              <a:buClr>
                <a:schemeClr val="tx2"/>
              </a:buClr>
              <a:buFont typeface="Verdana" pitchFamily="34" charset="0"/>
              <a:buChar char="▪"/>
              <a:defRPr sz="2000" kern="1200">
                <a:solidFill>
                  <a:schemeClr val="bg2"/>
                </a:solidFill>
                <a:latin typeface="Verdana" pitchFamily="34" charset="0"/>
                <a:ea typeface="+mn-ea"/>
                <a:cs typeface="+mn-cs"/>
              </a:defRPr>
            </a:lvl3pPr>
            <a:lvl4pPr marL="1658938" indent="-287338" algn="l" defTabSz="914400" rtl="0" eaLnBrk="1" latinLnBrk="0" hangingPunct="1">
              <a:spcBef>
                <a:spcPts val="300"/>
              </a:spcBef>
              <a:buClr>
                <a:schemeClr val="tx2"/>
              </a:buClr>
              <a:buFont typeface="Verdana" pitchFamily="34" charset="0"/>
              <a:buChar char="—"/>
              <a:defRPr sz="1800" kern="1200">
                <a:solidFill>
                  <a:schemeClr val="bg2"/>
                </a:solidFill>
                <a:latin typeface="Verdana" pitchFamily="34" charset="0"/>
                <a:ea typeface="+mn-ea"/>
                <a:cs typeface="+mn-cs"/>
              </a:defRPr>
            </a:lvl4pPr>
            <a:lvl5pPr marL="2057400" indent="-228600" algn="l" defTabSz="914400" rtl="0" eaLnBrk="1" latinLnBrk="0" hangingPunct="1">
              <a:spcBef>
                <a:spcPts val="300"/>
              </a:spcBef>
              <a:buClr>
                <a:schemeClr val="tx2"/>
              </a:buClr>
              <a:buFont typeface="Verdana" pitchFamily="34" charset="0"/>
              <a:buChar char="»"/>
              <a:defRPr sz="16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000000"/>
                </a:solidFill>
              </a:rPr>
              <a:t>Tools </a:t>
            </a:r>
            <a:r>
              <a:rPr lang="en-US" sz="2400" dirty="0">
                <a:solidFill>
                  <a:srgbClr val="000000"/>
                </a:solidFill>
              </a:rPr>
              <a:t>that provide visibility / forensic data are essential for detection and </a:t>
            </a:r>
            <a:r>
              <a:rPr lang="en-US" sz="2400" dirty="0" smtClean="0">
                <a:solidFill>
                  <a:srgbClr val="000000"/>
                </a:solidFill>
              </a:rPr>
              <a:t>response:</a:t>
            </a:r>
          </a:p>
          <a:p>
            <a:pPr marL="0" indent="0">
              <a:buNone/>
            </a:pPr>
            <a:endParaRPr lang="en-US" sz="2400" dirty="0">
              <a:solidFill>
                <a:srgbClr val="000000"/>
              </a:solidFill>
            </a:endParaRPr>
          </a:p>
          <a:p>
            <a:pPr lvl="1"/>
            <a:r>
              <a:rPr lang="en-US" dirty="0">
                <a:solidFill>
                  <a:srgbClr val="000000"/>
                </a:solidFill>
              </a:rPr>
              <a:t>Logs, Packets, Endpoint, Threat </a:t>
            </a:r>
            <a:r>
              <a:rPr lang="en-US" dirty="0" err="1">
                <a:solidFill>
                  <a:srgbClr val="000000"/>
                </a:solidFill>
              </a:rPr>
              <a:t>Inteligence</a:t>
            </a:r>
            <a:endParaRPr lang="en-US" dirty="0">
              <a:solidFill>
                <a:srgbClr val="000000"/>
              </a:solidFill>
            </a:endParaRPr>
          </a:p>
          <a:p>
            <a:pPr lvl="1"/>
            <a:r>
              <a:rPr lang="en-US" dirty="0">
                <a:solidFill>
                  <a:srgbClr val="000000"/>
                </a:solidFill>
              </a:rPr>
              <a:t>Ability to spot anomalous / suspicious activity and investigate</a:t>
            </a:r>
          </a:p>
          <a:p>
            <a:pPr lvl="1"/>
            <a:r>
              <a:rPr lang="en-US" dirty="0">
                <a:solidFill>
                  <a:srgbClr val="000000"/>
                </a:solidFill>
              </a:rPr>
              <a:t>Ability to pivot and see the whole picture of the </a:t>
            </a:r>
            <a:r>
              <a:rPr lang="en-US" dirty="0" smtClean="0">
                <a:solidFill>
                  <a:srgbClr val="000000"/>
                </a:solidFill>
              </a:rPr>
              <a:t>attack</a:t>
            </a:r>
          </a:p>
          <a:p>
            <a:pPr lvl="1"/>
            <a:r>
              <a:rPr lang="en-US" dirty="0" smtClean="0">
                <a:solidFill>
                  <a:srgbClr val="000000"/>
                </a:solidFill>
              </a:rPr>
              <a:t>Ability to response timely </a:t>
            </a:r>
            <a:endParaRPr lang="en-US" dirty="0">
              <a:solidFill>
                <a:srgbClr val="000000"/>
              </a:solidFill>
            </a:endParaRPr>
          </a:p>
        </p:txBody>
      </p:sp>
    </p:spTree>
    <p:extLst>
      <p:ext uri="{BB962C8B-B14F-4D97-AF65-F5344CB8AC3E}">
        <p14:creationId xmlns:p14="http://schemas.microsoft.com/office/powerpoint/2010/main" val="66807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8" cstate="print">
            <a:extLst/>
          </a:blip>
          <a:srcRect/>
          <a:stretch>
            <a:fillRect/>
          </a:stretch>
        </p:blipFill>
        <p:spPr bwMode="auto">
          <a:xfrm>
            <a:off x="1" y="1830240"/>
            <a:ext cx="12198788" cy="3529160"/>
          </a:xfrm>
          <a:prstGeom prst="rect">
            <a:avLst/>
          </a:prstGeom>
          <a:noFill/>
          <a:ln w="9525">
            <a:noFill/>
            <a:miter lim="800000"/>
            <a:headEnd/>
            <a:tailEnd/>
          </a:ln>
        </p:spPr>
      </p:pic>
      <p:sp>
        <p:nvSpPr>
          <p:cNvPr id="11" name="Title 10"/>
          <p:cNvSpPr>
            <a:spLocks noGrp="1"/>
          </p:cNvSpPr>
          <p:nvPr>
            <p:ph type="title"/>
          </p:nvPr>
        </p:nvSpPr>
        <p:spPr>
          <a:xfrm>
            <a:off x="505883" y="304800"/>
            <a:ext cx="11474449" cy="609600"/>
          </a:xfrm>
        </p:spPr>
        <p:txBody>
          <a:bodyPr/>
          <a:lstStyle/>
          <a:p>
            <a:r>
              <a:rPr lang="en-US" sz="2800" dirty="0" smtClean="0">
                <a:solidFill>
                  <a:srgbClr val="D81E00"/>
                </a:solidFill>
              </a:rPr>
              <a:t>Centralizing Incident Response Teams</a:t>
            </a:r>
            <a:endParaRPr lang="en-US" sz="2800" dirty="0">
              <a:solidFill>
                <a:srgbClr val="D81E00"/>
              </a:solidFill>
            </a:endParaRPr>
          </a:p>
        </p:txBody>
      </p:sp>
      <p:sp>
        <p:nvSpPr>
          <p:cNvPr id="18" name="TextBox 17"/>
          <p:cNvSpPr txBox="1"/>
          <p:nvPr/>
        </p:nvSpPr>
        <p:spPr>
          <a:xfrm>
            <a:off x="0" y="1052333"/>
            <a:ext cx="12192000" cy="4719240"/>
          </a:xfrm>
          <a:prstGeom prst="rect">
            <a:avLst/>
          </a:prstGeom>
          <a:solidFill>
            <a:schemeClr val="bg1">
              <a:alpha val="85000"/>
            </a:schemeClr>
          </a:solidFill>
        </p:spPr>
        <p:txBody>
          <a:bodyPr wrap="square" lIns="121917" tIns="60958" rIns="121917" bIns="60958" rtlCol="0">
            <a:spAutoFit/>
          </a:bodyPr>
          <a:lstStyle/>
          <a:p>
            <a:pPr algn="ctr"/>
            <a:endParaRPr lang="en-US" sz="4300" dirty="0">
              <a:solidFill>
                <a:srgbClr val="C00000"/>
              </a:solidFill>
            </a:endParaRPr>
          </a:p>
          <a:p>
            <a:pPr algn="ctr"/>
            <a:endParaRPr lang="en-US" sz="4300" dirty="0">
              <a:solidFill>
                <a:srgbClr val="C00000"/>
              </a:solidFill>
            </a:endParaRPr>
          </a:p>
          <a:p>
            <a:pPr algn="ctr"/>
            <a:endParaRPr lang="en-US" sz="4300" dirty="0">
              <a:solidFill>
                <a:srgbClr val="C00000"/>
              </a:solidFill>
            </a:endParaRPr>
          </a:p>
          <a:p>
            <a:pPr algn="ctr"/>
            <a:endParaRPr lang="en-US" sz="4300" dirty="0">
              <a:solidFill>
                <a:srgbClr val="C00000"/>
              </a:solidFill>
            </a:endParaRPr>
          </a:p>
          <a:p>
            <a:pPr algn="ctr"/>
            <a:endParaRPr lang="en-US" sz="4300" dirty="0">
              <a:solidFill>
                <a:srgbClr val="C00000"/>
              </a:solidFill>
            </a:endParaRPr>
          </a:p>
          <a:p>
            <a:pPr algn="ctr"/>
            <a:endParaRPr lang="en-US" sz="4300" dirty="0">
              <a:solidFill>
                <a:srgbClr val="C00000"/>
              </a:solidFill>
            </a:endParaRPr>
          </a:p>
          <a:p>
            <a:pPr algn="ctr"/>
            <a:endParaRPr lang="en-US" sz="4300" dirty="0">
              <a:solidFill>
                <a:srgbClr val="C00000"/>
              </a:solidFill>
            </a:endParaRPr>
          </a:p>
        </p:txBody>
      </p:sp>
      <p:sp>
        <p:nvSpPr>
          <p:cNvPr id="19" name="Rectangle 18"/>
          <p:cNvSpPr/>
          <p:nvPr>
            <p:custDataLst>
              <p:tags r:id="rId1"/>
            </p:custDataLst>
          </p:nvPr>
        </p:nvSpPr>
        <p:spPr>
          <a:xfrm>
            <a:off x="231648" y="1218233"/>
            <a:ext cx="4949952" cy="8128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b="1" dirty="0" smtClean="0">
                <a:solidFill>
                  <a:schemeClr val="tx1"/>
                </a:solidFill>
              </a:rPr>
              <a:t>SOC:</a:t>
            </a:r>
          </a:p>
          <a:p>
            <a:r>
              <a:rPr lang="en-US" sz="1600" b="1" dirty="0">
                <a:solidFill>
                  <a:schemeClr val="tx1"/>
                </a:solidFill>
              </a:rPr>
              <a:t>Security Operation Center</a:t>
            </a:r>
          </a:p>
        </p:txBody>
      </p:sp>
      <p:sp>
        <p:nvSpPr>
          <p:cNvPr id="20" name="Rectangle 19"/>
          <p:cNvSpPr/>
          <p:nvPr>
            <p:custDataLst>
              <p:tags r:id="rId2"/>
            </p:custDataLst>
          </p:nvPr>
        </p:nvSpPr>
        <p:spPr>
          <a:xfrm>
            <a:off x="790065" y="2233217"/>
            <a:ext cx="4949952" cy="8128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b="1" dirty="0" smtClean="0">
                <a:solidFill>
                  <a:schemeClr val="tx1"/>
                </a:solidFill>
              </a:rPr>
              <a:t>CIRC:</a:t>
            </a:r>
          </a:p>
          <a:p>
            <a:r>
              <a:rPr lang="en-US" sz="1600" b="1" dirty="0">
                <a:solidFill>
                  <a:schemeClr val="tx1"/>
                </a:solidFill>
              </a:rPr>
              <a:t>Critical Incident Response Center</a:t>
            </a:r>
          </a:p>
        </p:txBody>
      </p:sp>
      <p:sp>
        <p:nvSpPr>
          <p:cNvPr id="21" name="Rectangle 20"/>
          <p:cNvSpPr/>
          <p:nvPr>
            <p:custDataLst>
              <p:tags r:id="rId3"/>
            </p:custDataLst>
          </p:nvPr>
        </p:nvSpPr>
        <p:spPr>
          <a:xfrm>
            <a:off x="1906898" y="4267249"/>
            <a:ext cx="5357885" cy="8128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b="1" dirty="0" smtClean="0">
                <a:solidFill>
                  <a:schemeClr val="tx1"/>
                </a:solidFill>
              </a:rPr>
              <a:t>CERT:</a:t>
            </a:r>
          </a:p>
          <a:p>
            <a:r>
              <a:rPr lang="en-US" sz="1600" b="1" dirty="0">
                <a:solidFill>
                  <a:schemeClr val="tx1"/>
                </a:solidFill>
              </a:rPr>
              <a:t>Computer Emergency Response Team</a:t>
            </a:r>
          </a:p>
        </p:txBody>
      </p:sp>
      <p:sp>
        <p:nvSpPr>
          <p:cNvPr id="22" name="Rectangle 21"/>
          <p:cNvSpPr/>
          <p:nvPr>
            <p:custDataLst>
              <p:tags r:id="rId4"/>
            </p:custDataLst>
          </p:nvPr>
        </p:nvSpPr>
        <p:spPr>
          <a:xfrm>
            <a:off x="1348481" y="3248201"/>
            <a:ext cx="4949952" cy="8168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b="1" dirty="0" smtClean="0">
                <a:solidFill>
                  <a:schemeClr val="tx1"/>
                </a:solidFill>
              </a:rPr>
              <a:t>CIRT:</a:t>
            </a:r>
          </a:p>
          <a:p>
            <a:r>
              <a:rPr lang="en-US" sz="1600" b="1" dirty="0">
                <a:solidFill>
                  <a:schemeClr val="tx1"/>
                </a:solidFill>
              </a:rPr>
              <a:t>Computer Incident Response Team</a:t>
            </a:r>
          </a:p>
        </p:txBody>
      </p:sp>
      <p:sp>
        <p:nvSpPr>
          <p:cNvPr id="23" name="Rectangle 22"/>
          <p:cNvSpPr/>
          <p:nvPr>
            <p:custDataLst>
              <p:tags r:id="rId5"/>
            </p:custDataLst>
          </p:nvPr>
        </p:nvSpPr>
        <p:spPr>
          <a:xfrm>
            <a:off x="2873248" y="5282233"/>
            <a:ext cx="4949952" cy="8128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b="1" dirty="0" smtClean="0">
                <a:solidFill>
                  <a:schemeClr val="tx1"/>
                </a:solidFill>
              </a:rPr>
              <a:t>SIRT:</a:t>
            </a:r>
          </a:p>
          <a:p>
            <a:r>
              <a:rPr lang="en-US" sz="1600" b="1" dirty="0">
                <a:solidFill>
                  <a:schemeClr val="tx1"/>
                </a:solidFill>
              </a:rPr>
              <a:t>Security Incident Response Team</a:t>
            </a:r>
          </a:p>
        </p:txBody>
      </p:sp>
      <p:sp>
        <p:nvSpPr>
          <p:cNvPr id="25" name="Content Placeholder 24"/>
          <p:cNvSpPr txBox="1">
            <a:spLocks/>
          </p:cNvSpPr>
          <p:nvPr/>
        </p:nvSpPr>
        <p:spPr>
          <a:xfrm>
            <a:off x="8017400" y="1218233"/>
            <a:ext cx="4165600" cy="4876800"/>
          </a:xfrm>
          <a:prstGeom prst="rect">
            <a:avLst/>
          </a:prstGeom>
          <a:solidFill>
            <a:schemeClr val="bg1">
              <a:alpha val="85000"/>
            </a:schemeClr>
          </a:solidFill>
          <a:ln>
            <a:noFill/>
          </a:ln>
          <a:effectLst>
            <a:outerShdw blurRad="50800" dist="38100" dir="2700000" algn="tl" rotWithShape="0">
              <a:prstClr val="black">
                <a:alpha val="40000"/>
              </a:prstClr>
            </a:outerShdw>
          </a:effectLst>
        </p:spPr>
        <p:txBody>
          <a:bodyPr lIns="121917" tIns="121917" rIns="121917" bIns="60958"/>
          <a:lst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300" b="1" dirty="0">
                <a:latin typeface="+mn-lt"/>
              </a:rPr>
              <a:t>Better </a:t>
            </a:r>
            <a:r>
              <a:rPr lang="en-US" sz="4300" b="1" dirty="0">
                <a:solidFill>
                  <a:srgbClr val="C00000"/>
                </a:solidFill>
                <a:latin typeface="+mn-lt"/>
              </a:rPr>
              <a:t>Detect</a:t>
            </a:r>
            <a:r>
              <a:rPr lang="en-US" sz="4300" b="1" dirty="0">
                <a:latin typeface="+mn-lt"/>
              </a:rPr>
              <a:t>, </a:t>
            </a:r>
            <a:r>
              <a:rPr lang="en-US" sz="4300" b="1" dirty="0">
                <a:solidFill>
                  <a:srgbClr val="C00000"/>
                </a:solidFill>
                <a:latin typeface="+mn-lt"/>
              </a:rPr>
              <a:t>Investigate</a:t>
            </a:r>
            <a:r>
              <a:rPr lang="en-US" sz="4300" b="1" dirty="0">
                <a:latin typeface="+mn-lt"/>
              </a:rPr>
              <a:t> and </a:t>
            </a:r>
            <a:r>
              <a:rPr lang="en-US" sz="4300" b="1" dirty="0">
                <a:solidFill>
                  <a:srgbClr val="C00000"/>
                </a:solidFill>
                <a:latin typeface="+mn-lt"/>
              </a:rPr>
              <a:t>Respond</a:t>
            </a:r>
            <a:r>
              <a:rPr lang="en-US" sz="4300" b="1" dirty="0">
                <a:latin typeface="+mn-lt"/>
              </a:rPr>
              <a:t> to Security Incidents</a:t>
            </a:r>
          </a:p>
        </p:txBody>
      </p:sp>
    </p:spTree>
    <p:extLst>
      <p:ext uri="{BB962C8B-B14F-4D97-AF65-F5344CB8AC3E}">
        <p14:creationId xmlns:p14="http://schemas.microsoft.com/office/powerpoint/2010/main" val="16396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p:txBody>
          <a:bodyPr/>
          <a:lstStyle/>
          <a:p>
            <a:r>
              <a:rPr lang="en-US" sz="2500" b="1" dirty="0">
                <a:solidFill>
                  <a:schemeClr val="tx1"/>
                </a:solidFill>
              </a:rPr>
              <a:t>Unnoticed Incidents Will Lead to Data Breaches</a:t>
            </a:r>
          </a:p>
        </p:txBody>
      </p:sp>
      <p:sp>
        <p:nvSpPr>
          <p:cNvPr id="3" name="Title 2"/>
          <p:cNvSpPr>
            <a:spLocks noGrp="1"/>
          </p:cNvSpPr>
          <p:nvPr>
            <p:ph type="ctrTitle"/>
          </p:nvPr>
        </p:nvSpPr>
        <p:spPr>
          <a:xfrm>
            <a:off x="488951" y="433918"/>
            <a:ext cx="11308964" cy="613833"/>
          </a:xfrm>
        </p:spPr>
        <p:txBody>
          <a:bodyPr/>
          <a:lstStyle/>
          <a:p>
            <a:r>
              <a:rPr lang="en-US" dirty="0" smtClean="0">
                <a:solidFill>
                  <a:srgbClr val="D81E00"/>
                </a:solidFill>
              </a:rPr>
              <a:t>Security Incidents </a:t>
            </a:r>
            <a:r>
              <a:rPr lang="en-US" dirty="0">
                <a:solidFill>
                  <a:srgbClr val="D81E00"/>
                </a:solidFill>
              </a:rPr>
              <a:t>G</a:t>
            </a:r>
            <a:r>
              <a:rPr lang="en-US" dirty="0" smtClean="0">
                <a:solidFill>
                  <a:srgbClr val="D81E00"/>
                </a:solidFill>
              </a:rPr>
              <a:t>o Unnoticed</a:t>
            </a:r>
            <a:endParaRPr lang="en-US" dirty="0">
              <a:solidFill>
                <a:srgbClr val="D81E00"/>
              </a:solidFill>
            </a:endParaRPr>
          </a:p>
        </p:txBody>
      </p:sp>
      <p:grpSp>
        <p:nvGrpSpPr>
          <p:cNvPr id="10" name="Group 9"/>
          <p:cNvGrpSpPr/>
          <p:nvPr/>
        </p:nvGrpSpPr>
        <p:grpSpPr>
          <a:xfrm>
            <a:off x="6096000" y="1896858"/>
            <a:ext cx="5797192" cy="1176486"/>
            <a:chOff x="4572000" y="1422644"/>
            <a:chExt cx="4347894" cy="882365"/>
          </a:xfrm>
        </p:grpSpPr>
        <p:sp>
          <p:nvSpPr>
            <p:cNvPr id="14" name="Rounded Rectangle 13"/>
            <p:cNvSpPr/>
            <p:nvPr/>
          </p:nvSpPr>
          <p:spPr bwMode="gray">
            <a:xfrm rot="10800000" flipV="1">
              <a:off x="4572000" y="1422644"/>
              <a:ext cx="4347894" cy="882365"/>
            </a:xfrm>
            <a:prstGeom prst="roundRect">
              <a:avLst>
                <a:gd name="adj" fmla="val 3497"/>
              </a:avLst>
            </a:prstGeom>
            <a:gradFill flip="none" rotWithShape="1">
              <a:gsLst>
                <a:gs pos="0">
                  <a:schemeClr val="bg2">
                    <a:lumMod val="20000"/>
                    <a:lumOff val="80000"/>
                  </a:schemeClr>
                </a:gs>
                <a:gs pos="100000">
                  <a:schemeClr val="bg1">
                    <a:alpha val="0"/>
                  </a:schemeClr>
                </a:gs>
              </a:gsLst>
              <a:lin ang="0" scaled="0"/>
              <a:tileRect/>
            </a:gradFill>
            <a:ln w="12700">
              <a:gradFill>
                <a:gsLst>
                  <a:gs pos="0">
                    <a:schemeClr val="bg2">
                      <a:lumMod val="40000"/>
                      <a:lumOff val="60000"/>
                    </a:schemeClr>
                  </a:gs>
                  <a:gs pos="100000">
                    <a:schemeClr val="bg1">
                      <a:alpha val="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91440" rIns="91440" bIns="91440" rtlCol="0" anchor="ctr" anchorCtr="0">
              <a:spAutoFit/>
            </a:bodyPr>
            <a:lstStyle/>
            <a:p>
              <a:pPr lvl="0" algn="r"/>
              <a:r>
                <a:rPr lang="en-US" sz="2100" dirty="0">
                  <a:solidFill>
                    <a:srgbClr val="4D4D4D"/>
                  </a:solidFill>
                </a:rPr>
                <a:t>75% of breaches </a:t>
              </a:r>
            </a:p>
            <a:p>
              <a:pPr lvl="0" algn="r"/>
              <a:r>
                <a:rPr lang="en-US" sz="2100" dirty="0">
                  <a:solidFill>
                    <a:srgbClr val="FF0000"/>
                  </a:solidFill>
                </a:rPr>
                <a:t>compromise systems</a:t>
              </a:r>
            </a:p>
            <a:p>
              <a:pPr lvl="0" algn="r"/>
              <a:r>
                <a:rPr lang="en-US" sz="2100" dirty="0">
                  <a:solidFill>
                    <a:srgbClr val="FF0000"/>
                  </a:solidFill>
                </a:rPr>
                <a:t>in days or less</a:t>
              </a:r>
            </a:p>
          </p:txBody>
        </p:sp>
        <p:pic>
          <p:nvPicPr>
            <p:cNvPr id="6" name="Picture 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159421" y="1458713"/>
              <a:ext cx="457200" cy="810228"/>
            </a:xfrm>
            <a:prstGeom prst="rect">
              <a:avLst/>
            </a:prstGeom>
            <a:effectLst>
              <a:outerShdw blurRad="50800" dist="38100" dir="2700000" algn="tl" rotWithShape="0">
                <a:prstClr val="black">
                  <a:alpha val="40000"/>
                </a:prstClr>
              </a:outerShdw>
            </a:effectLst>
          </p:spPr>
        </p:pic>
      </p:grpSp>
      <p:grpSp>
        <p:nvGrpSpPr>
          <p:cNvPr id="12" name="Group 11"/>
          <p:cNvGrpSpPr/>
          <p:nvPr/>
        </p:nvGrpSpPr>
        <p:grpSpPr>
          <a:xfrm>
            <a:off x="197207" y="3734916"/>
            <a:ext cx="5797192" cy="1176486"/>
            <a:chOff x="147905" y="2801188"/>
            <a:chExt cx="4347894" cy="882365"/>
          </a:xfrm>
        </p:grpSpPr>
        <p:pic>
          <p:nvPicPr>
            <p:cNvPr id="8196" name="Picture 4" descr="C:\Users\Denis\AppData\Local\Microsoft\Windows\Temporary Internet Files\Low\Content.IE5\YPE2X9N1\MC900434791[1].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47686" y="2860400"/>
              <a:ext cx="763942" cy="763942"/>
            </a:xfrm>
            <a:prstGeom prst="rect">
              <a:avLst/>
            </a:prstGeom>
            <a:noFill/>
            <a:effectLst>
              <a:outerShdw blurRad="2540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Rounded Rectangle 18"/>
            <p:cNvSpPr/>
            <p:nvPr/>
          </p:nvSpPr>
          <p:spPr bwMode="gray">
            <a:xfrm rot="10800000" flipV="1">
              <a:off x="147905" y="2801188"/>
              <a:ext cx="4347894" cy="882365"/>
            </a:xfrm>
            <a:prstGeom prst="roundRect">
              <a:avLst>
                <a:gd name="adj" fmla="val 3497"/>
              </a:avLst>
            </a:prstGeom>
            <a:gradFill flip="none" rotWithShape="1">
              <a:gsLst>
                <a:gs pos="0">
                  <a:schemeClr val="bg2">
                    <a:lumMod val="20000"/>
                    <a:lumOff val="80000"/>
                  </a:schemeClr>
                </a:gs>
                <a:gs pos="100000">
                  <a:schemeClr val="bg1">
                    <a:alpha val="0"/>
                  </a:schemeClr>
                </a:gs>
              </a:gsLst>
              <a:lin ang="0" scaled="0"/>
              <a:tileRect/>
            </a:gradFill>
            <a:ln w="12700">
              <a:gradFill>
                <a:gsLst>
                  <a:gs pos="0">
                    <a:schemeClr val="bg2">
                      <a:lumMod val="40000"/>
                      <a:lumOff val="60000"/>
                    </a:schemeClr>
                  </a:gs>
                  <a:gs pos="100000">
                    <a:schemeClr val="bg1">
                      <a:alpha val="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91440" rIns="91440" bIns="91440" rtlCol="0" anchor="ctr" anchorCtr="0">
              <a:spAutoFit/>
            </a:bodyPr>
            <a:lstStyle/>
            <a:p>
              <a:pPr lvl="0" algn="r"/>
              <a:r>
                <a:rPr lang="en-US" sz="2100" dirty="0">
                  <a:solidFill>
                    <a:srgbClr val="4D4D4D"/>
                  </a:solidFill>
                </a:rPr>
                <a:t>Only 25% of breaches are </a:t>
              </a:r>
            </a:p>
            <a:p>
              <a:pPr lvl="0" algn="r"/>
              <a:r>
                <a:rPr lang="en-US" sz="2100" dirty="0">
                  <a:solidFill>
                    <a:srgbClr val="FF0000"/>
                  </a:solidFill>
                </a:rPr>
                <a:t>discovered</a:t>
              </a:r>
            </a:p>
            <a:p>
              <a:pPr lvl="0" algn="r"/>
              <a:r>
                <a:rPr lang="en-US" sz="2100" dirty="0">
                  <a:solidFill>
                    <a:srgbClr val="FF0000"/>
                  </a:solidFill>
                </a:rPr>
                <a:t>in days or less</a:t>
              </a:r>
            </a:p>
          </p:txBody>
        </p:sp>
      </p:grpSp>
      <p:grpSp>
        <p:nvGrpSpPr>
          <p:cNvPr id="9" name="Group 8"/>
          <p:cNvGrpSpPr/>
          <p:nvPr/>
        </p:nvGrpSpPr>
        <p:grpSpPr>
          <a:xfrm>
            <a:off x="6096000" y="3755835"/>
            <a:ext cx="5797192" cy="1176486"/>
            <a:chOff x="4572000" y="2801189"/>
            <a:chExt cx="4347894" cy="882364"/>
          </a:xfrm>
        </p:grpSpPr>
        <p:pic>
          <p:nvPicPr>
            <p:cNvPr id="21" name="Picture 4" descr="C:\Users\kmaks\AppData\Local\Microsoft\Windows\Temporary Internet Files\Content.IE5\3ELYCNRD\104248221_150dpi[1].jpg"/>
            <p:cNvPicPr>
              <a:picLocks noChangeAspect="1" noChangeArrowheads="1"/>
            </p:cNvPicPr>
            <p:nvPr/>
          </p:nvPicPr>
          <p:blipFill>
            <a:blip r:embed="rId5" cstate="print">
              <a:clrChange>
                <a:clrFrom>
                  <a:srgbClr val="FFFFFF"/>
                </a:clrFrom>
                <a:clrTo>
                  <a:srgbClr val="FFFFFF">
                    <a:alpha val="0"/>
                  </a:srgbClr>
                </a:clrTo>
              </a:clrChange>
              <a:grayscl/>
            </a:blip>
            <a:srcRect/>
            <a:stretch>
              <a:fillRect/>
            </a:stretch>
          </p:blipFill>
          <p:spPr bwMode="auto">
            <a:xfrm>
              <a:off x="5018732" y="2820842"/>
              <a:ext cx="738578" cy="843059"/>
            </a:xfrm>
            <a:prstGeom prst="rect">
              <a:avLst/>
            </a:prstGeom>
            <a:noFill/>
          </p:spPr>
        </p:pic>
        <p:sp>
          <p:nvSpPr>
            <p:cNvPr id="22" name="Rounded Rectangle 21"/>
            <p:cNvSpPr/>
            <p:nvPr/>
          </p:nvSpPr>
          <p:spPr bwMode="gray">
            <a:xfrm rot="10800000" flipV="1">
              <a:off x="4572000" y="2801189"/>
              <a:ext cx="4347894" cy="882364"/>
            </a:xfrm>
            <a:prstGeom prst="roundRect">
              <a:avLst>
                <a:gd name="adj" fmla="val 3497"/>
              </a:avLst>
            </a:prstGeom>
            <a:gradFill flip="none" rotWithShape="1">
              <a:gsLst>
                <a:gs pos="0">
                  <a:schemeClr val="bg2">
                    <a:lumMod val="20000"/>
                    <a:lumOff val="80000"/>
                  </a:schemeClr>
                </a:gs>
                <a:gs pos="100000">
                  <a:schemeClr val="bg1">
                    <a:alpha val="0"/>
                  </a:schemeClr>
                </a:gs>
              </a:gsLst>
              <a:lin ang="0" scaled="0"/>
              <a:tileRect/>
            </a:gradFill>
            <a:ln w="12700">
              <a:gradFill>
                <a:gsLst>
                  <a:gs pos="0">
                    <a:schemeClr val="bg2">
                      <a:lumMod val="40000"/>
                      <a:lumOff val="60000"/>
                    </a:schemeClr>
                  </a:gs>
                  <a:gs pos="100000">
                    <a:schemeClr val="bg1">
                      <a:alpha val="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91440" rIns="91440" bIns="91440" rtlCol="0" anchor="ctr" anchorCtr="0">
              <a:spAutoFit/>
            </a:bodyPr>
            <a:lstStyle/>
            <a:p>
              <a:pPr lvl="0" algn="r"/>
              <a:r>
                <a:rPr lang="en-US" sz="2100" dirty="0">
                  <a:solidFill>
                    <a:srgbClr val="4D4D4D"/>
                  </a:solidFill>
                </a:rPr>
                <a:t>$5.4M is the cost</a:t>
              </a:r>
            </a:p>
            <a:p>
              <a:pPr lvl="0" algn="r"/>
              <a:r>
                <a:rPr lang="en-US" sz="2100" dirty="0">
                  <a:solidFill>
                    <a:srgbClr val="4D4D4D"/>
                  </a:solidFill>
                </a:rPr>
                <a:t>of a data breach</a:t>
              </a:r>
            </a:p>
            <a:p>
              <a:pPr lvl="0" algn="r"/>
              <a:r>
                <a:rPr lang="en-US" sz="2100" dirty="0">
                  <a:solidFill>
                    <a:srgbClr val="4D4D4D"/>
                  </a:solidFill>
                </a:rPr>
                <a:t>in US</a:t>
              </a:r>
            </a:p>
          </p:txBody>
        </p:sp>
      </p:grpSp>
      <p:grpSp>
        <p:nvGrpSpPr>
          <p:cNvPr id="13" name="Group 12"/>
          <p:cNvGrpSpPr/>
          <p:nvPr/>
        </p:nvGrpSpPr>
        <p:grpSpPr>
          <a:xfrm>
            <a:off x="197207" y="1900544"/>
            <a:ext cx="5797192" cy="1193716"/>
            <a:chOff x="147905" y="1380875"/>
            <a:chExt cx="4347894" cy="895287"/>
          </a:xfrm>
        </p:grpSpPr>
        <p:sp>
          <p:nvSpPr>
            <p:cNvPr id="17" name="Rounded Rectangle 16"/>
            <p:cNvSpPr/>
            <p:nvPr/>
          </p:nvSpPr>
          <p:spPr bwMode="gray">
            <a:xfrm rot="10800000" flipV="1">
              <a:off x="147905" y="1393798"/>
              <a:ext cx="4347894" cy="882364"/>
            </a:xfrm>
            <a:prstGeom prst="roundRect">
              <a:avLst>
                <a:gd name="adj" fmla="val 3497"/>
              </a:avLst>
            </a:prstGeom>
            <a:gradFill flip="none" rotWithShape="1">
              <a:gsLst>
                <a:gs pos="0">
                  <a:schemeClr val="bg2">
                    <a:lumMod val="20000"/>
                    <a:lumOff val="80000"/>
                  </a:schemeClr>
                </a:gs>
                <a:gs pos="100000">
                  <a:schemeClr val="bg1">
                    <a:alpha val="0"/>
                  </a:schemeClr>
                </a:gs>
              </a:gsLst>
              <a:lin ang="0" scaled="0"/>
              <a:tileRect/>
            </a:gradFill>
            <a:ln w="12700">
              <a:gradFill>
                <a:gsLst>
                  <a:gs pos="0">
                    <a:schemeClr val="bg2">
                      <a:lumMod val="40000"/>
                      <a:lumOff val="60000"/>
                    </a:schemeClr>
                  </a:gs>
                  <a:gs pos="100000">
                    <a:schemeClr val="bg1">
                      <a:alpha val="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91440" rIns="91440" bIns="91440" rtlCol="0" anchor="ctr" anchorCtr="0">
              <a:spAutoFit/>
            </a:bodyPr>
            <a:lstStyle/>
            <a:p>
              <a:pPr lvl="0" algn="r"/>
              <a:r>
                <a:rPr lang="en-US" sz="2100" dirty="0">
                  <a:solidFill>
                    <a:srgbClr val="4D4D4D"/>
                  </a:solidFill>
                </a:rPr>
                <a:t>85% of respondents</a:t>
              </a:r>
            </a:p>
            <a:p>
              <a:pPr lvl="0" algn="r"/>
              <a:r>
                <a:rPr lang="en-US" sz="2100" dirty="0">
                  <a:solidFill>
                    <a:srgbClr val="4D4D4D"/>
                  </a:solidFill>
                </a:rPr>
                <a:t>say there is no</a:t>
              </a:r>
            </a:p>
            <a:p>
              <a:pPr lvl="0" algn="r"/>
              <a:r>
                <a:rPr lang="en-US" sz="2100" dirty="0">
                  <a:solidFill>
                    <a:srgbClr val="4D4D4D"/>
                  </a:solidFill>
                </a:rPr>
                <a:t>prioritization</a:t>
              </a:r>
            </a:p>
          </p:txBody>
        </p:sp>
        <p:pic>
          <p:nvPicPr>
            <p:cNvPr id="1026" name="Picture 2" descr="Prioritizing Requiremen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914" y="1380875"/>
              <a:ext cx="1145487" cy="76747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0" y="1687592"/>
            <a:ext cx="12192000" cy="3570208"/>
          </a:xfrm>
          <a:prstGeom prst="rect">
            <a:avLst/>
          </a:prstGeom>
          <a:solidFill>
            <a:schemeClr val="bg1">
              <a:alpha val="85000"/>
            </a:schemeClr>
          </a:solidFill>
        </p:spPr>
        <p:txBody>
          <a:bodyPr wrap="square" lIns="121917" tIns="60958" rIns="121917" bIns="60958" rtlCol="0">
            <a:spAutoFit/>
          </a:bodyPr>
          <a:lstStyle/>
          <a:p>
            <a:pPr algn="ctr"/>
            <a:r>
              <a:rPr lang="en-US" sz="5300" dirty="0">
                <a:solidFill>
                  <a:srgbClr val="C00000"/>
                </a:solidFill>
              </a:rPr>
              <a:t>Lack of </a:t>
            </a:r>
          </a:p>
          <a:p>
            <a:pPr algn="ctr"/>
            <a:r>
              <a:rPr lang="en-US" sz="5900" b="1" dirty="0">
                <a:solidFill>
                  <a:srgbClr val="C00000"/>
                </a:solidFill>
              </a:rPr>
              <a:t>Framework</a:t>
            </a:r>
          </a:p>
          <a:p>
            <a:pPr algn="ctr"/>
            <a:r>
              <a:rPr lang="en-US" sz="5300" dirty="0">
                <a:solidFill>
                  <a:srgbClr val="C00000"/>
                </a:solidFill>
              </a:rPr>
              <a:t>and</a:t>
            </a:r>
          </a:p>
          <a:p>
            <a:pPr algn="ctr"/>
            <a:r>
              <a:rPr lang="en-US" sz="5900" b="1" dirty="0">
                <a:solidFill>
                  <a:srgbClr val="C00000"/>
                </a:solidFill>
              </a:rPr>
              <a:t>Alignment</a:t>
            </a:r>
            <a:endParaRPr lang="en-US" sz="5300" dirty="0">
              <a:solidFill>
                <a:srgbClr val="C00000"/>
              </a:solidFill>
            </a:endParaRPr>
          </a:p>
        </p:txBody>
      </p:sp>
    </p:spTree>
    <p:extLst>
      <p:ext uri="{BB962C8B-B14F-4D97-AF65-F5344CB8AC3E}">
        <p14:creationId xmlns:p14="http://schemas.microsoft.com/office/powerpoint/2010/main" val="148826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81E00"/>
                </a:solidFill>
              </a:rPr>
              <a:t>Industry Viewpoints</a:t>
            </a:r>
            <a:endParaRPr lang="en-US" dirty="0">
              <a:solidFill>
                <a:srgbClr val="D81E00"/>
              </a:solidFill>
            </a:endParaRPr>
          </a:p>
        </p:txBody>
      </p:sp>
      <p:sp>
        <p:nvSpPr>
          <p:cNvPr id="3" name="Content Placeholder 4"/>
          <p:cNvSpPr txBox="1">
            <a:spLocks/>
          </p:cNvSpPr>
          <p:nvPr/>
        </p:nvSpPr>
        <p:spPr>
          <a:xfrm>
            <a:off x="5791201" y="1163920"/>
            <a:ext cx="6299200" cy="4771960"/>
          </a:xfrm>
          <a:prstGeom prst="rect">
            <a:avLst/>
          </a:prstGeom>
        </p:spPr>
        <p:txBody>
          <a:bodyPr lIns="121917" tIns="60958" rIns="121917" bIns="60958"/>
          <a:lst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pPr>
            <a:r>
              <a:rPr lang="en-US" sz="2400" dirty="0">
                <a:solidFill>
                  <a:srgbClr val="000000"/>
                </a:solidFill>
                <a:latin typeface="+mn-lt"/>
              </a:rPr>
              <a:t>ESG - Security Incidents Unnoticed</a:t>
            </a:r>
          </a:p>
          <a:p>
            <a:pPr lvl="1">
              <a:buClr>
                <a:schemeClr val="tx2"/>
              </a:buClr>
            </a:pPr>
            <a:r>
              <a:rPr lang="en-US" sz="1900" dirty="0">
                <a:solidFill>
                  <a:srgbClr val="000000"/>
                </a:solidFill>
                <a:latin typeface="+mn-lt"/>
              </a:rPr>
              <a:t>Too Many Non-Integrated Tools</a:t>
            </a:r>
          </a:p>
          <a:p>
            <a:pPr lvl="1">
              <a:buClr>
                <a:schemeClr val="tx2"/>
              </a:buClr>
            </a:pPr>
            <a:r>
              <a:rPr lang="en-US" sz="1900" dirty="0">
                <a:solidFill>
                  <a:srgbClr val="000000"/>
                </a:solidFill>
                <a:latin typeface="+mn-lt"/>
              </a:rPr>
              <a:t>Too Many Manual Processes</a:t>
            </a:r>
          </a:p>
          <a:p>
            <a:pPr lvl="1">
              <a:buClr>
                <a:schemeClr val="tx2"/>
              </a:buClr>
            </a:pPr>
            <a:r>
              <a:rPr lang="en-US" sz="1900" dirty="0">
                <a:solidFill>
                  <a:srgbClr val="000000"/>
                </a:solidFill>
                <a:latin typeface="+mn-lt"/>
              </a:rPr>
              <a:t>Lack of Staff</a:t>
            </a:r>
          </a:p>
          <a:p>
            <a:pPr>
              <a:buClr>
                <a:schemeClr val="tx2"/>
              </a:buClr>
            </a:pPr>
            <a:r>
              <a:rPr lang="en-US" sz="2400" dirty="0">
                <a:solidFill>
                  <a:srgbClr val="000000"/>
                </a:solidFill>
                <a:latin typeface="+mn-lt"/>
              </a:rPr>
              <a:t>Forrester – Effective Habits of Incident Response</a:t>
            </a:r>
          </a:p>
          <a:p>
            <a:pPr lvl="1">
              <a:buClr>
                <a:schemeClr val="tx2"/>
              </a:buClr>
            </a:pPr>
            <a:r>
              <a:rPr lang="en-US" sz="1900" dirty="0">
                <a:solidFill>
                  <a:srgbClr val="000000"/>
                </a:solidFill>
                <a:latin typeface="+mn-lt"/>
              </a:rPr>
              <a:t>Realistic Reporting &amp; Metrics</a:t>
            </a:r>
          </a:p>
          <a:p>
            <a:pPr lvl="1">
              <a:buClr>
                <a:schemeClr val="tx2"/>
              </a:buClr>
            </a:pPr>
            <a:r>
              <a:rPr lang="en-US" sz="1900" dirty="0">
                <a:solidFill>
                  <a:srgbClr val="000000"/>
                </a:solidFill>
                <a:latin typeface="+mn-lt"/>
              </a:rPr>
              <a:t>Scalable</a:t>
            </a:r>
          </a:p>
          <a:p>
            <a:pPr lvl="1">
              <a:buClr>
                <a:schemeClr val="tx2"/>
              </a:buClr>
            </a:pPr>
            <a:r>
              <a:rPr lang="en-US" sz="1900" dirty="0">
                <a:solidFill>
                  <a:srgbClr val="000000"/>
                </a:solidFill>
                <a:latin typeface="+mn-lt"/>
              </a:rPr>
              <a:t>Collaborate</a:t>
            </a:r>
          </a:p>
          <a:p>
            <a:pPr>
              <a:buClr>
                <a:schemeClr val="tx2"/>
              </a:buClr>
            </a:pPr>
            <a:r>
              <a:rPr lang="en-US" sz="2400" dirty="0">
                <a:solidFill>
                  <a:srgbClr val="000000"/>
                </a:solidFill>
                <a:latin typeface="+mn-lt"/>
              </a:rPr>
              <a:t>Gartner – Detect &amp; Respond to Security Incidents</a:t>
            </a:r>
          </a:p>
          <a:p>
            <a:pPr lvl="1">
              <a:buClr>
                <a:schemeClr val="tx2"/>
              </a:buClr>
            </a:pPr>
            <a:r>
              <a:rPr lang="en-US" sz="1900" dirty="0">
                <a:solidFill>
                  <a:srgbClr val="000000"/>
                </a:solidFill>
                <a:latin typeface="+mn-lt"/>
              </a:rPr>
              <a:t>CISOs need to put in place incident response process with technology</a:t>
            </a:r>
          </a:p>
          <a:p>
            <a:pPr lvl="1"/>
            <a:endParaRPr lang="en-US" sz="1900" dirty="0">
              <a:solidFill>
                <a:schemeClr val="bg2"/>
              </a:solidFill>
              <a:latin typeface="+mn-lt"/>
            </a:endParaRPr>
          </a:p>
        </p:txBody>
      </p:sp>
      <p:grpSp>
        <p:nvGrpSpPr>
          <p:cNvPr id="4" name="Group 3"/>
          <p:cNvGrpSpPr/>
          <p:nvPr/>
        </p:nvGrpSpPr>
        <p:grpSpPr>
          <a:xfrm>
            <a:off x="73688" y="998419"/>
            <a:ext cx="5575272" cy="5108448"/>
            <a:chOff x="55266" y="748814"/>
            <a:chExt cx="4181454" cy="3831336"/>
          </a:xfrm>
        </p:grpSpPr>
        <p:pic>
          <p:nvPicPr>
            <p:cNvPr id="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6" y="748814"/>
              <a:ext cx="2011680" cy="314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153" y="1091802"/>
              <a:ext cx="2011680" cy="314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5040" y="1434614"/>
              <a:ext cx="2011680" cy="314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Oval 7"/>
          <p:cNvSpPr/>
          <p:nvPr/>
        </p:nvSpPr>
        <p:spPr>
          <a:xfrm>
            <a:off x="6426200" y="1485900"/>
            <a:ext cx="4064000" cy="635000"/>
          </a:xfrm>
          <a:prstGeom prst="ellipse">
            <a:avLst/>
          </a:prstGeom>
          <a:noFill/>
          <a:ln w="381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p:txBody>
      </p:sp>
      <p:sp>
        <p:nvSpPr>
          <p:cNvPr id="9" name="Oval 8"/>
          <p:cNvSpPr/>
          <p:nvPr/>
        </p:nvSpPr>
        <p:spPr>
          <a:xfrm>
            <a:off x="5956300" y="4127500"/>
            <a:ext cx="2438400" cy="431800"/>
          </a:xfrm>
          <a:prstGeom prst="ellipse">
            <a:avLst/>
          </a:prstGeom>
          <a:noFill/>
          <a:ln w="381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p:txBody>
      </p:sp>
      <p:sp>
        <p:nvSpPr>
          <p:cNvPr id="10" name="Oval 9"/>
          <p:cNvSpPr/>
          <p:nvPr/>
        </p:nvSpPr>
        <p:spPr>
          <a:xfrm>
            <a:off x="9448800" y="5270500"/>
            <a:ext cx="2438400" cy="431800"/>
          </a:xfrm>
          <a:prstGeom prst="ellipse">
            <a:avLst/>
          </a:prstGeom>
          <a:noFill/>
          <a:ln w="381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p:txBody>
      </p:sp>
    </p:spTree>
    <p:extLst>
      <p:ext uri="{BB962C8B-B14F-4D97-AF65-F5344CB8AC3E}">
        <p14:creationId xmlns:p14="http://schemas.microsoft.com/office/powerpoint/2010/main" val="50689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p:cNvSpPr>
            <a:spLocks noGrp="1"/>
          </p:cNvSpPr>
          <p:nvPr>
            <p:ph type="ctrTitle"/>
          </p:nvPr>
        </p:nvSpPr>
        <p:spPr/>
        <p:txBody>
          <a:bodyPr/>
          <a:lstStyle/>
          <a:p>
            <a:r>
              <a:rPr lang="en-US" dirty="0" smtClean="0">
                <a:solidFill>
                  <a:srgbClr val="D81E00"/>
                </a:solidFill>
              </a:rPr>
              <a:t>Why Framework and Alignment?</a:t>
            </a:r>
            <a:endParaRPr lang="en-US" dirty="0">
              <a:solidFill>
                <a:srgbClr val="D81E00"/>
              </a:solidFill>
            </a:endParaRPr>
          </a:p>
        </p:txBody>
      </p:sp>
      <p:grpSp>
        <p:nvGrpSpPr>
          <p:cNvPr id="7" name="Group 6"/>
          <p:cNvGrpSpPr/>
          <p:nvPr/>
        </p:nvGrpSpPr>
        <p:grpSpPr>
          <a:xfrm>
            <a:off x="203200" y="4749801"/>
            <a:ext cx="5689600" cy="1422399"/>
            <a:chOff x="152400" y="3562350"/>
            <a:chExt cx="4267200" cy="1066799"/>
          </a:xfrm>
        </p:grpSpPr>
        <p:grpSp>
          <p:nvGrpSpPr>
            <p:cNvPr id="96" name="Group 95"/>
            <p:cNvGrpSpPr/>
            <p:nvPr/>
          </p:nvGrpSpPr>
          <p:grpSpPr>
            <a:xfrm>
              <a:off x="152400" y="3562350"/>
              <a:ext cx="4267200" cy="1066799"/>
              <a:chOff x="191413" y="971551"/>
              <a:chExt cx="3466187" cy="1219200"/>
            </a:xfrm>
          </p:grpSpPr>
          <p:sp>
            <p:nvSpPr>
              <p:cNvPr id="101" name="Rectangle 100"/>
              <p:cNvSpPr/>
              <p:nvPr/>
            </p:nvSpPr>
            <p:spPr bwMode="gray">
              <a:xfrm>
                <a:off x="191413" y="971551"/>
                <a:ext cx="3466187" cy="1219200"/>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bg2"/>
                  </a:solidFill>
                </a:endParaRPr>
              </a:p>
            </p:txBody>
          </p:sp>
          <p:sp>
            <p:nvSpPr>
              <p:cNvPr id="102" name="TextBox 101"/>
              <p:cNvSpPr txBox="1"/>
              <p:nvPr/>
            </p:nvSpPr>
            <p:spPr bwMode="gray">
              <a:xfrm>
                <a:off x="1486712" y="1403081"/>
                <a:ext cx="2161497" cy="501236"/>
              </a:xfrm>
              <a:prstGeom prst="rect">
                <a:avLst/>
              </a:prstGeom>
              <a:noFill/>
              <a:effectLst/>
            </p:spPr>
            <p:txBody>
              <a:bodyPr wrap="square" lIns="0" tIns="0" rIns="0" bIns="0" rtlCol="0" anchor="b" anchorCtr="0">
                <a:spAutoFit/>
              </a:bodyPr>
              <a:lstStyle/>
              <a:p>
                <a:pPr algn="ctr"/>
                <a:r>
                  <a:rPr lang="en-US" sz="1900" cap="all" dirty="0">
                    <a:ln w="0"/>
                    <a:solidFill>
                      <a:srgbClr val="000000"/>
                    </a:solidFill>
                  </a:rPr>
                  <a:t>Measure Effectiveness of the Program</a:t>
                </a:r>
              </a:p>
            </p:txBody>
          </p:sp>
        </p:grpSp>
        <p:pic>
          <p:nvPicPr>
            <p:cNvPr id="106" name="Picture 3" descr="C:\Users\kmaks\AppData\Local\Microsoft\Windows\Temporary Internet Files\Content.IE5\3ELYCNRD\97142224-150dpi[1].jpg"/>
            <p:cNvPicPr>
              <a:picLocks noChangeAspect="1" noChangeArrowheads="1"/>
            </p:cNvPicPr>
            <p:nvPr/>
          </p:nvPicPr>
          <p:blipFill>
            <a:blip r:embed="rId3" cstate="print">
              <a:clrChange>
                <a:clrFrom>
                  <a:srgbClr val="FFFFFF"/>
                </a:clrFrom>
                <a:clrTo>
                  <a:srgbClr val="FFFFFF">
                    <a:alpha val="0"/>
                  </a:srgbClr>
                </a:clrTo>
              </a:clrChange>
              <a:extLst/>
            </a:blip>
            <a:srcRect/>
            <a:stretch>
              <a:fillRect/>
            </a:stretch>
          </p:blipFill>
          <p:spPr bwMode="auto">
            <a:xfrm>
              <a:off x="175189" y="3610092"/>
              <a:ext cx="1704400" cy="971313"/>
            </a:xfrm>
            <a:prstGeom prst="rect">
              <a:avLst/>
            </a:prstGeom>
            <a:noFill/>
          </p:spPr>
        </p:pic>
      </p:grpSp>
      <p:grpSp>
        <p:nvGrpSpPr>
          <p:cNvPr id="5" name="Group 4"/>
          <p:cNvGrpSpPr/>
          <p:nvPr/>
        </p:nvGrpSpPr>
        <p:grpSpPr>
          <a:xfrm>
            <a:off x="6197600" y="3022602"/>
            <a:ext cx="5689600" cy="1422399"/>
            <a:chOff x="4648200" y="2266951"/>
            <a:chExt cx="4267200" cy="1066799"/>
          </a:xfrm>
        </p:grpSpPr>
        <p:grpSp>
          <p:nvGrpSpPr>
            <p:cNvPr id="88" name="Group 87"/>
            <p:cNvGrpSpPr/>
            <p:nvPr/>
          </p:nvGrpSpPr>
          <p:grpSpPr>
            <a:xfrm>
              <a:off x="4648200" y="2266951"/>
              <a:ext cx="4267200" cy="1066799"/>
              <a:chOff x="191413" y="971551"/>
              <a:chExt cx="3466187" cy="1219200"/>
            </a:xfrm>
          </p:grpSpPr>
          <p:sp>
            <p:nvSpPr>
              <p:cNvPr id="90" name="Rectangle 89"/>
              <p:cNvSpPr/>
              <p:nvPr/>
            </p:nvSpPr>
            <p:spPr bwMode="gray">
              <a:xfrm>
                <a:off x="191413" y="971551"/>
                <a:ext cx="3466187" cy="1219200"/>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solidFill>
                </a:endParaRPr>
              </a:p>
            </p:txBody>
          </p:sp>
          <p:sp>
            <p:nvSpPr>
              <p:cNvPr id="93" name="TextBox 92"/>
              <p:cNvSpPr txBox="1"/>
              <p:nvPr/>
            </p:nvSpPr>
            <p:spPr bwMode="gray">
              <a:xfrm>
                <a:off x="1486712" y="1653698"/>
                <a:ext cx="2161497" cy="250618"/>
              </a:xfrm>
              <a:prstGeom prst="rect">
                <a:avLst/>
              </a:prstGeom>
              <a:noFill/>
              <a:effectLst/>
            </p:spPr>
            <p:txBody>
              <a:bodyPr wrap="square" lIns="0" tIns="0" rIns="0" bIns="0" rtlCol="0" anchor="b" anchorCtr="0">
                <a:spAutoFit/>
              </a:bodyPr>
              <a:lstStyle/>
              <a:p>
                <a:pPr algn="ctr"/>
                <a:r>
                  <a:rPr lang="en-US" sz="1900" cap="all" dirty="0">
                    <a:ln w="0"/>
                    <a:solidFill>
                      <a:srgbClr val="000000"/>
                    </a:solidFill>
                  </a:rPr>
                  <a:t>Learn and Refine</a:t>
                </a:r>
              </a:p>
            </p:txBody>
          </p:sp>
        </p:grpSp>
        <p:pic>
          <p:nvPicPr>
            <p:cNvPr id="107" name="Picture 2" descr="\\corp.emc.com\EMC\Locations\MA Hopkinton\Creative Dev - Icons\PNG files for PowerPoint\Search.png"/>
            <p:cNvPicPr>
              <a:picLocks noChangeAspect="1" noChangeArrowheads="1"/>
            </p:cNvPicPr>
            <p:nvPr/>
          </p:nvPicPr>
          <p:blipFill>
            <a:blip r:embed="rId4" cstate="print">
              <a:extLst/>
            </a:blip>
            <a:srcRect/>
            <a:stretch>
              <a:fillRect/>
            </a:stretch>
          </p:blipFill>
          <p:spPr bwMode="auto">
            <a:xfrm flipH="1">
              <a:off x="4994921" y="2548236"/>
              <a:ext cx="967004" cy="701905"/>
            </a:xfrm>
            <a:prstGeom prst="rect">
              <a:avLst/>
            </a:prstGeom>
            <a:noFill/>
          </p:spPr>
        </p:pic>
      </p:grpSp>
      <p:grpSp>
        <p:nvGrpSpPr>
          <p:cNvPr id="9" name="Group 8"/>
          <p:cNvGrpSpPr/>
          <p:nvPr/>
        </p:nvGrpSpPr>
        <p:grpSpPr>
          <a:xfrm>
            <a:off x="203200" y="3022602"/>
            <a:ext cx="5689600" cy="1441607"/>
            <a:chOff x="152400" y="2266951"/>
            <a:chExt cx="4267200" cy="1081205"/>
          </a:xfrm>
        </p:grpSpPr>
        <p:grpSp>
          <p:nvGrpSpPr>
            <p:cNvPr id="82" name="Group 81"/>
            <p:cNvGrpSpPr/>
            <p:nvPr/>
          </p:nvGrpSpPr>
          <p:grpSpPr>
            <a:xfrm>
              <a:off x="152400" y="2266951"/>
              <a:ext cx="4267200" cy="1066799"/>
              <a:chOff x="191413" y="971551"/>
              <a:chExt cx="3466187" cy="1219200"/>
            </a:xfrm>
          </p:grpSpPr>
          <p:sp>
            <p:nvSpPr>
              <p:cNvPr id="86" name="Rectangle 85"/>
              <p:cNvSpPr/>
              <p:nvPr/>
            </p:nvSpPr>
            <p:spPr bwMode="gray">
              <a:xfrm>
                <a:off x="191413" y="971551"/>
                <a:ext cx="3466187" cy="1219200"/>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solidFill>
                </a:endParaRPr>
              </a:p>
            </p:txBody>
          </p:sp>
          <p:sp>
            <p:nvSpPr>
              <p:cNvPr id="87" name="TextBox 86"/>
              <p:cNvSpPr txBox="1"/>
              <p:nvPr/>
            </p:nvSpPr>
            <p:spPr bwMode="gray">
              <a:xfrm>
                <a:off x="1486712" y="1403081"/>
                <a:ext cx="2161497" cy="501236"/>
              </a:xfrm>
              <a:prstGeom prst="rect">
                <a:avLst/>
              </a:prstGeom>
              <a:noFill/>
              <a:effectLst/>
            </p:spPr>
            <p:txBody>
              <a:bodyPr wrap="square" lIns="0" tIns="0" rIns="0" bIns="0" rtlCol="0" anchor="b" anchorCtr="0">
                <a:spAutoFit/>
              </a:bodyPr>
              <a:lstStyle/>
              <a:p>
                <a:pPr algn="ctr"/>
                <a:r>
                  <a:rPr lang="en-US" sz="1900" cap="all" dirty="0">
                    <a:ln w="0"/>
                    <a:solidFill>
                      <a:srgbClr val="000000"/>
                    </a:solidFill>
                  </a:rPr>
                  <a:t>Repeatable Ongoing Business Process</a:t>
                </a:r>
              </a:p>
            </p:txBody>
          </p:sp>
        </p:grpSp>
        <p:pic>
          <p:nvPicPr>
            <p:cNvPr id="23" name="Picture 6" descr="http://salientprocess.com/wp-content/uploads/2013/03/Capability-Study.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938" y="2450220"/>
              <a:ext cx="1346903" cy="8979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6197600" y="4749801"/>
            <a:ext cx="5689600" cy="1422399"/>
            <a:chOff x="4648200" y="3562350"/>
            <a:chExt cx="4267200" cy="1066799"/>
          </a:xfrm>
        </p:grpSpPr>
        <p:grpSp>
          <p:nvGrpSpPr>
            <p:cNvPr id="103" name="Group 102"/>
            <p:cNvGrpSpPr/>
            <p:nvPr/>
          </p:nvGrpSpPr>
          <p:grpSpPr>
            <a:xfrm>
              <a:off x="4648200" y="3562350"/>
              <a:ext cx="4267200" cy="1066799"/>
              <a:chOff x="191413" y="971551"/>
              <a:chExt cx="3466187" cy="1219200"/>
            </a:xfrm>
          </p:grpSpPr>
          <p:sp>
            <p:nvSpPr>
              <p:cNvPr id="104" name="Rectangle 103"/>
              <p:cNvSpPr/>
              <p:nvPr/>
            </p:nvSpPr>
            <p:spPr bwMode="gray">
              <a:xfrm>
                <a:off x="191413" y="971551"/>
                <a:ext cx="3466187" cy="1219200"/>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solidFill>
                </a:endParaRPr>
              </a:p>
            </p:txBody>
          </p:sp>
          <p:sp>
            <p:nvSpPr>
              <p:cNvPr id="105" name="TextBox 104"/>
              <p:cNvSpPr txBox="1"/>
              <p:nvPr/>
            </p:nvSpPr>
            <p:spPr bwMode="gray">
              <a:xfrm>
                <a:off x="1486712" y="1403081"/>
                <a:ext cx="2161497" cy="501236"/>
              </a:xfrm>
              <a:prstGeom prst="rect">
                <a:avLst/>
              </a:prstGeom>
              <a:noFill/>
              <a:effectLst/>
            </p:spPr>
            <p:txBody>
              <a:bodyPr wrap="square" lIns="0" tIns="0" rIns="0" bIns="0" rtlCol="0" anchor="b" anchorCtr="0">
                <a:spAutoFit/>
              </a:bodyPr>
              <a:lstStyle/>
              <a:p>
                <a:pPr algn="ctr"/>
                <a:r>
                  <a:rPr lang="en-US" sz="1900" cap="all" dirty="0">
                    <a:ln w="0"/>
                    <a:solidFill>
                      <a:srgbClr val="000000"/>
                    </a:solidFill>
                  </a:rPr>
                  <a:t>Prioritize against business context</a:t>
                </a:r>
              </a:p>
            </p:txBody>
          </p:sp>
        </p:grpSp>
        <p:pic>
          <p:nvPicPr>
            <p:cNvPr id="24" name="Picture 2" descr="Prioritizing Requiremen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5680" y="3671614"/>
              <a:ext cx="1145487" cy="767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197600" y="1295401"/>
            <a:ext cx="5689600" cy="1590504"/>
            <a:chOff x="4648200" y="971551"/>
            <a:chExt cx="4267200" cy="1192878"/>
          </a:xfrm>
        </p:grpSpPr>
        <p:grpSp>
          <p:nvGrpSpPr>
            <p:cNvPr id="79" name="Group 78"/>
            <p:cNvGrpSpPr/>
            <p:nvPr/>
          </p:nvGrpSpPr>
          <p:grpSpPr>
            <a:xfrm>
              <a:off x="4648200" y="971551"/>
              <a:ext cx="4267200" cy="1066799"/>
              <a:chOff x="191413" y="971551"/>
              <a:chExt cx="3466187" cy="1219200"/>
            </a:xfrm>
          </p:grpSpPr>
          <p:sp>
            <p:nvSpPr>
              <p:cNvPr id="80" name="Rectangle 79"/>
              <p:cNvSpPr/>
              <p:nvPr/>
            </p:nvSpPr>
            <p:spPr bwMode="gray">
              <a:xfrm>
                <a:off x="191413" y="971551"/>
                <a:ext cx="3466187" cy="1219200"/>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sp>
            <p:nvSpPr>
              <p:cNvPr id="81" name="TextBox 80"/>
              <p:cNvSpPr txBox="1"/>
              <p:nvPr/>
            </p:nvSpPr>
            <p:spPr bwMode="gray">
              <a:xfrm>
                <a:off x="1486712" y="1403081"/>
                <a:ext cx="2161497" cy="501236"/>
              </a:xfrm>
              <a:prstGeom prst="rect">
                <a:avLst/>
              </a:prstGeom>
              <a:noFill/>
              <a:effectLst/>
            </p:spPr>
            <p:txBody>
              <a:bodyPr wrap="square" lIns="0" tIns="0" rIns="0" bIns="0" rtlCol="0" anchor="b" anchorCtr="0">
                <a:spAutoFit/>
              </a:bodyPr>
              <a:lstStyle/>
              <a:p>
                <a:pPr algn="ctr"/>
                <a:r>
                  <a:rPr lang="en-US" sz="1900" cap="all" dirty="0">
                    <a:ln w="0"/>
                  </a:rPr>
                  <a:t>Collaborate Internally and Externally</a:t>
                </a:r>
              </a:p>
            </p:txBody>
          </p:sp>
        </p:grpSp>
        <p:pic>
          <p:nvPicPr>
            <p:cNvPr id="25" name="Picture 4" descr="http://static.vecteezy.com/system/resources/previews/000/016/514/original/family_people_silhouettes_by_Scorp1_at_vecteezy.com.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5626" y="1125233"/>
              <a:ext cx="1385595" cy="1039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203200" y="1295401"/>
            <a:ext cx="5689600" cy="1572179"/>
            <a:chOff x="152400" y="971551"/>
            <a:chExt cx="4267200" cy="1179134"/>
          </a:xfrm>
        </p:grpSpPr>
        <p:grpSp>
          <p:nvGrpSpPr>
            <p:cNvPr id="8" name="Group 7"/>
            <p:cNvGrpSpPr/>
            <p:nvPr/>
          </p:nvGrpSpPr>
          <p:grpSpPr>
            <a:xfrm>
              <a:off x="152400" y="971551"/>
              <a:ext cx="4267200" cy="1066799"/>
              <a:chOff x="191413" y="971551"/>
              <a:chExt cx="3466187" cy="1219200"/>
            </a:xfrm>
          </p:grpSpPr>
          <p:sp>
            <p:nvSpPr>
              <p:cNvPr id="75" name="Rectangle 74"/>
              <p:cNvSpPr/>
              <p:nvPr/>
            </p:nvSpPr>
            <p:spPr bwMode="gray">
              <a:xfrm>
                <a:off x="191413" y="971551"/>
                <a:ext cx="3466187" cy="1219200"/>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solidFill>
                </a:endParaRPr>
              </a:p>
            </p:txBody>
          </p:sp>
          <p:sp>
            <p:nvSpPr>
              <p:cNvPr id="76" name="TextBox 75"/>
              <p:cNvSpPr txBox="1"/>
              <p:nvPr/>
            </p:nvSpPr>
            <p:spPr bwMode="gray">
              <a:xfrm>
                <a:off x="1486712" y="1152462"/>
                <a:ext cx="2161497" cy="751855"/>
              </a:xfrm>
              <a:prstGeom prst="rect">
                <a:avLst/>
              </a:prstGeom>
              <a:noFill/>
              <a:effectLst/>
            </p:spPr>
            <p:txBody>
              <a:bodyPr wrap="square" lIns="0" tIns="0" rIns="0" bIns="0" rtlCol="0" anchor="b" anchorCtr="0">
                <a:spAutoFit/>
              </a:bodyPr>
              <a:lstStyle/>
              <a:p>
                <a:pPr algn="ctr"/>
                <a:r>
                  <a:rPr lang="en-US" sz="1900" cap="all" dirty="0">
                    <a:ln w="0"/>
                    <a:solidFill>
                      <a:srgbClr val="000000"/>
                    </a:solidFill>
                  </a:rPr>
                  <a:t>Improve Response Readiness and Be Prepared</a:t>
                </a:r>
              </a:p>
            </p:txBody>
          </p:sp>
        </p:gr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910" y="1093128"/>
              <a:ext cx="1166959" cy="1057557"/>
            </a:xfrm>
            <a:prstGeom prst="rect">
              <a:avLst/>
            </a:prstGeom>
          </p:spPr>
        </p:pic>
      </p:grpSp>
    </p:spTree>
    <p:extLst>
      <p:ext uri="{BB962C8B-B14F-4D97-AF65-F5344CB8AC3E}">
        <p14:creationId xmlns:p14="http://schemas.microsoft.com/office/powerpoint/2010/main" val="182344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p:nvPr/>
        </p:nvGrpSpPr>
        <p:grpSpPr>
          <a:xfrm>
            <a:off x="-17154" y="2173044"/>
            <a:ext cx="1133819" cy="2115432"/>
            <a:chOff x="81437" y="1114244"/>
            <a:chExt cx="1677904" cy="2712947"/>
          </a:xfrm>
        </p:grpSpPr>
        <p:sp>
          <p:nvSpPr>
            <p:cNvPr id="104" name="Trapezoid 103"/>
            <p:cNvSpPr/>
            <p:nvPr/>
          </p:nvSpPr>
          <p:spPr>
            <a:xfrm rot="5400000">
              <a:off x="-161077" y="1623664"/>
              <a:ext cx="2429837" cy="1410998"/>
            </a:xfrm>
            <a:prstGeom prst="trapezoid">
              <a:avLst>
                <a:gd name="adj" fmla="val 86469"/>
              </a:avLst>
            </a:prstGeom>
            <a:gradFill flip="none" rotWithShape="1">
              <a:gsLst>
                <a:gs pos="0">
                  <a:srgbClr val="4D4D4D">
                    <a:lumMod val="40000"/>
                    <a:lumOff val="60000"/>
                  </a:srgbClr>
                </a:gs>
                <a:gs pos="48000">
                  <a:srgbClr val="4D4D4D">
                    <a:lumMod val="20000"/>
                    <a:lumOff val="80000"/>
                  </a:srgbClr>
                </a:gs>
                <a:gs pos="100000">
                  <a:srgbClr val="FFFFFF"/>
                </a:gs>
              </a:gsLst>
              <a:lin ang="5400000" scaled="1"/>
              <a:tileRect/>
            </a:gradFill>
            <a:ln w="9525" cap="flat" cmpd="sng" algn="ctr">
              <a:noFill/>
              <a:prstDash val="solid"/>
              <a:miter lim="800000"/>
              <a:headEnd type="none" w="med" len="med"/>
              <a:tailEnd type="none" w="med" len="med"/>
            </a:ln>
            <a:effectLst/>
          </p:spPr>
          <p:txBody>
            <a:bodyPr wrap="none"/>
            <a:lstStyle/>
            <a:p>
              <a:pPr algn="ctr" defTabSz="1219170" eaLnBrk="0" hangingPunct="0">
                <a:defRPr/>
              </a:pPr>
              <a:endParaRPr lang="en-US" sz="3200" b="1" kern="0">
                <a:solidFill>
                  <a:srgbClr val="000000"/>
                </a:solidFill>
              </a:endParaRPr>
            </a:p>
          </p:txBody>
        </p:sp>
        <p:pic>
          <p:nvPicPr>
            <p:cNvPr id="106" name="Picture 2" descr="http://icons.iconarchive.com/icons/visualpharm/icons8-metro-style/512/Accommodation-Apartment-icon.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2923" y="2475752"/>
              <a:ext cx="712980" cy="712980"/>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a:xfrm>
              <a:off x="187937" y="3195655"/>
              <a:ext cx="862716" cy="631536"/>
            </a:xfrm>
            <a:prstGeom prst="rect">
              <a:avLst/>
            </a:prstGeom>
            <a:noFill/>
          </p:spPr>
          <p:txBody>
            <a:bodyPr wrap="none" rtlCol="0">
              <a:spAutoFit/>
            </a:bodyPr>
            <a:lstStyle/>
            <a:p>
              <a:pPr algn="ctr" defTabSz="1219170">
                <a:defRPr/>
              </a:pPr>
              <a:r>
                <a:rPr lang="en-US" sz="1300" kern="0" dirty="0">
                  <a:solidFill>
                    <a:srgbClr val="000000"/>
                  </a:solidFill>
                  <a:cs typeface="Verdana"/>
                </a:rPr>
                <a:t>On</a:t>
              </a:r>
              <a:r>
                <a:rPr lang="en-US" sz="1300" kern="0" dirty="0">
                  <a:solidFill>
                    <a:srgbClr val="FFFFFF">
                      <a:lumMod val="50000"/>
                    </a:srgbClr>
                  </a:solidFill>
                  <a:cs typeface="Verdana"/>
                </a:rPr>
                <a:t/>
              </a:r>
              <a:br>
                <a:rPr lang="en-US" sz="1300" kern="0" dirty="0">
                  <a:solidFill>
                    <a:srgbClr val="FFFFFF">
                      <a:lumMod val="50000"/>
                    </a:srgbClr>
                  </a:solidFill>
                  <a:cs typeface="Verdana"/>
                </a:rPr>
              </a:br>
              <a:r>
                <a:rPr lang="en-US" sz="1300" kern="0" dirty="0" err="1">
                  <a:solidFill>
                    <a:srgbClr val="000000"/>
                  </a:solidFill>
                  <a:cs typeface="Verdana"/>
                </a:rPr>
                <a:t>Prem</a:t>
              </a:r>
              <a:endParaRPr lang="en-US" sz="1300" kern="0" dirty="0">
                <a:solidFill>
                  <a:srgbClr val="000000"/>
                </a:solidFill>
                <a:cs typeface="Verdana"/>
              </a:endParaRPr>
            </a:p>
          </p:txBody>
        </p:sp>
        <p:pic>
          <p:nvPicPr>
            <p:cNvPr id="112" name="Picture 111" descr="cloud.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1437" y="1216821"/>
              <a:ext cx="1159872" cy="678830"/>
            </a:xfrm>
            <a:prstGeom prst="rect">
              <a:avLst/>
            </a:prstGeom>
          </p:spPr>
        </p:pic>
        <p:sp>
          <p:nvSpPr>
            <p:cNvPr id="114" name="TextBox 113"/>
            <p:cNvSpPr txBox="1"/>
            <p:nvPr/>
          </p:nvSpPr>
          <p:spPr>
            <a:xfrm>
              <a:off x="279605" y="1846916"/>
              <a:ext cx="917890" cy="374975"/>
            </a:xfrm>
            <a:prstGeom prst="rect">
              <a:avLst/>
            </a:prstGeom>
            <a:noFill/>
          </p:spPr>
          <p:txBody>
            <a:bodyPr wrap="none" rtlCol="0">
              <a:spAutoFit/>
            </a:bodyPr>
            <a:lstStyle/>
            <a:p>
              <a:pPr defTabSz="1219170">
                <a:defRPr/>
              </a:pPr>
              <a:r>
                <a:rPr lang="en-US" sz="1300" kern="0" dirty="0">
                  <a:solidFill>
                    <a:srgbClr val="000000"/>
                  </a:solidFill>
                  <a:cs typeface="Verdana"/>
                </a:rPr>
                <a:t>Cloud</a:t>
              </a:r>
            </a:p>
          </p:txBody>
        </p:sp>
      </p:grpSp>
      <p:sp>
        <p:nvSpPr>
          <p:cNvPr id="163" name="Oval 162"/>
          <p:cNvSpPr/>
          <p:nvPr/>
        </p:nvSpPr>
        <p:spPr bwMode="gray">
          <a:xfrm rot="10800000">
            <a:off x="6798660" y="1876736"/>
            <a:ext cx="2218289" cy="3633253"/>
          </a:xfrm>
          <a:prstGeom prst="ellipse">
            <a:avLst/>
          </a:prstGeom>
          <a:gradFill flip="none" rotWithShape="1">
            <a:gsLst>
              <a:gs pos="0">
                <a:srgbClr val="0070C0"/>
              </a:gs>
              <a:gs pos="90000">
                <a:srgbClr val="FFFFFF"/>
              </a:gs>
            </a:gsLst>
            <a:path path="shape">
              <a:fillToRect l="50000" t="50000" r="50000" b="50000"/>
            </a:path>
            <a:tileRect/>
          </a:gradFill>
          <a:ln w="9525" cap="flat" cmpd="sng" algn="ctr">
            <a:noFill/>
            <a:prstDash val="solid"/>
            <a:miter lim="800000"/>
            <a:headEnd type="none" w="med" len="med"/>
            <a:tailEnd type="none" w="med" len="med"/>
          </a:ln>
          <a:effectLst/>
        </p:spPr>
        <p:txBody>
          <a:bodyPr vert="horz" wrap="none" lIns="121917" tIns="60958" rIns="121917" bIns="60958" numCol="1" rtlCol="0" anchor="t" anchorCtr="0" compatLnSpc="1">
            <a:prstTxWarp prst="textNoShape">
              <a:avLst/>
            </a:prstTxWarp>
          </a:bodyPr>
          <a:lstStyle/>
          <a:p>
            <a:pPr algn="ctr" eaLnBrk="0" fontAlgn="base" hangingPunct="0">
              <a:spcBef>
                <a:spcPct val="0"/>
              </a:spcBef>
              <a:spcAft>
                <a:spcPct val="0"/>
              </a:spcAft>
            </a:pPr>
            <a:endParaRPr lang="en-US" sz="3200" b="1" dirty="0">
              <a:solidFill>
                <a:srgbClr val="D52B1E"/>
              </a:solidFill>
              <a:latin typeface="Verdana" pitchFamily="34" charset="0"/>
              <a:cs typeface="Arial" charset="0"/>
            </a:endParaRPr>
          </a:p>
        </p:txBody>
      </p:sp>
      <p:sp>
        <p:nvSpPr>
          <p:cNvPr id="8" name="Rectangle 7"/>
          <p:cNvSpPr/>
          <p:nvPr/>
        </p:nvSpPr>
        <p:spPr>
          <a:xfrm>
            <a:off x="114284" y="5403672"/>
            <a:ext cx="11817928" cy="1219200"/>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solidFill>
                <a:srgbClr val="FFFFFF"/>
              </a:solidFill>
            </a:endParaRPr>
          </a:p>
        </p:txBody>
      </p:sp>
      <p:sp>
        <p:nvSpPr>
          <p:cNvPr id="177" name="Rectangle 176"/>
          <p:cNvSpPr/>
          <p:nvPr/>
        </p:nvSpPr>
        <p:spPr>
          <a:xfrm>
            <a:off x="8733291" y="1916121"/>
            <a:ext cx="3355916" cy="3505261"/>
          </a:xfrm>
          <a:prstGeom prst="rect">
            <a:avLst/>
          </a:prstGeom>
          <a:solidFill>
            <a:schemeClr val="bg1">
              <a:lumMod val="95000"/>
            </a:schemeClr>
          </a:solidFill>
          <a:ln w="12700" cmpd="sng">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solidFill>
                <a:srgbClr val="FFFFFF"/>
              </a:solidFill>
            </a:endParaRPr>
          </a:p>
        </p:txBody>
      </p:sp>
      <p:sp>
        <p:nvSpPr>
          <p:cNvPr id="29" name="Rectangle 28"/>
          <p:cNvSpPr/>
          <p:nvPr/>
        </p:nvSpPr>
        <p:spPr>
          <a:xfrm>
            <a:off x="1841999" y="1916122"/>
            <a:ext cx="2641600" cy="3456556"/>
          </a:xfrm>
          <a:prstGeom prst="rect">
            <a:avLst/>
          </a:prstGeom>
          <a:solidFill>
            <a:schemeClr val="bg1">
              <a:lumMod val="95000"/>
            </a:schemeClr>
          </a:solidFill>
          <a:ln w="127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solidFill>
                <a:srgbClr val="FFFFFF"/>
              </a:solidFill>
            </a:endParaRPr>
          </a:p>
        </p:txBody>
      </p:sp>
      <p:sp>
        <p:nvSpPr>
          <p:cNvPr id="137" name="Rectangle 136"/>
          <p:cNvSpPr/>
          <p:nvPr/>
        </p:nvSpPr>
        <p:spPr>
          <a:xfrm>
            <a:off x="4756565" y="1916123"/>
            <a:ext cx="3556000" cy="3485587"/>
          </a:xfrm>
          <a:prstGeom prst="rect">
            <a:avLst/>
          </a:prstGeom>
          <a:solidFill>
            <a:schemeClr val="bg1">
              <a:lumMod val="95000"/>
            </a:schemeClr>
          </a:solidFill>
          <a:ln w="12700" cmpd="sng">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solidFill>
                <a:srgbClr val="FFFFFF"/>
              </a:solidFill>
            </a:endParaRPr>
          </a:p>
        </p:txBody>
      </p:sp>
      <p:sp>
        <p:nvSpPr>
          <p:cNvPr id="159" name="Rectangle 158"/>
          <p:cNvSpPr/>
          <p:nvPr/>
        </p:nvSpPr>
        <p:spPr>
          <a:xfrm>
            <a:off x="1468294" y="3995759"/>
            <a:ext cx="510637" cy="170212"/>
          </a:xfrm>
          <a:prstGeom prst="rect">
            <a:avLst/>
          </a:prstGeom>
          <a:solidFill>
            <a:schemeClr val="bg1">
              <a:lumMod val="75000"/>
            </a:schemeClr>
          </a:solidFill>
          <a:ln w="12700" cap="flat" cmpd="sng" algn="ctr">
            <a:noFill/>
            <a:prstDash val="solid"/>
          </a:ln>
          <a:effectLst/>
        </p:spPr>
        <p:txBody>
          <a:bodyPr lIns="121917" tIns="60958" rIns="121917" bIns="60958" rtlCol="0" anchor="ctr"/>
          <a:lstStyle/>
          <a:p>
            <a:pPr algn="ctr" defTabSz="1219170">
              <a:defRPr/>
            </a:pPr>
            <a:endParaRPr lang="en-US" kern="0" smtClean="0">
              <a:solidFill>
                <a:srgbClr val="FFFFFF"/>
              </a:solidFill>
            </a:endParaRPr>
          </a:p>
        </p:txBody>
      </p:sp>
      <p:sp>
        <p:nvSpPr>
          <p:cNvPr id="158" name="Rectangle 157"/>
          <p:cNvSpPr/>
          <p:nvPr/>
        </p:nvSpPr>
        <p:spPr>
          <a:xfrm>
            <a:off x="1454222" y="2970625"/>
            <a:ext cx="510637" cy="170212"/>
          </a:xfrm>
          <a:prstGeom prst="rect">
            <a:avLst/>
          </a:prstGeom>
          <a:solidFill>
            <a:schemeClr val="bg1">
              <a:lumMod val="75000"/>
            </a:schemeClr>
          </a:solidFill>
          <a:ln w="12700" cap="flat" cmpd="sng" algn="ctr">
            <a:noFill/>
            <a:prstDash val="solid"/>
          </a:ln>
          <a:effectLst/>
        </p:spPr>
        <p:txBody>
          <a:bodyPr lIns="121917" tIns="60958" rIns="121917" bIns="60958" rtlCol="0" anchor="ctr"/>
          <a:lstStyle/>
          <a:p>
            <a:pPr algn="ctr" defTabSz="1219170">
              <a:defRPr/>
            </a:pPr>
            <a:endParaRPr lang="en-US" kern="0" smtClean="0">
              <a:solidFill>
                <a:srgbClr val="FFFFFF"/>
              </a:solidFill>
            </a:endParaRPr>
          </a:p>
        </p:txBody>
      </p:sp>
      <p:sp>
        <p:nvSpPr>
          <p:cNvPr id="3" name="Subtitle 2"/>
          <p:cNvSpPr>
            <a:spLocks noGrp="1"/>
          </p:cNvSpPr>
          <p:nvPr>
            <p:ph type="subTitle" idx="1"/>
          </p:nvPr>
        </p:nvSpPr>
        <p:spPr>
          <a:xfrm>
            <a:off x="505885" y="746834"/>
            <a:ext cx="11266311" cy="403223"/>
          </a:xfrm>
        </p:spPr>
        <p:txBody>
          <a:bodyPr/>
          <a:lstStyle/>
          <a:p>
            <a:r>
              <a:rPr lang="en-US" sz="2400" dirty="0">
                <a:solidFill>
                  <a:srgbClr val="C00000"/>
                </a:solidFill>
                <a:latin typeface="+mj-lt"/>
              </a:rPr>
              <a:t>Capture, enrich and analyze data from across your network</a:t>
            </a:r>
          </a:p>
        </p:txBody>
      </p:sp>
      <p:sp>
        <p:nvSpPr>
          <p:cNvPr id="13" name="Title 12"/>
          <p:cNvSpPr>
            <a:spLocks noGrp="1"/>
          </p:cNvSpPr>
          <p:nvPr>
            <p:ph type="ctrTitle"/>
          </p:nvPr>
        </p:nvSpPr>
        <p:spPr/>
        <p:txBody>
          <a:bodyPr/>
          <a:lstStyle/>
          <a:p>
            <a:r>
              <a:rPr lang="en-US" dirty="0">
                <a:solidFill>
                  <a:srgbClr val="D81E00"/>
                </a:solidFill>
              </a:rPr>
              <a:t>RSA NETWITNESS</a:t>
            </a:r>
            <a:endParaRPr lang="en-US" dirty="0">
              <a:solidFill>
                <a:srgbClr val="D81E00"/>
              </a:solidFill>
              <a:latin typeface="+mj-lt"/>
              <a:cs typeface="Architects Daughter"/>
            </a:endParaRPr>
          </a:p>
        </p:txBody>
      </p:sp>
      <p:sp>
        <p:nvSpPr>
          <p:cNvPr id="25" name="Rectangle 24"/>
          <p:cNvSpPr/>
          <p:nvPr/>
        </p:nvSpPr>
        <p:spPr>
          <a:xfrm>
            <a:off x="2824498" y="2986932"/>
            <a:ext cx="251913" cy="2923873"/>
          </a:xfrm>
          <a:prstGeom prst="rect">
            <a:avLst/>
          </a:prstGeom>
        </p:spPr>
        <p:txBody>
          <a:bodyPr wrap="none" lIns="121917" tIns="60958" rIns="121917" bIns="60958">
            <a:spAutoFit/>
          </a:bodyPr>
          <a:lstStyle/>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100" dirty="0">
              <a:solidFill>
                <a:srgbClr val="595959"/>
              </a:solidFill>
            </a:endParaRPr>
          </a:p>
          <a:p>
            <a:pPr algn="ctr"/>
            <a:endParaRPr lang="en-US" sz="1300" b="1" dirty="0">
              <a:solidFill>
                <a:srgbClr val="4D4D4D">
                  <a:lumMod val="60000"/>
                  <a:lumOff val="40000"/>
                </a:srgbClr>
              </a:solidFill>
            </a:endParaRPr>
          </a:p>
          <a:p>
            <a:pPr algn="ctr"/>
            <a:endParaRPr lang="en-US" sz="1300" dirty="0">
              <a:solidFill>
                <a:srgbClr val="7F7F7F"/>
              </a:solidFill>
            </a:endParaRPr>
          </a:p>
          <a:p>
            <a:pPr algn="ctr"/>
            <a:endParaRPr lang="en-US" sz="1300" dirty="0">
              <a:solidFill>
                <a:srgbClr val="7F7F7F"/>
              </a:solidFill>
            </a:endParaRPr>
          </a:p>
        </p:txBody>
      </p:sp>
      <p:sp>
        <p:nvSpPr>
          <p:cNvPr id="80" name="Freeform 15"/>
          <p:cNvSpPr>
            <a:spLocks/>
          </p:cNvSpPr>
          <p:nvPr/>
        </p:nvSpPr>
        <p:spPr bwMode="auto">
          <a:xfrm rot="8100000">
            <a:off x="11725319" y="3454675"/>
            <a:ext cx="148691" cy="542288"/>
          </a:xfrm>
          <a:custGeom>
            <a:avLst/>
            <a:gdLst>
              <a:gd name="T0" fmla="*/ 1 w 36"/>
              <a:gd name="T1" fmla="*/ 121 h 131"/>
              <a:gd name="T2" fmla="*/ 3 w 36"/>
              <a:gd name="T3" fmla="*/ 116 h 131"/>
              <a:gd name="T4" fmla="*/ 20 w 36"/>
              <a:gd name="T5" fmla="*/ 65 h 131"/>
              <a:gd name="T6" fmla="*/ 3 w 36"/>
              <a:gd name="T7" fmla="*/ 14 h 131"/>
              <a:gd name="T8" fmla="*/ 4 w 36"/>
              <a:gd name="T9" fmla="*/ 2 h 131"/>
              <a:gd name="T10" fmla="*/ 16 w 36"/>
              <a:gd name="T11" fmla="*/ 4 h 131"/>
              <a:gd name="T12" fmla="*/ 36 w 36"/>
              <a:gd name="T13" fmla="*/ 65 h 131"/>
              <a:gd name="T14" fmla="*/ 16 w 36"/>
              <a:gd name="T15" fmla="*/ 126 h 131"/>
              <a:gd name="T16" fmla="*/ 4 w 36"/>
              <a:gd name="T17" fmla="*/ 128 h 131"/>
              <a:gd name="T18" fmla="*/ 1 w 36"/>
              <a:gd name="T1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1">
                <a:moveTo>
                  <a:pt x="1" y="121"/>
                </a:moveTo>
                <a:cubicBezTo>
                  <a:pt x="1" y="119"/>
                  <a:pt x="2" y="118"/>
                  <a:pt x="3" y="116"/>
                </a:cubicBezTo>
                <a:cubicBezTo>
                  <a:pt x="14" y="101"/>
                  <a:pt x="20" y="83"/>
                  <a:pt x="20" y="65"/>
                </a:cubicBezTo>
                <a:cubicBezTo>
                  <a:pt x="20" y="47"/>
                  <a:pt x="14" y="29"/>
                  <a:pt x="3" y="14"/>
                </a:cubicBezTo>
                <a:cubicBezTo>
                  <a:pt x="0" y="10"/>
                  <a:pt x="1" y="5"/>
                  <a:pt x="4" y="2"/>
                </a:cubicBezTo>
                <a:cubicBezTo>
                  <a:pt x="8" y="0"/>
                  <a:pt x="13" y="0"/>
                  <a:pt x="16" y="4"/>
                </a:cubicBezTo>
                <a:cubicBezTo>
                  <a:pt x="29" y="22"/>
                  <a:pt x="36" y="43"/>
                  <a:pt x="36" y="65"/>
                </a:cubicBezTo>
                <a:cubicBezTo>
                  <a:pt x="36" y="87"/>
                  <a:pt x="29" y="109"/>
                  <a:pt x="16" y="126"/>
                </a:cubicBezTo>
                <a:cubicBezTo>
                  <a:pt x="13" y="130"/>
                  <a:pt x="8" y="131"/>
                  <a:pt x="4" y="128"/>
                </a:cubicBezTo>
                <a:cubicBezTo>
                  <a:pt x="2" y="126"/>
                  <a:pt x="1" y="124"/>
                  <a:pt x="1" y="121"/>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8" rIns="121917" bIns="60958" numCol="1" anchor="t" anchorCtr="0" compatLnSpc="1">
            <a:prstTxWarp prst="textNoShape">
              <a:avLst/>
            </a:prstTxWarp>
          </a:bodyPr>
          <a:lstStyle/>
          <a:p>
            <a:endParaRPr lang="en-US">
              <a:solidFill>
                <a:srgbClr val="9BBB59"/>
              </a:solidFill>
            </a:endParaRPr>
          </a:p>
        </p:txBody>
      </p:sp>
      <p:sp>
        <p:nvSpPr>
          <p:cNvPr id="82" name="Freeform 16"/>
          <p:cNvSpPr>
            <a:spLocks/>
          </p:cNvSpPr>
          <p:nvPr/>
        </p:nvSpPr>
        <p:spPr bwMode="auto">
          <a:xfrm rot="8100000">
            <a:off x="11804359" y="3457859"/>
            <a:ext cx="124200" cy="402343"/>
          </a:xfrm>
          <a:custGeom>
            <a:avLst/>
            <a:gdLst>
              <a:gd name="T0" fmla="*/ 1 w 30"/>
              <a:gd name="T1" fmla="*/ 87 h 97"/>
              <a:gd name="T2" fmla="*/ 4 w 30"/>
              <a:gd name="T3" fmla="*/ 94 h 97"/>
              <a:gd name="T4" fmla="*/ 16 w 30"/>
              <a:gd name="T5" fmla="*/ 92 h 97"/>
              <a:gd name="T6" fmla="*/ 30 w 30"/>
              <a:gd name="T7" fmla="*/ 48 h 97"/>
              <a:gd name="T8" fmla="*/ 16 w 30"/>
              <a:gd name="T9" fmla="*/ 4 h 97"/>
              <a:gd name="T10" fmla="*/ 4 w 30"/>
              <a:gd name="T11" fmla="*/ 2 h 97"/>
              <a:gd name="T12" fmla="*/ 2 w 30"/>
              <a:gd name="T13" fmla="*/ 14 h 97"/>
              <a:gd name="T14" fmla="*/ 13 w 30"/>
              <a:gd name="T15" fmla="*/ 48 h 97"/>
              <a:gd name="T16" fmla="*/ 2 w 30"/>
              <a:gd name="T17" fmla="*/ 82 h 97"/>
              <a:gd name="T18" fmla="*/ 1 w 30"/>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7">
                <a:moveTo>
                  <a:pt x="1" y="87"/>
                </a:moveTo>
                <a:cubicBezTo>
                  <a:pt x="1" y="90"/>
                  <a:pt x="2" y="92"/>
                  <a:pt x="4" y="94"/>
                </a:cubicBezTo>
                <a:cubicBezTo>
                  <a:pt x="8" y="97"/>
                  <a:pt x="13" y="96"/>
                  <a:pt x="16" y="92"/>
                </a:cubicBezTo>
                <a:cubicBezTo>
                  <a:pt x="25" y="79"/>
                  <a:pt x="30" y="64"/>
                  <a:pt x="30" y="48"/>
                </a:cubicBezTo>
                <a:cubicBezTo>
                  <a:pt x="30" y="32"/>
                  <a:pt x="25" y="17"/>
                  <a:pt x="16" y="4"/>
                </a:cubicBezTo>
                <a:cubicBezTo>
                  <a:pt x="13" y="0"/>
                  <a:pt x="8" y="0"/>
                  <a:pt x="4" y="2"/>
                </a:cubicBezTo>
                <a:cubicBezTo>
                  <a:pt x="1" y="5"/>
                  <a:pt x="0" y="10"/>
                  <a:pt x="2" y="14"/>
                </a:cubicBezTo>
                <a:cubicBezTo>
                  <a:pt x="9" y="24"/>
                  <a:pt x="13" y="36"/>
                  <a:pt x="13" y="48"/>
                </a:cubicBezTo>
                <a:cubicBezTo>
                  <a:pt x="13" y="60"/>
                  <a:pt x="9" y="72"/>
                  <a:pt x="2" y="82"/>
                </a:cubicBezTo>
                <a:cubicBezTo>
                  <a:pt x="1" y="84"/>
                  <a:pt x="1" y="85"/>
                  <a:pt x="1" y="87"/>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8" rIns="121917" bIns="60958" numCol="1" anchor="t" anchorCtr="0" compatLnSpc="1">
            <a:prstTxWarp prst="textNoShape">
              <a:avLst/>
            </a:prstTxWarp>
          </a:bodyPr>
          <a:lstStyle/>
          <a:p>
            <a:endParaRPr lang="en-US">
              <a:solidFill>
                <a:srgbClr val="9BBB59"/>
              </a:solidFill>
            </a:endParaRPr>
          </a:p>
        </p:txBody>
      </p:sp>
      <p:sp>
        <p:nvSpPr>
          <p:cNvPr id="83" name="Freeform 17"/>
          <p:cNvSpPr>
            <a:spLocks/>
          </p:cNvSpPr>
          <p:nvPr/>
        </p:nvSpPr>
        <p:spPr bwMode="auto">
          <a:xfrm rot="8100000">
            <a:off x="11886762" y="3458193"/>
            <a:ext cx="97961" cy="260648"/>
          </a:xfrm>
          <a:custGeom>
            <a:avLst/>
            <a:gdLst>
              <a:gd name="T0" fmla="*/ 1 w 24"/>
              <a:gd name="T1" fmla="*/ 53 h 63"/>
              <a:gd name="T2" fmla="*/ 5 w 24"/>
              <a:gd name="T3" fmla="*/ 60 h 63"/>
              <a:gd name="T4" fmla="*/ 17 w 24"/>
              <a:gd name="T5" fmla="*/ 57 h 63"/>
              <a:gd name="T6" fmla="*/ 24 w 24"/>
              <a:gd name="T7" fmla="*/ 31 h 63"/>
              <a:gd name="T8" fmla="*/ 17 w 24"/>
              <a:gd name="T9" fmla="*/ 5 h 63"/>
              <a:gd name="T10" fmla="*/ 5 w 24"/>
              <a:gd name="T11" fmla="*/ 2 h 63"/>
              <a:gd name="T12" fmla="*/ 3 w 24"/>
              <a:gd name="T13" fmla="*/ 14 h 63"/>
              <a:gd name="T14" fmla="*/ 3 w 24"/>
              <a:gd name="T15" fmla="*/ 49 h 63"/>
              <a:gd name="T16" fmla="*/ 1 w 24"/>
              <a:gd name="T1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3">
                <a:moveTo>
                  <a:pt x="1" y="53"/>
                </a:moveTo>
                <a:cubicBezTo>
                  <a:pt x="1" y="56"/>
                  <a:pt x="3" y="59"/>
                  <a:pt x="5" y="60"/>
                </a:cubicBezTo>
                <a:cubicBezTo>
                  <a:pt x="9" y="63"/>
                  <a:pt x="14" y="61"/>
                  <a:pt x="17" y="57"/>
                </a:cubicBezTo>
                <a:cubicBezTo>
                  <a:pt x="22" y="49"/>
                  <a:pt x="24" y="40"/>
                  <a:pt x="24" y="31"/>
                </a:cubicBezTo>
                <a:cubicBezTo>
                  <a:pt x="24" y="22"/>
                  <a:pt x="22" y="13"/>
                  <a:pt x="17" y="5"/>
                </a:cubicBezTo>
                <a:cubicBezTo>
                  <a:pt x="14" y="1"/>
                  <a:pt x="9" y="0"/>
                  <a:pt x="5" y="2"/>
                </a:cubicBezTo>
                <a:cubicBezTo>
                  <a:pt x="1" y="4"/>
                  <a:pt x="0" y="10"/>
                  <a:pt x="3" y="14"/>
                </a:cubicBezTo>
                <a:cubicBezTo>
                  <a:pt x="9" y="24"/>
                  <a:pt x="9" y="38"/>
                  <a:pt x="3" y="49"/>
                </a:cubicBezTo>
                <a:cubicBezTo>
                  <a:pt x="2" y="50"/>
                  <a:pt x="1" y="51"/>
                  <a:pt x="1" y="53"/>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8" rIns="121917" bIns="60958" numCol="1" anchor="t" anchorCtr="0" compatLnSpc="1">
            <a:prstTxWarp prst="textNoShape">
              <a:avLst/>
            </a:prstTxWarp>
          </a:bodyPr>
          <a:lstStyle/>
          <a:p>
            <a:endParaRPr lang="en-US">
              <a:solidFill>
                <a:srgbClr val="9BBB59"/>
              </a:solidFill>
            </a:endParaRPr>
          </a:p>
        </p:txBody>
      </p:sp>
      <p:sp>
        <p:nvSpPr>
          <p:cNvPr id="85" name="Rounded Rectangle 84"/>
          <p:cNvSpPr/>
          <p:nvPr/>
        </p:nvSpPr>
        <p:spPr>
          <a:xfrm>
            <a:off x="8841135" y="3157463"/>
            <a:ext cx="1518392" cy="971797"/>
          </a:xfrm>
          <a:prstGeom prst="roundRect">
            <a:avLst>
              <a:gd name="adj" fmla="val 10880"/>
            </a:avLst>
          </a:prstGeom>
          <a:solidFill>
            <a:schemeClr val="bg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endParaRPr lang="en-US">
              <a:solidFill>
                <a:srgbClr val="000000"/>
              </a:solidFill>
            </a:endParaRPr>
          </a:p>
        </p:txBody>
      </p:sp>
      <p:sp>
        <p:nvSpPr>
          <p:cNvPr id="87" name="TextBox 86"/>
          <p:cNvSpPr txBox="1"/>
          <p:nvPr/>
        </p:nvSpPr>
        <p:spPr>
          <a:xfrm>
            <a:off x="8976468" y="3763980"/>
            <a:ext cx="1260515" cy="292384"/>
          </a:xfrm>
          <a:prstGeom prst="rect">
            <a:avLst/>
          </a:prstGeom>
          <a:noFill/>
        </p:spPr>
        <p:txBody>
          <a:bodyPr wrap="square" lIns="121917" tIns="60958" rIns="121917" bIns="60958" rtlCol="0">
            <a:spAutoFit/>
          </a:bodyPr>
          <a:lstStyle/>
          <a:p>
            <a:pPr algn="ctr"/>
            <a:r>
              <a:rPr lang="en-US" sz="1100" dirty="0">
                <a:solidFill>
                  <a:srgbClr val="000000"/>
                </a:solidFill>
              </a:rPr>
              <a:t>Investigation</a:t>
            </a:r>
          </a:p>
        </p:txBody>
      </p:sp>
      <p:pic>
        <p:nvPicPr>
          <p:cNvPr id="88" name="Picture 8" descr="\\corp.emc.com\EMC\Locations\MA Hopkinton\Creative Dev - Icons\PNG files for PowerPoint\Finance\Frau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91304" y="3208839"/>
            <a:ext cx="527827" cy="527827"/>
          </a:xfrm>
          <a:prstGeom prst="rect">
            <a:avLst/>
          </a:prstGeom>
          <a:noFill/>
          <a:ln w="9525">
            <a:noFill/>
            <a:miter lim="800000"/>
            <a:headEnd/>
            <a:tailEnd/>
          </a:ln>
        </p:spPr>
      </p:pic>
      <p:sp>
        <p:nvSpPr>
          <p:cNvPr id="89" name="Rounded Rectangle 88"/>
          <p:cNvSpPr/>
          <p:nvPr/>
        </p:nvSpPr>
        <p:spPr>
          <a:xfrm>
            <a:off x="8841135" y="4278118"/>
            <a:ext cx="1518392" cy="971797"/>
          </a:xfrm>
          <a:prstGeom prst="roundRect">
            <a:avLst>
              <a:gd name="adj" fmla="val 10880"/>
            </a:avLst>
          </a:prstGeom>
          <a:solidFill>
            <a:schemeClr val="bg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endParaRPr lang="en-US">
              <a:solidFill>
                <a:srgbClr val="000000"/>
              </a:solidFill>
            </a:endParaRPr>
          </a:p>
        </p:txBody>
      </p:sp>
      <p:sp>
        <p:nvSpPr>
          <p:cNvPr id="93" name="Rounded Rectangle 92"/>
          <p:cNvSpPr/>
          <p:nvPr/>
        </p:nvSpPr>
        <p:spPr>
          <a:xfrm>
            <a:off x="10515083" y="1998714"/>
            <a:ext cx="1518392" cy="971797"/>
          </a:xfrm>
          <a:prstGeom prst="roundRect">
            <a:avLst>
              <a:gd name="adj" fmla="val 10880"/>
            </a:avLst>
          </a:prstGeom>
          <a:solidFill>
            <a:schemeClr val="bg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endParaRPr lang="en-US">
              <a:solidFill>
                <a:srgbClr val="000000"/>
              </a:solidFill>
            </a:endParaRPr>
          </a:p>
        </p:txBody>
      </p:sp>
      <p:sp>
        <p:nvSpPr>
          <p:cNvPr id="95" name="TextBox 94"/>
          <p:cNvSpPr txBox="1"/>
          <p:nvPr/>
        </p:nvSpPr>
        <p:spPr>
          <a:xfrm>
            <a:off x="10611073" y="2567994"/>
            <a:ext cx="1260515" cy="461661"/>
          </a:xfrm>
          <a:prstGeom prst="rect">
            <a:avLst/>
          </a:prstGeom>
          <a:noFill/>
        </p:spPr>
        <p:txBody>
          <a:bodyPr wrap="square" lIns="121917" tIns="60958" rIns="121917" bIns="60958" rtlCol="0">
            <a:spAutoFit/>
          </a:bodyPr>
          <a:lstStyle/>
          <a:p>
            <a:pPr algn="ctr"/>
            <a:r>
              <a:rPr lang="en-US" sz="1100" dirty="0">
                <a:solidFill>
                  <a:srgbClr val="000000"/>
                </a:solidFill>
              </a:rPr>
              <a:t>Compliance Reporting</a:t>
            </a:r>
          </a:p>
        </p:txBody>
      </p:sp>
      <p:sp>
        <p:nvSpPr>
          <p:cNvPr id="97" name="Rounded Rectangle 96"/>
          <p:cNvSpPr/>
          <p:nvPr/>
        </p:nvSpPr>
        <p:spPr>
          <a:xfrm>
            <a:off x="10515083" y="4275226"/>
            <a:ext cx="1518392" cy="971797"/>
          </a:xfrm>
          <a:prstGeom prst="roundRect">
            <a:avLst>
              <a:gd name="adj" fmla="val 10880"/>
            </a:avLst>
          </a:prstGeom>
          <a:solidFill>
            <a:schemeClr val="bg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endParaRPr lang="en-US">
              <a:solidFill>
                <a:srgbClr val="000000"/>
              </a:solidFill>
            </a:endParaRPr>
          </a:p>
        </p:txBody>
      </p:sp>
      <p:sp>
        <p:nvSpPr>
          <p:cNvPr id="99" name="TextBox 98"/>
          <p:cNvSpPr txBox="1"/>
          <p:nvPr/>
        </p:nvSpPr>
        <p:spPr>
          <a:xfrm>
            <a:off x="10518203" y="4881580"/>
            <a:ext cx="1574143" cy="292384"/>
          </a:xfrm>
          <a:prstGeom prst="rect">
            <a:avLst/>
          </a:prstGeom>
          <a:noFill/>
        </p:spPr>
        <p:txBody>
          <a:bodyPr wrap="square" lIns="121917" tIns="60958" rIns="121917" bIns="60958" rtlCol="0">
            <a:spAutoFit/>
          </a:bodyPr>
          <a:lstStyle/>
          <a:p>
            <a:pPr algn="ctr"/>
            <a:r>
              <a:rPr lang="en-US" sz="1100" dirty="0">
                <a:solidFill>
                  <a:srgbClr val="000000"/>
                </a:solidFill>
              </a:rPr>
              <a:t>Endpoint Analysis</a:t>
            </a:r>
          </a:p>
        </p:txBody>
      </p:sp>
      <p:pic>
        <p:nvPicPr>
          <p:cNvPr id="100" name="Picture 99"/>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965266" y="4345181"/>
            <a:ext cx="635127" cy="463279"/>
          </a:xfrm>
          <a:prstGeom prst="rect">
            <a:avLst/>
          </a:prstGeom>
        </p:spPr>
      </p:pic>
      <p:sp>
        <p:nvSpPr>
          <p:cNvPr id="101" name="Rounded Rectangle 100"/>
          <p:cNvSpPr/>
          <p:nvPr/>
        </p:nvSpPr>
        <p:spPr>
          <a:xfrm>
            <a:off x="10515083" y="3160517"/>
            <a:ext cx="1518392" cy="971797"/>
          </a:xfrm>
          <a:prstGeom prst="roundRect">
            <a:avLst>
              <a:gd name="adj" fmla="val 10880"/>
            </a:avLst>
          </a:prstGeom>
          <a:solidFill>
            <a:schemeClr val="bg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endParaRPr lang="en-US">
              <a:solidFill>
                <a:srgbClr val="000000"/>
              </a:solidFill>
            </a:endParaRPr>
          </a:p>
        </p:txBody>
      </p:sp>
      <p:sp>
        <p:nvSpPr>
          <p:cNvPr id="103" name="TextBox 102"/>
          <p:cNvSpPr txBox="1"/>
          <p:nvPr/>
        </p:nvSpPr>
        <p:spPr>
          <a:xfrm>
            <a:off x="10515089" y="3679704"/>
            <a:ext cx="1453745" cy="461661"/>
          </a:xfrm>
          <a:prstGeom prst="rect">
            <a:avLst/>
          </a:prstGeom>
          <a:noFill/>
        </p:spPr>
        <p:txBody>
          <a:bodyPr wrap="square" lIns="121917" tIns="60958" rIns="121917" bIns="60958" rtlCol="0">
            <a:spAutoFit/>
          </a:bodyPr>
          <a:lstStyle/>
          <a:p>
            <a:pPr algn="ctr"/>
            <a:r>
              <a:rPr lang="en-US" sz="1100" dirty="0">
                <a:solidFill>
                  <a:srgbClr val="000000"/>
                </a:solidFill>
              </a:rPr>
              <a:t>Session Reconstruction</a:t>
            </a:r>
          </a:p>
        </p:txBody>
      </p:sp>
      <p:sp>
        <p:nvSpPr>
          <p:cNvPr id="105" name="Rounded Rectangle 104"/>
          <p:cNvSpPr/>
          <p:nvPr/>
        </p:nvSpPr>
        <p:spPr>
          <a:xfrm>
            <a:off x="8841135" y="2010090"/>
            <a:ext cx="1518392" cy="971797"/>
          </a:xfrm>
          <a:prstGeom prst="roundRect">
            <a:avLst>
              <a:gd name="adj" fmla="val 10880"/>
            </a:avLst>
          </a:prstGeom>
          <a:solidFill>
            <a:schemeClr val="bg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endParaRPr lang="en-US">
              <a:solidFill>
                <a:srgbClr val="000000"/>
              </a:solidFill>
            </a:endParaRPr>
          </a:p>
        </p:txBody>
      </p:sp>
      <p:sp>
        <p:nvSpPr>
          <p:cNvPr id="107" name="TextBox 106"/>
          <p:cNvSpPr txBox="1"/>
          <p:nvPr/>
        </p:nvSpPr>
        <p:spPr>
          <a:xfrm>
            <a:off x="8841135" y="2529558"/>
            <a:ext cx="1518392" cy="461661"/>
          </a:xfrm>
          <a:prstGeom prst="rect">
            <a:avLst/>
          </a:prstGeom>
          <a:noFill/>
        </p:spPr>
        <p:txBody>
          <a:bodyPr wrap="square" lIns="121917" tIns="60958" rIns="121917" bIns="60958" rtlCol="0">
            <a:spAutoFit/>
          </a:bodyPr>
          <a:lstStyle/>
          <a:p>
            <a:pPr algn="ctr"/>
            <a:r>
              <a:rPr lang="en-US" sz="1100" dirty="0">
                <a:solidFill>
                  <a:srgbClr val="000000"/>
                </a:solidFill>
              </a:rPr>
              <a:t>Incident Management</a:t>
            </a:r>
          </a:p>
        </p:txBody>
      </p:sp>
      <p:sp>
        <p:nvSpPr>
          <p:cNvPr id="116" name="TextBox 115"/>
          <p:cNvSpPr txBox="1"/>
          <p:nvPr/>
        </p:nvSpPr>
        <p:spPr>
          <a:xfrm>
            <a:off x="6749255" y="3625360"/>
            <a:ext cx="1709337" cy="1727200"/>
          </a:xfrm>
          <a:prstGeom prst="rect">
            <a:avLst/>
          </a:prstGeom>
          <a:noFill/>
        </p:spPr>
        <p:txBody>
          <a:bodyPr wrap="square" lIns="121917" tIns="60958" rIns="121917" bIns="60958" rtlCol="0">
            <a:prstTxWarp prst="textArchDown">
              <a:avLst>
                <a:gd name="adj" fmla="val 14767"/>
              </a:avLst>
            </a:prstTxWarp>
            <a:spAutoFit/>
          </a:bodyPr>
          <a:lstStyle/>
          <a:p>
            <a:pPr algn="ctr"/>
            <a:r>
              <a:rPr lang="en-US" sz="1400" dirty="0">
                <a:solidFill>
                  <a:srgbClr val="000000"/>
                </a:solidFill>
                <a:ea typeface="Verdana" pitchFamily="34" charset="0"/>
                <a:cs typeface="Verdana" pitchFamily="34" charset="0"/>
              </a:rPr>
              <a:t>Archiving</a:t>
            </a:r>
          </a:p>
        </p:txBody>
      </p:sp>
      <p:sp>
        <p:nvSpPr>
          <p:cNvPr id="122" name="TextBox 121"/>
          <p:cNvSpPr txBox="1"/>
          <p:nvPr/>
        </p:nvSpPr>
        <p:spPr>
          <a:xfrm>
            <a:off x="6375965" y="1298277"/>
            <a:ext cx="1930400" cy="2133600"/>
          </a:xfrm>
          <a:prstGeom prst="rect">
            <a:avLst/>
          </a:prstGeom>
          <a:noFill/>
        </p:spPr>
        <p:txBody>
          <a:bodyPr wrap="square" lIns="121917" tIns="60958" rIns="121917" bIns="60958" rtlCol="0">
            <a:prstTxWarp prst="textArchDown">
              <a:avLst>
                <a:gd name="adj" fmla="val 61128"/>
              </a:avLst>
            </a:prstTxWarp>
            <a:spAutoFit/>
          </a:bodyPr>
          <a:lstStyle/>
          <a:p>
            <a:pPr algn="ctr"/>
            <a:r>
              <a:rPr lang="en-US" sz="1300" dirty="0">
                <a:solidFill>
                  <a:srgbClr val="000000"/>
                </a:solidFill>
                <a:ea typeface="Verdana" pitchFamily="34" charset="0"/>
                <a:cs typeface="Verdana" pitchFamily="34" charset="0"/>
              </a:rPr>
              <a:t>Behavior-based Analytics</a:t>
            </a:r>
          </a:p>
        </p:txBody>
      </p:sp>
      <p:sp>
        <p:nvSpPr>
          <p:cNvPr id="34" name="Rectangle 33"/>
          <p:cNvSpPr/>
          <p:nvPr/>
        </p:nvSpPr>
        <p:spPr>
          <a:xfrm>
            <a:off x="1841999" y="2027745"/>
            <a:ext cx="2641600" cy="615553"/>
          </a:xfrm>
          <a:prstGeom prst="rect">
            <a:avLst/>
          </a:prstGeom>
        </p:spPr>
        <p:txBody>
          <a:bodyPr wrap="square" lIns="121917" tIns="60958" rIns="121917" bIns="60958">
            <a:spAutoFit/>
          </a:bodyPr>
          <a:lstStyle/>
          <a:p>
            <a:pPr algn="ctr"/>
            <a:r>
              <a:rPr lang="en-US" sz="1600" dirty="0">
                <a:solidFill>
                  <a:srgbClr val="000000"/>
                </a:solidFill>
              </a:rPr>
              <a:t>Capture Time </a:t>
            </a:r>
            <a:br>
              <a:rPr lang="en-US" sz="1600" dirty="0">
                <a:solidFill>
                  <a:srgbClr val="000000"/>
                </a:solidFill>
              </a:rPr>
            </a:br>
            <a:r>
              <a:rPr lang="en-US" sz="1600" dirty="0">
                <a:solidFill>
                  <a:srgbClr val="000000"/>
                </a:solidFill>
              </a:rPr>
              <a:t>Data Enrichment</a:t>
            </a:r>
          </a:p>
        </p:txBody>
      </p:sp>
      <p:sp>
        <p:nvSpPr>
          <p:cNvPr id="36" name="Rectangle 35"/>
          <p:cNvSpPr/>
          <p:nvPr/>
        </p:nvSpPr>
        <p:spPr>
          <a:xfrm>
            <a:off x="4381999" y="1693913"/>
            <a:ext cx="645263" cy="338550"/>
          </a:xfrm>
          <a:prstGeom prst="rect">
            <a:avLst/>
          </a:prstGeom>
        </p:spPr>
        <p:txBody>
          <a:bodyPr wrap="none" lIns="121917" tIns="60958" rIns="121917" bIns="60958">
            <a:spAutoFit/>
          </a:bodyPr>
          <a:lstStyle/>
          <a:p>
            <a:r>
              <a:rPr lang="en-US" sz="1400" b="1" dirty="0">
                <a:solidFill>
                  <a:srgbClr val="9BBB59"/>
                </a:solidFill>
                <a:ea typeface="Verdana" pitchFamily="34" charset="0"/>
                <a:cs typeface="Verdana" pitchFamily="34" charset="0"/>
              </a:rPr>
              <a:t>LIVE</a:t>
            </a:r>
            <a:endParaRPr lang="en-US" sz="1900" dirty="0">
              <a:solidFill>
                <a:srgbClr val="9BBB59"/>
              </a:solidFill>
            </a:endParaRPr>
          </a:p>
        </p:txBody>
      </p:sp>
      <p:grpSp>
        <p:nvGrpSpPr>
          <p:cNvPr id="138" name="Group 137"/>
          <p:cNvGrpSpPr/>
          <p:nvPr/>
        </p:nvGrpSpPr>
        <p:grpSpPr>
          <a:xfrm rot="8790442">
            <a:off x="4176124" y="1742950"/>
            <a:ext cx="367301" cy="630145"/>
            <a:chOff x="1632677" y="4042033"/>
            <a:chExt cx="346074" cy="593727"/>
          </a:xfrm>
        </p:grpSpPr>
        <p:sp>
          <p:nvSpPr>
            <p:cNvPr id="139" name="Freeform 26"/>
            <p:cNvSpPr>
              <a:spLocks/>
            </p:cNvSpPr>
            <p:nvPr/>
          </p:nvSpPr>
          <p:spPr bwMode="auto">
            <a:xfrm>
              <a:off x="1632677" y="4042033"/>
              <a:ext cx="346074" cy="593727"/>
            </a:xfrm>
            <a:custGeom>
              <a:avLst/>
              <a:gdLst>
                <a:gd name="T0" fmla="*/ 71 w 92"/>
                <a:gd name="T1" fmla="*/ 6 h 144"/>
                <a:gd name="T2" fmla="*/ 57 w 92"/>
                <a:gd name="T3" fmla="*/ 0 h 144"/>
                <a:gd name="T4" fmla="*/ 48 w 92"/>
                <a:gd name="T5" fmla="*/ 3 h 144"/>
                <a:gd name="T6" fmla="*/ 41 w 92"/>
                <a:gd name="T7" fmla="*/ 17 h 144"/>
                <a:gd name="T8" fmla="*/ 37 w 92"/>
                <a:gd name="T9" fmla="*/ 17 h 144"/>
                <a:gd name="T10" fmla="*/ 28 w 92"/>
                <a:gd name="T11" fmla="*/ 20 h 144"/>
                <a:gd name="T12" fmla="*/ 21 w 92"/>
                <a:gd name="T13" fmla="*/ 30 h 144"/>
                <a:gd name="T14" fmla="*/ 21 w 92"/>
                <a:gd name="T15" fmla="*/ 34 h 144"/>
                <a:gd name="T16" fmla="*/ 17 w 92"/>
                <a:gd name="T17" fmla="*/ 34 h 144"/>
                <a:gd name="T18" fmla="*/ 8 w 92"/>
                <a:gd name="T19" fmla="*/ 36 h 144"/>
                <a:gd name="T20" fmla="*/ 1 w 92"/>
                <a:gd name="T21" fmla="*/ 46 h 144"/>
                <a:gd name="T22" fmla="*/ 3 w 92"/>
                <a:gd name="T23" fmla="*/ 59 h 144"/>
                <a:gd name="T24" fmla="*/ 3 w 92"/>
                <a:gd name="T25" fmla="*/ 85 h 144"/>
                <a:gd name="T26" fmla="*/ 0 w 92"/>
                <a:gd name="T27" fmla="*/ 94 h 144"/>
                <a:gd name="T28" fmla="*/ 8 w 92"/>
                <a:gd name="T29" fmla="*/ 108 h 144"/>
                <a:gd name="T30" fmla="*/ 17 w 92"/>
                <a:gd name="T31" fmla="*/ 110 h 144"/>
                <a:gd name="T32" fmla="*/ 21 w 92"/>
                <a:gd name="T33" fmla="*/ 110 h 144"/>
                <a:gd name="T34" fmla="*/ 21 w 92"/>
                <a:gd name="T35" fmla="*/ 111 h 144"/>
                <a:gd name="T36" fmla="*/ 28 w 92"/>
                <a:gd name="T37" fmla="*/ 124 h 144"/>
                <a:gd name="T38" fmla="*/ 37 w 92"/>
                <a:gd name="T39" fmla="*/ 127 h 144"/>
                <a:gd name="T40" fmla="*/ 37 w 92"/>
                <a:gd name="T41" fmla="*/ 127 h 144"/>
                <a:gd name="T42" fmla="*/ 41 w 92"/>
                <a:gd name="T43" fmla="*/ 127 h 144"/>
                <a:gd name="T44" fmla="*/ 41 w 92"/>
                <a:gd name="T45" fmla="*/ 128 h 144"/>
                <a:gd name="T46" fmla="*/ 48 w 92"/>
                <a:gd name="T47" fmla="*/ 141 h 144"/>
                <a:gd name="T48" fmla="*/ 57 w 92"/>
                <a:gd name="T49" fmla="*/ 144 h 144"/>
                <a:gd name="T50" fmla="*/ 71 w 92"/>
                <a:gd name="T51" fmla="*/ 138 h 144"/>
                <a:gd name="T52" fmla="*/ 92 w 92"/>
                <a:gd name="T53" fmla="*/ 72 h 144"/>
                <a:gd name="T54" fmla="*/ 71 w 92"/>
                <a:gd name="T55"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44">
                  <a:moveTo>
                    <a:pt x="71" y="6"/>
                  </a:moveTo>
                  <a:cubicBezTo>
                    <a:pt x="68" y="2"/>
                    <a:pt x="63" y="0"/>
                    <a:pt x="57" y="0"/>
                  </a:cubicBezTo>
                  <a:cubicBezTo>
                    <a:pt x="54" y="0"/>
                    <a:pt x="51" y="1"/>
                    <a:pt x="48" y="3"/>
                  </a:cubicBezTo>
                  <a:cubicBezTo>
                    <a:pt x="43" y="6"/>
                    <a:pt x="41" y="12"/>
                    <a:pt x="41" y="17"/>
                  </a:cubicBezTo>
                  <a:cubicBezTo>
                    <a:pt x="40" y="17"/>
                    <a:pt x="38" y="17"/>
                    <a:pt x="37" y="17"/>
                  </a:cubicBezTo>
                  <a:cubicBezTo>
                    <a:pt x="34" y="17"/>
                    <a:pt x="30" y="18"/>
                    <a:pt x="28" y="20"/>
                  </a:cubicBezTo>
                  <a:cubicBezTo>
                    <a:pt x="24" y="22"/>
                    <a:pt x="22" y="26"/>
                    <a:pt x="21" y="30"/>
                  </a:cubicBezTo>
                  <a:cubicBezTo>
                    <a:pt x="21" y="32"/>
                    <a:pt x="21" y="33"/>
                    <a:pt x="21" y="34"/>
                  </a:cubicBezTo>
                  <a:cubicBezTo>
                    <a:pt x="20" y="34"/>
                    <a:pt x="18" y="34"/>
                    <a:pt x="17" y="34"/>
                  </a:cubicBezTo>
                  <a:cubicBezTo>
                    <a:pt x="14" y="34"/>
                    <a:pt x="11" y="35"/>
                    <a:pt x="8" y="36"/>
                  </a:cubicBezTo>
                  <a:cubicBezTo>
                    <a:pt x="4" y="39"/>
                    <a:pt x="2" y="42"/>
                    <a:pt x="1" y="46"/>
                  </a:cubicBezTo>
                  <a:cubicBezTo>
                    <a:pt x="0" y="51"/>
                    <a:pt x="1" y="55"/>
                    <a:pt x="3" y="59"/>
                  </a:cubicBezTo>
                  <a:cubicBezTo>
                    <a:pt x="8" y="67"/>
                    <a:pt x="8" y="77"/>
                    <a:pt x="3" y="85"/>
                  </a:cubicBezTo>
                  <a:cubicBezTo>
                    <a:pt x="1" y="88"/>
                    <a:pt x="0" y="91"/>
                    <a:pt x="0" y="94"/>
                  </a:cubicBezTo>
                  <a:cubicBezTo>
                    <a:pt x="0" y="100"/>
                    <a:pt x="3" y="105"/>
                    <a:pt x="8" y="108"/>
                  </a:cubicBezTo>
                  <a:cubicBezTo>
                    <a:pt x="11" y="110"/>
                    <a:pt x="14" y="110"/>
                    <a:pt x="17" y="110"/>
                  </a:cubicBezTo>
                  <a:cubicBezTo>
                    <a:pt x="18" y="110"/>
                    <a:pt x="20" y="110"/>
                    <a:pt x="21" y="110"/>
                  </a:cubicBezTo>
                  <a:cubicBezTo>
                    <a:pt x="21" y="110"/>
                    <a:pt x="21" y="111"/>
                    <a:pt x="21" y="111"/>
                  </a:cubicBezTo>
                  <a:cubicBezTo>
                    <a:pt x="21" y="116"/>
                    <a:pt x="23" y="121"/>
                    <a:pt x="28" y="124"/>
                  </a:cubicBezTo>
                  <a:cubicBezTo>
                    <a:pt x="30" y="126"/>
                    <a:pt x="34" y="127"/>
                    <a:pt x="37" y="127"/>
                  </a:cubicBezTo>
                  <a:cubicBezTo>
                    <a:pt x="37" y="127"/>
                    <a:pt x="37" y="127"/>
                    <a:pt x="37" y="127"/>
                  </a:cubicBezTo>
                  <a:cubicBezTo>
                    <a:pt x="38" y="127"/>
                    <a:pt x="40" y="127"/>
                    <a:pt x="41" y="127"/>
                  </a:cubicBezTo>
                  <a:cubicBezTo>
                    <a:pt x="41" y="127"/>
                    <a:pt x="41" y="128"/>
                    <a:pt x="41" y="128"/>
                  </a:cubicBezTo>
                  <a:cubicBezTo>
                    <a:pt x="41" y="133"/>
                    <a:pt x="44" y="138"/>
                    <a:pt x="48" y="141"/>
                  </a:cubicBezTo>
                  <a:cubicBezTo>
                    <a:pt x="51" y="143"/>
                    <a:pt x="54" y="144"/>
                    <a:pt x="57" y="144"/>
                  </a:cubicBezTo>
                  <a:cubicBezTo>
                    <a:pt x="63" y="144"/>
                    <a:pt x="68" y="142"/>
                    <a:pt x="71" y="138"/>
                  </a:cubicBezTo>
                  <a:cubicBezTo>
                    <a:pt x="85" y="119"/>
                    <a:pt x="92" y="96"/>
                    <a:pt x="92" y="72"/>
                  </a:cubicBezTo>
                  <a:cubicBezTo>
                    <a:pt x="92" y="49"/>
                    <a:pt x="85" y="25"/>
                    <a:pt x="7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40" name="Freeform 15"/>
            <p:cNvSpPr>
              <a:spLocks/>
            </p:cNvSpPr>
            <p:nvPr/>
          </p:nvSpPr>
          <p:spPr bwMode="auto">
            <a:xfrm>
              <a:off x="1810808" y="4071865"/>
              <a:ext cx="134937" cy="541339"/>
            </a:xfrm>
            <a:custGeom>
              <a:avLst/>
              <a:gdLst>
                <a:gd name="T0" fmla="*/ 1 w 36"/>
                <a:gd name="T1" fmla="*/ 121 h 131"/>
                <a:gd name="T2" fmla="*/ 3 w 36"/>
                <a:gd name="T3" fmla="*/ 116 h 131"/>
                <a:gd name="T4" fmla="*/ 20 w 36"/>
                <a:gd name="T5" fmla="*/ 65 h 131"/>
                <a:gd name="T6" fmla="*/ 3 w 36"/>
                <a:gd name="T7" fmla="*/ 14 h 131"/>
                <a:gd name="T8" fmla="*/ 4 w 36"/>
                <a:gd name="T9" fmla="*/ 2 h 131"/>
                <a:gd name="T10" fmla="*/ 16 w 36"/>
                <a:gd name="T11" fmla="*/ 4 h 131"/>
                <a:gd name="T12" fmla="*/ 36 w 36"/>
                <a:gd name="T13" fmla="*/ 65 h 131"/>
                <a:gd name="T14" fmla="*/ 16 w 36"/>
                <a:gd name="T15" fmla="*/ 126 h 131"/>
                <a:gd name="T16" fmla="*/ 4 w 36"/>
                <a:gd name="T17" fmla="*/ 128 h 131"/>
                <a:gd name="T18" fmla="*/ 1 w 36"/>
                <a:gd name="T1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1">
                  <a:moveTo>
                    <a:pt x="1" y="121"/>
                  </a:moveTo>
                  <a:cubicBezTo>
                    <a:pt x="1" y="119"/>
                    <a:pt x="2" y="118"/>
                    <a:pt x="3" y="116"/>
                  </a:cubicBezTo>
                  <a:cubicBezTo>
                    <a:pt x="14" y="101"/>
                    <a:pt x="20" y="83"/>
                    <a:pt x="20" y="65"/>
                  </a:cubicBezTo>
                  <a:cubicBezTo>
                    <a:pt x="20" y="47"/>
                    <a:pt x="14" y="29"/>
                    <a:pt x="3" y="14"/>
                  </a:cubicBezTo>
                  <a:cubicBezTo>
                    <a:pt x="0" y="10"/>
                    <a:pt x="1" y="5"/>
                    <a:pt x="4" y="2"/>
                  </a:cubicBezTo>
                  <a:cubicBezTo>
                    <a:pt x="8" y="0"/>
                    <a:pt x="13" y="0"/>
                    <a:pt x="16" y="4"/>
                  </a:cubicBezTo>
                  <a:cubicBezTo>
                    <a:pt x="29" y="22"/>
                    <a:pt x="36" y="43"/>
                    <a:pt x="36" y="65"/>
                  </a:cubicBezTo>
                  <a:cubicBezTo>
                    <a:pt x="36" y="87"/>
                    <a:pt x="29" y="109"/>
                    <a:pt x="16" y="126"/>
                  </a:cubicBezTo>
                  <a:cubicBezTo>
                    <a:pt x="13" y="130"/>
                    <a:pt x="8" y="131"/>
                    <a:pt x="4" y="128"/>
                  </a:cubicBezTo>
                  <a:cubicBezTo>
                    <a:pt x="2" y="126"/>
                    <a:pt x="1" y="124"/>
                    <a:pt x="1" y="121"/>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41" name="Freeform 16"/>
            <p:cNvSpPr>
              <a:spLocks/>
            </p:cNvSpPr>
            <p:nvPr/>
          </p:nvSpPr>
          <p:spPr bwMode="auto">
            <a:xfrm>
              <a:off x="1736196" y="4141715"/>
              <a:ext cx="112712" cy="401639"/>
            </a:xfrm>
            <a:custGeom>
              <a:avLst/>
              <a:gdLst>
                <a:gd name="T0" fmla="*/ 1 w 30"/>
                <a:gd name="T1" fmla="*/ 87 h 97"/>
                <a:gd name="T2" fmla="*/ 4 w 30"/>
                <a:gd name="T3" fmla="*/ 94 h 97"/>
                <a:gd name="T4" fmla="*/ 16 w 30"/>
                <a:gd name="T5" fmla="*/ 92 h 97"/>
                <a:gd name="T6" fmla="*/ 30 w 30"/>
                <a:gd name="T7" fmla="*/ 48 h 97"/>
                <a:gd name="T8" fmla="*/ 16 w 30"/>
                <a:gd name="T9" fmla="*/ 4 h 97"/>
                <a:gd name="T10" fmla="*/ 4 w 30"/>
                <a:gd name="T11" fmla="*/ 2 h 97"/>
                <a:gd name="T12" fmla="*/ 2 w 30"/>
                <a:gd name="T13" fmla="*/ 14 h 97"/>
                <a:gd name="T14" fmla="*/ 13 w 30"/>
                <a:gd name="T15" fmla="*/ 48 h 97"/>
                <a:gd name="T16" fmla="*/ 2 w 30"/>
                <a:gd name="T17" fmla="*/ 82 h 97"/>
                <a:gd name="T18" fmla="*/ 1 w 30"/>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7">
                  <a:moveTo>
                    <a:pt x="1" y="87"/>
                  </a:moveTo>
                  <a:cubicBezTo>
                    <a:pt x="1" y="90"/>
                    <a:pt x="2" y="92"/>
                    <a:pt x="4" y="94"/>
                  </a:cubicBezTo>
                  <a:cubicBezTo>
                    <a:pt x="8" y="97"/>
                    <a:pt x="13" y="96"/>
                    <a:pt x="16" y="92"/>
                  </a:cubicBezTo>
                  <a:cubicBezTo>
                    <a:pt x="25" y="79"/>
                    <a:pt x="30" y="64"/>
                    <a:pt x="30" y="48"/>
                  </a:cubicBezTo>
                  <a:cubicBezTo>
                    <a:pt x="30" y="32"/>
                    <a:pt x="25" y="17"/>
                    <a:pt x="16" y="4"/>
                  </a:cubicBezTo>
                  <a:cubicBezTo>
                    <a:pt x="13" y="0"/>
                    <a:pt x="8" y="0"/>
                    <a:pt x="4" y="2"/>
                  </a:cubicBezTo>
                  <a:cubicBezTo>
                    <a:pt x="1" y="5"/>
                    <a:pt x="0" y="10"/>
                    <a:pt x="2" y="14"/>
                  </a:cubicBezTo>
                  <a:cubicBezTo>
                    <a:pt x="9" y="24"/>
                    <a:pt x="13" y="36"/>
                    <a:pt x="13" y="48"/>
                  </a:cubicBezTo>
                  <a:cubicBezTo>
                    <a:pt x="13" y="60"/>
                    <a:pt x="9" y="72"/>
                    <a:pt x="2" y="82"/>
                  </a:cubicBezTo>
                  <a:cubicBezTo>
                    <a:pt x="1" y="84"/>
                    <a:pt x="1" y="85"/>
                    <a:pt x="1" y="87"/>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42" name="Freeform 17"/>
            <p:cNvSpPr>
              <a:spLocks/>
            </p:cNvSpPr>
            <p:nvPr/>
          </p:nvSpPr>
          <p:spPr bwMode="auto">
            <a:xfrm>
              <a:off x="1658409" y="4216558"/>
              <a:ext cx="88900" cy="260192"/>
            </a:xfrm>
            <a:custGeom>
              <a:avLst/>
              <a:gdLst>
                <a:gd name="T0" fmla="*/ 1 w 24"/>
                <a:gd name="T1" fmla="*/ 53 h 63"/>
                <a:gd name="T2" fmla="*/ 5 w 24"/>
                <a:gd name="T3" fmla="*/ 60 h 63"/>
                <a:gd name="T4" fmla="*/ 17 w 24"/>
                <a:gd name="T5" fmla="*/ 57 h 63"/>
                <a:gd name="T6" fmla="*/ 24 w 24"/>
                <a:gd name="T7" fmla="*/ 31 h 63"/>
                <a:gd name="T8" fmla="*/ 17 w 24"/>
                <a:gd name="T9" fmla="*/ 5 h 63"/>
                <a:gd name="T10" fmla="*/ 5 w 24"/>
                <a:gd name="T11" fmla="*/ 2 h 63"/>
                <a:gd name="T12" fmla="*/ 3 w 24"/>
                <a:gd name="T13" fmla="*/ 14 h 63"/>
                <a:gd name="T14" fmla="*/ 3 w 24"/>
                <a:gd name="T15" fmla="*/ 49 h 63"/>
                <a:gd name="T16" fmla="*/ 1 w 24"/>
                <a:gd name="T1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3">
                  <a:moveTo>
                    <a:pt x="1" y="53"/>
                  </a:moveTo>
                  <a:cubicBezTo>
                    <a:pt x="1" y="56"/>
                    <a:pt x="3" y="59"/>
                    <a:pt x="5" y="60"/>
                  </a:cubicBezTo>
                  <a:cubicBezTo>
                    <a:pt x="9" y="63"/>
                    <a:pt x="14" y="61"/>
                    <a:pt x="17" y="57"/>
                  </a:cubicBezTo>
                  <a:cubicBezTo>
                    <a:pt x="22" y="49"/>
                    <a:pt x="24" y="40"/>
                    <a:pt x="24" y="31"/>
                  </a:cubicBezTo>
                  <a:cubicBezTo>
                    <a:pt x="24" y="22"/>
                    <a:pt x="22" y="13"/>
                    <a:pt x="17" y="5"/>
                  </a:cubicBezTo>
                  <a:cubicBezTo>
                    <a:pt x="14" y="1"/>
                    <a:pt x="9" y="0"/>
                    <a:pt x="5" y="2"/>
                  </a:cubicBezTo>
                  <a:cubicBezTo>
                    <a:pt x="1" y="4"/>
                    <a:pt x="0" y="10"/>
                    <a:pt x="3" y="14"/>
                  </a:cubicBezTo>
                  <a:cubicBezTo>
                    <a:pt x="9" y="24"/>
                    <a:pt x="9" y="38"/>
                    <a:pt x="3" y="49"/>
                  </a:cubicBezTo>
                  <a:cubicBezTo>
                    <a:pt x="2" y="50"/>
                    <a:pt x="1" y="51"/>
                    <a:pt x="1" y="53"/>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grpSp>
      <p:sp>
        <p:nvSpPr>
          <p:cNvPr id="110" name="TextBox 109"/>
          <p:cNvSpPr txBox="1"/>
          <p:nvPr/>
        </p:nvSpPr>
        <p:spPr>
          <a:xfrm>
            <a:off x="724399" y="2642842"/>
            <a:ext cx="1117600" cy="328295"/>
          </a:xfrm>
          <a:prstGeom prst="rect">
            <a:avLst/>
          </a:prstGeom>
          <a:noFill/>
        </p:spPr>
        <p:txBody>
          <a:bodyPr wrap="square" lIns="0" tIns="60958" rIns="121917" bIns="60958" rtlCol="0">
            <a:spAutoFit/>
          </a:bodyPr>
          <a:lstStyle/>
          <a:p>
            <a:pPr algn="ctr"/>
            <a:r>
              <a:rPr lang="en-US" sz="1300" dirty="0">
                <a:solidFill>
                  <a:srgbClr val="000000"/>
                </a:solidFill>
              </a:rPr>
              <a:t>LOGS</a:t>
            </a:r>
          </a:p>
        </p:txBody>
      </p:sp>
      <p:pic>
        <p:nvPicPr>
          <p:cNvPr id="111" name="Picture 110" descr="inbox.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8403" y="2947637"/>
            <a:ext cx="609596" cy="328343"/>
          </a:xfrm>
          <a:prstGeom prst="rect">
            <a:avLst/>
          </a:prstGeom>
        </p:spPr>
      </p:pic>
      <p:sp>
        <p:nvSpPr>
          <p:cNvPr id="115" name="TextBox 114"/>
          <p:cNvSpPr txBox="1"/>
          <p:nvPr/>
        </p:nvSpPr>
        <p:spPr>
          <a:xfrm>
            <a:off x="825999" y="1751977"/>
            <a:ext cx="914400" cy="328295"/>
          </a:xfrm>
          <a:prstGeom prst="rect">
            <a:avLst/>
          </a:prstGeom>
          <a:noFill/>
        </p:spPr>
        <p:txBody>
          <a:bodyPr wrap="square" lIns="0" tIns="60958" rIns="121917" bIns="60958" rtlCol="0">
            <a:spAutoFit/>
          </a:bodyPr>
          <a:lstStyle/>
          <a:p>
            <a:pPr algn="ctr"/>
            <a:r>
              <a:rPr lang="en-US" sz="1300" dirty="0">
                <a:solidFill>
                  <a:srgbClr val="000000"/>
                </a:solidFill>
              </a:rPr>
              <a:t>PACKETS</a:t>
            </a:r>
          </a:p>
        </p:txBody>
      </p:sp>
      <p:pic>
        <p:nvPicPr>
          <p:cNvPr id="4" name="Picture 3" descr="network compute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5093" y="3885575"/>
            <a:ext cx="516217" cy="561664"/>
          </a:xfrm>
          <a:prstGeom prst="rect">
            <a:avLst/>
          </a:prstGeom>
        </p:spPr>
      </p:pic>
      <p:sp>
        <p:nvSpPr>
          <p:cNvPr id="136" name="TextBox 135"/>
          <p:cNvSpPr txBox="1"/>
          <p:nvPr/>
        </p:nvSpPr>
        <p:spPr>
          <a:xfrm>
            <a:off x="782457" y="3580775"/>
            <a:ext cx="1117600" cy="328295"/>
          </a:xfrm>
          <a:prstGeom prst="rect">
            <a:avLst/>
          </a:prstGeom>
          <a:noFill/>
        </p:spPr>
        <p:txBody>
          <a:bodyPr wrap="square" lIns="0" tIns="60958" rIns="121917" bIns="60958" rtlCol="0">
            <a:spAutoFit/>
          </a:bodyPr>
          <a:lstStyle/>
          <a:p>
            <a:pPr algn="ctr"/>
            <a:r>
              <a:rPr lang="en-US" sz="1300" dirty="0">
                <a:solidFill>
                  <a:srgbClr val="000000"/>
                </a:solidFill>
              </a:rPr>
              <a:t>ENDPOINT</a:t>
            </a:r>
          </a:p>
        </p:txBody>
      </p:sp>
      <p:sp>
        <p:nvSpPr>
          <p:cNvPr id="143" name="TextBox 142"/>
          <p:cNvSpPr txBox="1"/>
          <p:nvPr/>
        </p:nvSpPr>
        <p:spPr>
          <a:xfrm>
            <a:off x="680117" y="4486193"/>
            <a:ext cx="1117600" cy="328295"/>
          </a:xfrm>
          <a:prstGeom prst="rect">
            <a:avLst/>
          </a:prstGeom>
          <a:noFill/>
        </p:spPr>
        <p:txBody>
          <a:bodyPr wrap="square" lIns="0" tIns="60958" rIns="121917" bIns="60958" rtlCol="0">
            <a:spAutoFit/>
          </a:bodyPr>
          <a:lstStyle/>
          <a:p>
            <a:pPr algn="ctr"/>
            <a:r>
              <a:rPr lang="en-US" sz="1300" dirty="0">
                <a:solidFill>
                  <a:srgbClr val="000000"/>
                </a:solidFill>
              </a:rPr>
              <a:t>NETFLOW</a:t>
            </a:r>
          </a:p>
        </p:txBody>
      </p:sp>
      <p:pic>
        <p:nvPicPr>
          <p:cNvPr id="26" name="Picture 25" descr="96131610e.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991513" y="3217914"/>
            <a:ext cx="486889" cy="475115"/>
          </a:xfrm>
          <a:prstGeom prst="rect">
            <a:avLst/>
          </a:prstGeom>
        </p:spPr>
      </p:pic>
      <p:pic>
        <p:nvPicPr>
          <p:cNvPr id="28" name="Picture 27" descr="checklist.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1021965" y="2043428"/>
            <a:ext cx="512092" cy="527128"/>
          </a:xfrm>
          <a:prstGeom prst="rect">
            <a:avLst/>
          </a:prstGeom>
        </p:spPr>
      </p:pic>
      <p:pic>
        <p:nvPicPr>
          <p:cNvPr id="30" name="Picture 29" descr="78495267-150dpi.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181549" y="2035821"/>
            <a:ext cx="823756" cy="518417"/>
          </a:xfrm>
          <a:prstGeom prst="rect">
            <a:avLst/>
          </a:prstGeom>
        </p:spPr>
      </p:pic>
      <p:sp>
        <p:nvSpPr>
          <p:cNvPr id="154" name="TextBox 153"/>
          <p:cNvSpPr txBox="1"/>
          <p:nvPr/>
        </p:nvSpPr>
        <p:spPr>
          <a:xfrm>
            <a:off x="9039738" y="1316838"/>
            <a:ext cx="2553183" cy="451405"/>
          </a:xfrm>
          <a:prstGeom prst="rect">
            <a:avLst/>
          </a:prstGeom>
          <a:noFill/>
        </p:spPr>
        <p:txBody>
          <a:bodyPr wrap="square" lIns="121917" tIns="60958" rIns="121917" bIns="60958" rtlCol="0">
            <a:spAutoFit/>
          </a:bodyPr>
          <a:lstStyle/>
          <a:p>
            <a:pPr algn="ctr" defTabSz="1219170">
              <a:defRPr/>
            </a:pPr>
            <a:r>
              <a:rPr lang="en-US" sz="2100" b="1" kern="0" dirty="0">
                <a:solidFill>
                  <a:srgbClr val="000000"/>
                </a:solidFill>
              </a:rPr>
              <a:t>Action</a:t>
            </a:r>
          </a:p>
        </p:txBody>
      </p:sp>
      <p:sp>
        <p:nvSpPr>
          <p:cNvPr id="155" name="TextBox 154"/>
          <p:cNvSpPr txBox="1"/>
          <p:nvPr/>
        </p:nvSpPr>
        <p:spPr>
          <a:xfrm>
            <a:off x="5207265" y="1361919"/>
            <a:ext cx="2553183" cy="451405"/>
          </a:xfrm>
          <a:prstGeom prst="rect">
            <a:avLst/>
          </a:prstGeom>
          <a:noFill/>
        </p:spPr>
        <p:txBody>
          <a:bodyPr wrap="square" lIns="121917" tIns="60958" rIns="121917" bIns="60958" rtlCol="0">
            <a:spAutoFit/>
          </a:bodyPr>
          <a:lstStyle/>
          <a:p>
            <a:pPr algn="ctr" defTabSz="1219170">
              <a:defRPr/>
            </a:pPr>
            <a:r>
              <a:rPr lang="en-US" sz="2100" b="1" kern="0" dirty="0">
                <a:solidFill>
                  <a:srgbClr val="000000"/>
                </a:solidFill>
              </a:rPr>
              <a:t>Analysis</a:t>
            </a:r>
          </a:p>
        </p:txBody>
      </p:sp>
      <p:sp>
        <p:nvSpPr>
          <p:cNvPr id="156" name="TextBox 155"/>
          <p:cNvSpPr txBox="1"/>
          <p:nvPr/>
        </p:nvSpPr>
        <p:spPr>
          <a:xfrm>
            <a:off x="1896144" y="1320100"/>
            <a:ext cx="2553184" cy="451405"/>
          </a:xfrm>
          <a:prstGeom prst="rect">
            <a:avLst/>
          </a:prstGeom>
          <a:noFill/>
        </p:spPr>
        <p:txBody>
          <a:bodyPr wrap="square" lIns="121917" tIns="60958" rIns="121917" bIns="60958" rtlCol="0">
            <a:spAutoFit/>
          </a:bodyPr>
          <a:lstStyle/>
          <a:p>
            <a:pPr algn="ctr" defTabSz="1219170">
              <a:defRPr/>
            </a:pPr>
            <a:r>
              <a:rPr lang="en-US" sz="2100" b="1" kern="0" dirty="0">
                <a:solidFill>
                  <a:srgbClr val="000000"/>
                </a:solidFill>
              </a:rPr>
              <a:t>Visibility</a:t>
            </a:r>
          </a:p>
        </p:txBody>
      </p:sp>
      <p:sp>
        <p:nvSpPr>
          <p:cNvPr id="161" name="Bent Arrow 160"/>
          <p:cNvSpPr/>
          <p:nvPr/>
        </p:nvSpPr>
        <p:spPr>
          <a:xfrm>
            <a:off x="5145228" y="2451261"/>
            <a:ext cx="1790513" cy="1299164"/>
          </a:xfrm>
          <a:prstGeom prst="bentArrow">
            <a:avLst>
              <a:gd name="adj1" fmla="val 8911"/>
              <a:gd name="adj2" fmla="val 18274"/>
              <a:gd name="adj3" fmla="val 0"/>
              <a:gd name="adj4" fmla="val 23545"/>
            </a:avLst>
          </a:prstGeom>
          <a:solidFill>
            <a:schemeClr val="bg1">
              <a:lumMod val="75000"/>
            </a:schemeClr>
          </a:solidFill>
          <a:ln w="12700" cap="flat" cmpd="sng" algn="ctr">
            <a:noFill/>
            <a:prstDash val="solid"/>
          </a:ln>
          <a:effectLst/>
        </p:spPr>
        <p:txBody>
          <a:bodyPr lIns="121917" tIns="60958" rIns="121917" bIns="60958" rtlCol="0" anchor="ctr"/>
          <a:lstStyle/>
          <a:p>
            <a:pPr algn="ctr" defTabSz="1219170">
              <a:defRPr/>
            </a:pPr>
            <a:endParaRPr lang="en-US" kern="0" smtClean="0">
              <a:solidFill>
                <a:srgbClr val="000000"/>
              </a:solidFill>
            </a:endParaRPr>
          </a:p>
        </p:txBody>
      </p:sp>
      <p:sp>
        <p:nvSpPr>
          <p:cNvPr id="162" name="Bent Arrow 161"/>
          <p:cNvSpPr/>
          <p:nvPr/>
        </p:nvSpPr>
        <p:spPr>
          <a:xfrm flipV="1">
            <a:off x="5145229" y="3524648"/>
            <a:ext cx="1790513" cy="1411152"/>
          </a:xfrm>
          <a:prstGeom prst="bentArrow">
            <a:avLst>
              <a:gd name="adj1" fmla="val 8915"/>
              <a:gd name="adj2" fmla="val 18274"/>
              <a:gd name="adj3" fmla="val 0"/>
              <a:gd name="adj4" fmla="val 22764"/>
            </a:avLst>
          </a:prstGeom>
          <a:solidFill>
            <a:schemeClr val="bg1">
              <a:lumMod val="75000"/>
            </a:schemeClr>
          </a:solidFill>
          <a:ln w="12700" cap="flat" cmpd="sng" algn="ctr">
            <a:noFill/>
            <a:prstDash val="solid"/>
          </a:ln>
          <a:effectLst/>
        </p:spPr>
        <p:txBody>
          <a:bodyPr lIns="121917" tIns="60958" rIns="121917" bIns="60958" rtlCol="0" anchor="ctr"/>
          <a:lstStyle/>
          <a:p>
            <a:pPr algn="ctr" defTabSz="1219170">
              <a:defRPr/>
            </a:pPr>
            <a:endParaRPr lang="en-US" kern="0" smtClean="0">
              <a:solidFill>
                <a:srgbClr val="000000"/>
              </a:solidFill>
            </a:endParaRPr>
          </a:p>
        </p:txBody>
      </p:sp>
      <p:sp>
        <p:nvSpPr>
          <p:cNvPr id="129" name="TextBox 128"/>
          <p:cNvSpPr txBox="1"/>
          <p:nvPr/>
        </p:nvSpPr>
        <p:spPr>
          <a:xfrm>
            <a:off x="4662364" y="2647268"/>
            <a:ext cx="2145837" cy="2104273"/>
          </a:xfrm>
          <a:prstGeom prst="rect">
            <a:avLst/>
          </a:prstGeom>
          <a:noFill/>
        </p:spPr>
        <p:txBody>
          <a:bodyPr wrap="square" lIns="121917" tIns="60958" rIns="121917" bIns="60958" rtlCol="0">
            <a:prstTxWarp prst="textArchDown">
              <a:avLst>
                <a:gd name="adj" fmla="val 17757896"/>
              </a:avLst>
            </a:prstTxWarp>
            <a:spAutoFit/>
          </a:bodyPr>
          <a:lstStyle/>
          <a:p>
            <a:pPr algn="ctr"/>
            <a:r>
              <a:rPr lang="en-US" sz="1400" dirty="0">
                <a:solidFill>
                  <a:srgbClr val="000000"/>
                </a:solidFill>
                <a:ea typeface="Verdana" pitchFamily="34" charset="0"/>
                <a:cs typeface="Verdana" pitchFamily="34" charset="0"/>
              </a:rPr>
              <a:t>Real Time Detection</a:t>
            </a:r>
          </a:p>
          <a:p>
            <a:pPr algn="ctr"/>
            <a:endParaRPr lang="en-US" sz="1400" dirty="0">
              <a:solidFill>
                <a:srgbClr val="000000"/>
              </a:solidFill>
              <a:ea typeface="Verdana" pitchFamily="34" charset="0"/>
              <a:cs typeface="Verdana" pitchFamily="34" charset="0"/>
            </a:endParaRPr>
          </a:p>
        </p:txBody>
      </p:sp>
      <p:sp>
        <p:nvSpPr>
          <p:cNvPr id="128" name="Oval 127"/>
          <p:cNvSpPr/>
          <p:nvPr/>
        </p:nvSpPr>
        <p:spPr>
          <a:xfrm>
            <a:off x="5010094" y="2923227"/>
            <a:ext cx="1529788" cy="1517733"/>
          </a:xfrm>
          <a:prstGeom prst="ellipse">
            <a:avLst/>
          </a:prstGeom>
          <a:gradFill flip="none" rotWithShape="1">
            <a:gsLst>
              <a:gs pos="0">
                <a:srgbClr val="C00000"/>
              </a:gs>
              <a:gs pos="100000">
                <a:srgbClr val="C00000"/>
              </a:gs>
            </a:gsLst>
            <a:lin ang="16200000" scaled="1"/>
            <a:tileRect/>
          </a:gradFill>
          <a:ln w="57150">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2100">
              <a:solidFill>
                <a:srgbClr val="FFFFFF"/>
              </a:solidFill>
            </a:endParaRPr>
          </a:p>
        </p:txBody>
      </p:sp>
      <p:sp>
        <p:nvSpPr>
          <p:cNvPr id="134" name="Rectangle 133"/>
          <p:cNvSpPr/>
          <p:nvPr/>
        </p:nvSpPr>
        <p:spPr>
          <a:xfrm>
            <a:off x="5946131" y="2545584"/>
            <a:ext cx="645263" cy="338550"/>
          </a:xfrm>
          <a:prstGeom prst="rect">
            <a:avLst/>
          </a:prstGeom>
        </p:spPr>
        <p:txBody>
          <a:bodyPr wrap="none" lIns="121917" tIns="60958" rIns="121917" bIns="60958">
            <a:spAutoFit/>
          </a:bodyPr>
          <a:lstStyle/>
          <a:p>
            <a:r>
              <a:rPr lang="en-US" sz="1400" b="1" dirty="0">
                <a:solidFill>
                  <a:srgbClr val="9BBB59"/>
                </a:solidFill>
                <a:ea typeface="Verdana" pitchFamily="34" charset="0"/>
                <a:cs typeface="Verdana" pitchFamily="34" charset="0"/>
              </a:rPr>
              <a:t>LIVE</a:t>
            </a:r>
            <a:endParaRPr lang="en-US" sz="1900" dirty="0">
              <a:solidFill>
                <a:srgbClr val="9BBB59"/>
              </a:solidFill>
            </a:endParaRPr>
          </a:p>
        </p:txBody>
      </p:sp>
      <p:pic>
        <p:nvPicPr>
          <p:cNvPr id="150" name="Picture 149" descr="mail.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191447" y="3247943"/>
            <a:ext cx="529064" cy="322783"/>
          </a:xfrm>
          <a:prstGeom prst="rect">
            <a:avLst/>
          </a:prstGeom>
        </p:spPr>
      </p:pic>
      <p:pic>
        <p:nvPicPr>
          <p:cNvPr id="151" name="Picture 150" descr="inbox.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20496" y="3513051"/>
            <a:ext cx="529065" cy="285595"/>
          </a:xfrm>
          <a:prstGeom prst="rect">
            <a:avLst/>
          </a:prstGeom>
        </p:spPr>
      </p:pic>
      <p:pic>
        <p:nvPicPr>
          <p:cNvPr id="152" name="Picture 151" descr="network computer.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91430" y="3645609"/>
            <a:ext cx="428901" cy="467689"/>
          </a:xfrm>
          <a:prstGeom prst="rect">
            <a:avLst/>
          </a:prstGeom>
        </p:spPr>
      </p:pic>
      <p:pic>
        <p:nvPicPr>
          <p:cNvPr id="153" name="Picture 152" descr="data.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588229" y="3921330"/>
            <a:ext cx="670008" cy="387069"/>
          </a:xfrm>
          <a:prstGeom prst="rect">
            <a:avLst/>
          </a:prstGeom>
        </p:spPr>
      </p:pic>
      <p:grpSp>
        <p:nvGrpSpPr>
          <p:cNvPr id="10" name="Group 9"/>
          <p:cNvGrpSpPr/>
          <p:nvPr/>
        </p:nvGrpSpPr>
        <p:grpSpPr>
          <a:xfrm>
            <a:off x="5973378" y="2721785"/>
            <a:ext cx="451324" cy="753129"/>
            <a:chOff x="4520683" y="2572668"/>
            <a:chExt cx="260012" cy="432931"/>
          </a:xfrm>
        </p:grpSpPr>
        <p:sp>
          <p:nvSpPr>
            <p:cNvPr id="130" name="Freeform 26"/>
            <p:cNvSpPr>
              <a:spLocks/>
            </p:cNvSpPr>
            <p:nvPr/>
          </p:nvSpPr>
          <p:spPr bwMode="auto">
            <a:xfrm rot="8100000">
              <a:off x="4520683" y="2572668"/>
              <a:ext cx="260012" cy="405522"/>
            </a:xfrm>
            <a:custGeom>
              <a:avLst/>
              <a:gdLst>
                <a:gd name="T0" fmla="*/ 71 w 92"/>
                <a:gd name="T1" fmla="*/ 6 h 144"/>
                <a:gd name="T2" fmla="*/ 57 w 92"/>
                <a:gd name="T3" fmla="*/ 0 h 144"/>
                <a:gd name="T4" fmla="*/ 48 w 92"/>
                <a:gd name="T5" fmla="*/ 3 h 144"/>
                <a:gd name="T6" fmla="*/ 41 w 92"/>
                <a:gd name="T7" fmla="*/ 17 h 144"/>
                <a:gd name="T8" fmla="*/ 37 w 92"/>
                <a:gd name="T9" fmla="*/ 17 h 144"/>
                <a:gd name="T10" fmla="*/ 28 w 92"/>
                <a:gd name="T11" fmla="*/ 20 h 144"/>
                <a:gd name="T12" fmla="*/ 21 w 92"/>
                <a:gd name="T13" fmla="*/ 30 h 144"/>
                <a:gd name="T14" fmla="*/ 21 w 92"/>
                <a:gd name="T15" fmla="*/ 34 h 144"/>
                <a:gd name="T16" fmla="*/ 17 w 92"/>
                <a:gd name="T17" fmla="*/ 34 h 144"/>
                <a:gd name="T18" fmla="*/ 8 w 92"/>
                <a:gd name="T19" fmla="*/ 36 h 144"/>
                <a:gd name="T20" fmla="*/ 1 w 92"/>
                <a:gd name="T21" fmla="*/ 46 h 144"/>
                <a:gd name="T22" fmla="*/ 3 w 92"/>
                <a:gd name="T23" fmla="*/ 59 h 144"/>
                <a:gd name="T24" fmla="*/ 3 w 92"/>
                <a:gd name="T25" fmla="*/ 85 h 144"/>
                <a:gd name="T26" fmla="*/ 0 w 92"/>
                <a:gd name="T27" fmla="*/ 94 h 144"/>
                <a:gd name="T28" fmla="*/ 8 w 92"/>
                <a:gd name="T29" fmla="*/ 108 h 144"/>
                <a:gd name="T30" fmla="*/ 17 w 92"/>
                <a:gd name="T31" fmla="*/ 110 h 144"/>
                <a:gd name="T32" fmla="*/ 21 w 92"/>
                <a:gd name="T33" fmla="*/ 110 h 144"/>
                <a:gd name="T34" fmla="*/ 21 w 92"/>
                <a:gd name="T35" fmla="*/ 111 h 144"/>
                <a:gd name="T36" fmla="*/ 28 w 92"/>
                <a:gd name="T37" fmla="*/ 124 h 144"/>
                <a:gd name="T38" fmla="*/ 37 w 92"/>
                <a:gd name="T39" fmla="*/ 127 h 144"/>
                <a:gd name="T40" fmla="*/ 37 w 92"/>
                <a:gd name="T41" fmla="*/ 127 h 144"/>
                <a:gd name="T42" fmla="*/ 41 w 92"/>
                <a:gd name="T43" fmla="*/ 127 h 144"/>
                <a:gd name="T44" fmla="*/ 41 w 92"/>
                <a:gd name="T45" fmla="*/ 128 h 144"/>
                <a:gd name="T46" fmla="*/ 48 w 92"/>
                <a:gd name="T47" fmla="*/ 141 h 144"/>
                <a:gd name="T48" fmla="*/ 57 w 92"/>
                <a:gd name="T49" fmla="*/ 144 h 144"/>
                <a:gd name="T50" fmla="*/ 71 w 92"/>
                <a:gd name="T51" fmla="*/ 138 h 144"/>
                <a:gd name="T52" fmla="*/ 92 w 92"/>
                <a:gd name="T53" fmla="*/ 72 h 144"/>
                <a:gd name="T54" fmla="*/ 71 w 92"/>
                <a:gd name="T55"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44">
                  <a:moveTo>
                    <a:pt x="71" y="6"/>
                  </a:moveTo>
                  <a:cubicBezTo>
                    <a:pt x="68" y="2"/>
                    <a:pt x="63" y="0"/>
                    <a:pt x="57" y="0"/>
                  </a:cubicBezTo>
                  <a:cubicBezTo>
                    <a:pt x="54" y="0"/>
                    <a:pt x="51" y="1"/>
                    <a:pt x="48" y="3"/>
                  </a:cubicBezTo>
                  <a:cubicBezTo>
                    <a:pt x="43" y="6"/>
                    <a:pt x="41" y="12"/>
                    <a:pt x="41" y="17"/>
                  </a:cubicBezTo>
                  <a:cubicBezTo>
                    <a:pt x="40" y="17"/>
                    <a:pt x="38" y="17"/>
                    <a:pt x="37" y="17"/>
                  </a:cubicBezTo>
                  <a:cubicBezTo>
                    <a:pt x="34" y="17"/>
                    <a:pt x="30" y="18"/>
                    <a:pt x="28" y="20"/>
                  </a:cubicBezTo>
                  <a:cubicBezTo>
                    <a:pt x="24" y="22"/>
                    <a:pt x="22" y="26"/>
                    <a:pt x="21" y="30"/>
                  </a:cubicBezTo>
                  <a:cubicBezTo>
                    <a:pt x="21" y="32"/>
                    <a:pt x="21" y="33"/>
                    <a:pt x="21" y="34"/>
                  </a:cubicBezTo>
                  <a:cubicBezTo>
                    <a:pt x="20" y="34"/>
                    <a:pt x="18" y="34"/>
                    <a:pt x="17" y="34"/>
                  </a:cubicBezTo>
                  <a:cubicBezTo>
                    <a:pt x="14" y="34"/>
                    <a:pt x="11" y="35"/>
                    <a:pt x="8" y="36"/>
                  </a:cubicBezTo>
                  <a:cubicBezTo>
                    <a:pt x="4" y="39"/>
                    <a:pt x="2" y="42"/>
                    <a:pt x="1" y="46"/>
                  </a:cubicBezTo>
                  <a:cubicBezTo>
                    <a:pt x="0" y="51"/>
                    <a:pt x="1" y="55"/>
                    <a:pt x="3" y="59"/>
                  </a:cubicBezTo>
                  <a:cubicBezTo>
                    <a:pt x="8" y="67"/>
                    <a:pt x="8" y="77"/>
                    <a:pt x="3" y="85"/>
                  </a:cubicBezTo>
                  <a:cubicBezTo>
                    <a:pt x="1" y="88"/>
                    <a:pt x="0" y="91"/>
                    <a:pt x="0" y="94"/>
                  </a:cubicBezTo>
                  <a:cubicBezTo>
                    <a:pt x="0" y="100"/>
                    <a:pt x="3" y="105"/>
                    <a:pt x="8" y="108"/>
                  </a:cubicBezTo>
                  <a:cubicBezTo>
                    <a:pt x="11" y="110"/>
                    <a:pt x="14" y="110"/>
                    <a:pt x="17" y="110"/>
                  </a:cubicBezTo>
                  <a:cubicBezTo>
                    <a:pt x="18" y="110"/>
                    <a:pt x="20" y="110"/>
                    <a:pt x="21" y="110"/>
                  </a:cubicBezTo>
                  <a:cubicBezTo>
                    <a:pt x="21" y="110"/>
                    <a:pt x="21" y="111"/>
                    <a:pt x="21" y="111"/>
                  </a:cubicBezTo>
                  <a:cubicBezTo>
                    <a:pt x="21" y="116"/>
                    <a:pt x="23" y="121"/>
                    <a:pt x="28" y="124"/>
                  </a:cubicBezTo>
                  <a:cubicBezTo>
                    <a:pt x="30" y="126"/>
                    <a:pt x="34" y="127"/>
                    <a:pt x="37" y="127"/>
                  </a:cubicBezTo>
                  <a:cubicBezTo>
                    <a:pt x="37" y="127"/>
                    <a:pt x="37" y="127"/>
                    <a:pt x="37" y="127"/>
                  </a:cubicBezTo>
                  <a:cubicBezTo>
                    <a:pt x="38" y="127"/>
                    <a:pt x="40" y="127"/>
                    <a:pt x="41" y="127"/>
                  </a:cubicBezTo>
                  <a:cubicBezTo>
                    <a:pt x="41" y="127"/>
                    <a:pt x="41" y="128"/>
                    <a:pt x="41" y="128"/>
                  </a:cubicBezTo>
                  <a:cubicBezTo>
                    <a:pt x="41" y="133"/>
                    <a:pt x="44" y="138"/>
                    <a:pt x="48" y="141"/>
                  </a:cubicBezTo>
                  <a:cubicBezTo>
                    <a:pt x="51" y="143"/>
                    <a:pt x="54" y="144"/>
                    <a:pt x="57" y="144"/>
                  </a:cubicBezTo>
                  <a:cubicBezTo>
                    <a:pt x="63" y="144"/>
                    <a:pt x="68" y="142"/>
                    <a:pt x="71" y="138"/>
                  </a:cubicBezTo>
                  <a:cubicBezTo>
                    <a:pt x="85" y="119"/>
                    <a:pt x="92" y="96"/>
                    <a:pt x="92" y="72"/>
                  </a:cubicBezTo>
                  <a:cubicBezTo>
                    <a:pt x="92" y="49"/>
                    <a:pt x="85" y="25"/>
                    <a:pt x="7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31" name="Freeform 15"/>
            <p:cNvSpPr>
              <a:spLocks/>
            </p:cNvSpPr>
            <p:nvPr/>
          </p:nvSpPr>
          <p:spPr bwMode="auto">
            <a:xfrm rot="8100000">
              <a:off x="4559389" y="2635859"/>
              <a:ext cx="101381" cy="369740"/>
            </a:xfrm>
            <a:custGeom>
              <a:avLst/>
              <a:gdLst>
                <a:gd name="T0" fmla="*/ 1 w 36"/>
                <a:gd name="T1" fmla="*/ 121 h 131"/>
                <a:gd name="T2" fmla="*/ 3 w 36"/>
                <a:gd name="T3" fmla="*/ 116 h 131"/>
                <a:gd name="T4" fmla="*/ 20 w 36"/>
                <a:gd name="T5" fmla="*/ 65 h 131"/>
                <a:gd name="T6" fmla="*/ 3 w 36"/>
                <a:gd name="T7" fmla="*/ 14 h 131"/>
                <a:gd name="T8" fmla="*/ 4 w 36"/>
                <a:gd name="T9" fmla="*/ 2 h 131"/>
                <a:gd name="T10" fmla="*/ 16 w 36"/>
                <a:gd name="T11" fmla="*/ 4 h 131"/>
                <a:gd name="T12" fmla="*/ 36 w 36"/>
                <a:gd name="T13" fmla="*/ 65 h 131"/>
                <a:gd name="T14" fmla="*/ 16 w 36"/>
                <a:gd name="T15" fmla="*/ 126 h 131"/>
                <a:gd name="T16" fmla="*/ 4 w 36"/>
                <a:gd name="T17" fmla="*/ 128 h 131"/>
                <a:gd name="T18" fmla="*/ 1 w 36"/>
                <a:gd name="T1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1">
                  <a:moveTo>
                    <a:pt x="1" y="121"/>
                  </a:moveTo>
                  <a:cubicBezTo>
                    <a:pt x="1" y="119"/>
                    <a:pt x="2" y="118"/>
                    <a:pt x="3" y="116"/>
                  </a:cubicBezTo>
                  <a:cubicBezTo>
                    <a:pt x="14" y="101"/>
                    <a:pt x="20" y="83"/>
                    <a:pt x="20" y="65"/>
                  </a:cubicBezTo>
                  <a:cubicBezTo>
                    <a:pt x="20" y="47"/>
                    <a:pt x="14" y="29"/>
                    <a:pt x="3" y="14"/>
                  </a:cubicBezTo>
                  <a:cubicBezTo>
                    <a:pt x="0" y="10"/>
                    <a:pt x="1" y="5"/>
                    <a:pt x="4" y="2"/>
                  </a:cubicBezTo>
                  <a:cubicBezTo>
                    <a:pt x="8" y="0"/>
                    <a:pt x="13" y="0"/>
                    <a:pt x="16" y="4"/>
                  </a:cubicBezTo>
                  <a:cubicBezTo>
                    <a:pt x="29" y="22"/>
                    <a:pt x="36" y="43"/>
                    <a:pt x="36" y="65"/>
                  </a:cubicBezTo>
                  <a:cubicBezTo>
                    <a:pt x="36" y="87"/>
                    <a:pt x="29" y="109"/>
                    <a:pt x="16" y="126"/>
                  </a:cubicBezTo>
                  <a:cubicBezTo>
                    <a:pt x="13" y="130"/>
                    <a:pt x="8" y="131"/>
                    <a:pt x="4" y="128"/>
                  </a:cubicBezTo>
                  <a:cubicBezTo>
                    <a:pt x="2" y="126"/>
                    <a:pt x="1" y="124"/>
                    <a:pt x="1" y="121"/>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32" name="Freeform 16"/>
            <p:cNvSpPr>
              <a:spLocks/>
            </p:cNvSpPr>
            <p:nvPr/>
          </p:nvSpPr>
          <p:spPr bwMode="auto">
            <a:xfrm rot="8100000">
              <a:off x="4613273" y="2638026"/>
              <a:ext cx="84683" cy="274323"/>
            </a:xfrm>
            <a:custGeom>
              <a:avLst/>
              <a:gdLst>
                <a:gd name="T0" fmla="*/ 1 w 30"/>
                <a:gd name="T1" fmla="*/ 87 h 97"/>
                <a:gd name="T2" fmla="*/ 4 w 30"/>
                <a:gd name="T3" fmla="*/ 94 h 97"/>
                <a:gd name="T4" fmla="*/ 16 w 30"/>
                <a:gd name="T5" fmla="*/ 92 h 97"/>
                <a:gd name="T6" fmla="*/ 30 w 30"/>
                <a:gd name="T7" fmla="*/ 48 h 97"/>
                <a:gd name="T8" fmla="*/ 16 w 30"/>
                <a:gd name="T9" fmla="*/ 4 h 97"/>
                <a:gd name="T10" fmla="*/ 4 w 30"/>
                <a:gd name="T11" fmla="*/ 2 h 97"/>
                <a:gd name="T12" fmla="*/ 2 w 30"/>
                <a:gd name="T13" fmla="*/ 14 h 97"/>
                <a:gd name="T14" fmla="*/ 13 w 30"/>
                <a:gd name="T15" fmla="*/ 48 h 97"/>
                <a:gd name="T16" fmla="*/ 2 w 30"/>
                <a:gd name="T17" fmla="*/ 82 h 97"/>
                <a:gd name="T18" fmla="*/ 1 w 30"/>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7">
                  <a:moveTo>
                    <a:pt x="1" y="87"/>
                  </a:moveTo>
                  <a:cubicBezTo>
                    <a:pt x="1" y="90"/>
                    <a:pt x="2" y="92"/>
                    <a:pt x="4" y="94"/>
                  </a:cubicBezTo>
                  <a:cubicBezTo>
                    <a:pt x="8" y="97"/>
                    <a:pt x="13" y="96"/>
                    <a:pt x="16" y="92"/>
                  </a:cubicBezTo>
                  <a:cubicBezTo>
                    <a:pt x="25" y="79"/>
                    <a:pt x="30" y="64"/>
                    <a:pt x="30" y="48"/>
                  </a:cubicBezTo>
                  <a:cubicBezTo>
                    <a:pt x="30" y="32"/>
                    <a:pt x="25" y="17"/>
                    <a:pt x="16" y="4"/>
                  </a:cubicBezTo>
                  <a:cubicBezTo>
                    <a:pt x="13" y="0"/>
                    <a:pt x="8" y="0"/>
                    <a:pt x="4" y="2"/>
                  </a:cubicBezTo>
                  <a:cubicBezTo>
                    <a:pt x="1" y="5"/>
                    <a:pt x="0" y="10"/>
                    <a:pt x="2" y="14"/>
                  </a:cubicBezTo>
                  <a:cubicBezTo>
                    <a:pt x="9" y="24"/>
                    <a:pt x="13" y="36"/>
                    <a:pt x="13" y="48"/>
                  </a:cubicBezTo>
                  <a:cubicBezTo>
                    <a:pt x="13" y="60"/>
                    <a:pt x="9" y="72"/>
                    <a:pt x="2" y="82"/>
                  </a:cubicBezTo>
                  <a:cubicBezTo>
                    <a:pt x="1" y="84"/>
                    <a:pt x="1" y="85"/>
                    <a:pt x="1" y="87"/>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grpSp>
      <p:sp>
        <p:nvSpPr>
          <p:cNvPr id="133" name="Freeform 17"/>
          <p:cNvSpPr>
            <a:spLocks/>
          </p:cNvSpPr>
          <p:nvPr/>
        </p:nvSpPr>
        <p:spPr bwMode="auto">
          <a:xfrm rot="8100000">
            <a:off x="6258424" y="2834405"/>
            <a:ext cx="115936" cy="309152"/>
          </a:xfrm>
          <a:custGeom>
            <a:avLst/>
            <a:gdLst>
              <a:gd name="T0" fmla="*/ 1 w 24"/>
              <a:gd name="T1" fmla="*/ 53 h 63"/>
              <a:gd name="T2" fmla="*/ 5 w 24"/>
              <a:gd name="T3" fmla="*/ 60 h 63"/>
              <a:gd name="T4" fmla="*/ 17 w 24"/>
              <a:gd name="T5" fmla="*/ 57 h 63"/>
              <a:gd name="T6" fmla="*/ 24 w 24"/>
              <a:gd name="T7" fmla="*/ 31 h 63"/>
              <a:gd name="T8" fmla="*/ 17 w 24"/>
              <a:gd name="T9" fmla="*/ 5 h 63"/>
              <a:gd name="T10" fmla="*/ 5 w 24"/>
              <a:gd name="T11" fmla="*/ 2 h 63"/>
              <a:gd name="T12" fmla="*/ 3 w 24"/>
              <a:gd name="T13" fmla="*/ 14 h 63"/>
              <a:gd name="T14" fmla="*/ 3 w 24"/>
              <a:gd name="T15" fmla="*/ 49 h 63"/>
              <a:gd name="T16" fmla="*/ 1 w 24"/>
              <a:gd name="T1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3">
                <a:moveTo>
                  <a:pt x="1" y="53"/>
                </a:moveTo>
                <a:cubicBezTo>
                  <a:pt x="1" y="56"/>
                  <a:pt x="3" y="59"/>
                  <a:pt x="5" y="60"/>
                </a:cubicBezTo>
                <a:cubicBezTo>
                  <a:pt x="9" y="63"/>
                  <a:pt x="14" y="61"/>
                  <a:pt x="17" y="57"/>
                </a:cubicBezTo>
                <a:cubicBezTo>
                  <a:pt x="22" y="49"/>
                  <a:pt x="24" y="40"/>
                  <a:pt x="24" y="31"/>
                </a:cubicBezTo>
                <a:cubicBezTo>
                  <a:pt x="24" y="22"/>
                  <a:pt x="22" y="13"/>
                  <a:pt x="17" y="5"/>
                </a:cubicBezTo>
                <a:cubicBezTo>
                  <a:pt x="14" y="1"/>
                  <a:pt x="9" y="0"/>
                  <a:pt x="5" y="2"/>
                </a:cubicBezTo>
                <a:cubicBezTo>
                  <a:pt x="1" y="4"/>
                  <a:pt x="0" y="10"/>
                  <a:pt x="3" y="14"/>
                </a:cubicBezTo>
                <a:cubicBezTo>
                  <a:pt x="9" y="24"/>
                  <a:pt x="9" y="38"/>
                  <a:pt x="3" y="49"/>
                </a:cubicBezTo>
                <a:cubicBezTo>
                  <a:pt x="2" y="50"/>
                  <a:pt x="1" y="51"/>
                  <a:pt x="1" y="53"/>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8" rIns="121917" bIns="60958" numCol="1" anchor="t" anchorCtr="0" compatLnSpc="1">
            <a:prstTxWarp prst="textNoShape">
              <a:avLst/>
            </a:prstTxWarp>
          </a:bodyPr>
          <a:lstStyle/>
          <a:p>
            <a:endParaRPr lang="en-US">
              <a:solidFill>
                <a:srgbClr val="9BBB59"/>
              </a:solidFill>
            </a:endParaRPr>
          </a:p>
        </p:txBody>
      </p:sp>
      <p:sp>
        <p:nvSpPr>
          <p:cNvPr id="166" name="Rectangle 165"/>
          <p:cNvSpPr/>
          <p:nvPr/>
        </p:nvSpPr>
        <p:spPr>
          <a:xfrm>
            <a:off x="6519263" y="3580168"/>
            <a:ext cx="1867635" cy="222165"/>
          </a:xfrm>
          <a:prstGeom prst="rect">
            <a:avLst/>
          </a:prstGeom>
          <a:solidFill>
            <a:schemeClr val="bg1">
              <a:lumMod val="75000"/>
            </a:schemeClr>
          </a:solidFill>
          <a:ln w="12700" cap="flat" cmpd="sng" algn="ctr">
            <a:noFill/>
            <a:prstDash val="solid"/>
          </a:ln>
          <a:effectLst/>
        </p:spPr>
        <p:txBody>
          <a:bodyPr lIns="121917" tIns="60958" rIns="121917" bIns="60958" rtlCol="0" anchor="ctr"/>
          <a:lstStyle/>
          <a:p>
            <a:pPr algn="ctr" defTabSz="1219170">
              <a:defRPr/>
            </a:pPr>
            <a:endParaRPr lang="en-US" kern="0" smtClean="0">
              <a:solidFill>
                <a:srgbClr val="FFFFFF"/>
              </a:solidFill>
            </a:endParaRPr>
          </a:p>
        </p:txBody>
      </p:sp>
      <p:sp>
        <p:nvSpPr>
          <p:cNvPr id="167" name="Rectangle 166"/>
          <p:cNvSpPr/>
          <p:nvPr/>
        </p:nvSpPr>
        <p:spPr>
          <a:xfrm>
            <a:off x="4201795" y="3631129"/>
            <a:ext cx="682605" cy="220020"/>
          </a:xfrm>
          <a:prstGeom prst="rect">
            <a:avLst/>
          </a:prstGeom>
          <a:solidFill>
            <a:schemeClr val="bg1">
              <a:lumMod val="75000"/>
            </a:schemeClr>
          </a:solidFill>
          <a:ln w="12700" cap="flat" cmpd="sng" algn="ctr">
            <a:noFill/>
            <a:prstDash val="solid"/>
          </a:ln>
          <a:effectLst/>
        </p:spPr>
        <p:txBody>
          <a:bodyPr lIns="121917" tIns="60958" rIns="121917" bIns="60958" rtlCol="0" anchor="ctr"/>
          <a:lstStyle/>
          <a:p>
            <a:pPr algn="ctr" defTabSz="1219170">
              <a:defRPr/>
            </a:pPr>
            <a:endParaRPr lang="en-US" kern="0" smtClean="0">
              <a:solidFill>
                <a:srgbClr val="FFFFFF"/>
              </a:solidFill>
            </a:endParaRPr>
          </a:p>
        </p:txBody>
      </p:sp>
      <p:sp>
        <p:nvSpPr>
          <p:cNvPr id="168" name="Bent Arrow 167"/>
          <p:cNvSpPr/>
          <p:nvPr/>
        </p:nvSpPr>
        <p:spPr>
          <a:xfrm rot="5400000">
            <a:off x="620726" y="2381042"/>
            <a:ext cx="1790513" cy="1299164"/>
          </a:xfrm>
          <a:prstGeom prst="bentArrow">
            <a:avLst>
              <a:gd name="adj1" fmla="val 11145"/>
              <a:gd name="adj2" fmla="val 18274"/>
              <a:gd name="adj3" fmla="val 0"/>
              <a:gd name="adj4" fmla="val 23545"/>
            </a:avLst>
          </a:prstGeom>
          <a:solidFill>
            <a:schemeClr val="bg1">
              <a:lumMod val="75000"/>
            </a:schemeClr>
          </a:solidFill>
          <a:ln w="12700" cap="flat" cmpd="sng" algn="ctr">
            <a:noFill/>
            <a:prstDash val="solid"/>
          </a:ln>
          <a:effectLst/>
        </p:spPr>
        <p:txBody>
          <a:bodyPr lIns="121917" tIns="60958" rIns="121917" bIns="60958" rtlCol="0" anchor="ctr"/>
          <a:lstStyle/>
          <a:p>
            <a:pPr algn="ctr" defTabSz="1219170">
              <a:defRPr/>
            </a:pPr>
            <a:endParaRPr lang="en-US" kern="0" smtClean="0">
              <a:solidFill>
                <a:srgbClr val="000000"/>
              </a:solidFill>
            </a:endParaRPr>
          </a:p>
        </p:txBody>
      </p:sp>
      <p:pic>
        <p:nvPicPr>
          <p:cNvPr id="121" name="Picture 120" descr="mail.png"/>
          <p:cNvPicPr>
            <a:picLocks noChangeAspect="1"/>
          </p:cNvPicPr>
          <p:nvPr/>
        </p:nvPicPr>
        <p:blipFill>
          <a:blip r:embed="rId1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49374" y="2094789"/>
            <a:ext cx="609596" cy="371097"/>
          </a:xfrm>
          <a:prstGeom prst="rect">
            <a:avLst/>
          </a:prstGeom>
        </p:spPr>
      </p:pic>
      <p:sp>
        <p:nvSpPr>
          <p:cNvPr id="14" name="TextBox 13"/>
          <p:cNvSpPr txBox="1"/>
          <p:nvPr/>
        </p:nvSpPr>
        <p:spPr>
          <a:xfrm>
            <a:off x="700925" y="2057456"/>
            <a:ext cx="246215" cy="400105"/>
          </a:xfrm>
          <a:prstGeom prst="rect">
            <a:avLst/>
          </a:prstGeom>
          <a:solidFill>
            <a:schemeClr val="bg1"/>
          </a:solidFill>
        </p:spPr>
        <p:txBody>
          <a:bodyPr wrap="none" lIns="121917" tIns="60958" rIns="121917" bIns="60958" rtlCol="0">
            <a:spAutoFit/>
          </a:bodyPr>
          <a:lstStyle/>
          <a:p>
            <a:endParaRPr lang="en-US" dirty="0" err="1" smtClean="0">
              <a:solidFill>
                <a:srgbClr val="717074"/>
              </a:solidFill>
            </a:endParaRPr>
          </a:p>
        </p:txBody>
      </p:sp>
      <p:sp>
        <p:nvSpPr>
          <p:cNvPr id="169" name="Bent Arrow 168"/>
          <p:cNvSpPr/>
          <p:nvPr/>
        </p:nvSpPr>
        <p:spPr>
          <a:xfrm rot="16200000" flipV="1">
            <a:off x="587552" y="3496067"/>
            <a:ext cx="1790513" cy="1411152"/>
          </a:xfrm>
          <a:prstGeom prst="bentArrow">
            <a:avLst>
              <a:gd name="adj1" fmla="val 8915"/>
              <a:gd name="adj2" fmla="val 18274"/>
              <a:gd name="adj3" fmla="val 0"/>
              <a:gd name="adj4" fmla="val 22764"/>
            </a:avLst>
          </a:prstGeom>
          <a:solidFill>
            <a:schemeClr val="bg1">
              <a:lumMod val="75000"/>
            </a:schemeClr>
          </a:solidFill>
          <a:ln w="12700" cap="flat" cmpd="sng" algn="ctr">
            <a:noFill/>
            <a:prstDash val="solid"/>
          </a:ln>
          <a:effectLst/>
        </p:spPr>
        <p:txBody>
          <a:bodyPr lIns="121917" tIns="60958" rIns="121917" bIns="60958" rtlCol="0" anchor="ctr"/>
          <a:lstStyle/>
          <a:p>
            <a:pPr algn="ctr" defTabSz="1219170">
              <a:defRPr/>
            </a:pPr>
            <a:endParaRPr lang="en-US" kern="0" smtClean="0">
              <a:solidFill>
                <a:srgbClr val="000000"/>
              </a:solidFill>
            </a:endParaRPr>
          </a:p>
        </p:txBody>
      </p:sp>
      <p:grpSp>
        <p:nvGrpSpPr>
          <p:cNvPr id="16" name="Group 15"/>
          <p:cNvGrpSpPr/>
          <p:nvPr/>
        </p:nvGrpSpPr>
        <p:grpSpPr>
          <a:xfrm>
            <a:off x="605577" y="4799976"/>
            <a:ext cx="1096696" cy="499872"/>
            <a:chOff x="691317" y="3752383"/>
            <a:chExt cx="822522" cy="374904"/>
          </a:xfrm>
        </p:grpSpPr>
        <p:sp>
          <p:nvSpPr>
            <p:cNvPr id="170" name="TextBox 169"/>
            <p:cNvSpPr txBox="1"/>
            <p:nvPr/>
          </p:nvSpPr>
          <p:spPr>
            <a:xfrm>
              <a:off x="691317" y="3766314"/>
              <a:ext cx="807017" cy="276999"/>
            </a:xfrm>
            <a:prstGeom prst="rect">
              <a:avLst/>
            </a:prstGeom>
            <a:solidFill>
              <a:schemeClr val="bg1"/>
            </a:solidFill>
          </p:spPr>
          <p:txBody>
            <a:bodyPr wrap="square" rtlCol="0">
              <a:spAutoFit/>
            </a:bodyPr>
            <a:lstStyle/>
            <a:p>
              <a:endParaRPr lang="en-US" dirty="0" err="1" smtClean="0">
                <a:solidFill>
                  <a:srgbClr val="717074"/>
                </a:solidFill>
              </a:endParaRPr>
            </a:p>
          </p:txBody>
        </p:sp>
        <p:pic>
          <p:nvPicPr>
            <p:cNvPr id="6" name="Picture 5" descr="data.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63458" y="3752383"/>
              <a:ext cx="650381" cy="374904"/>
            </a:xfrm>
            <a:prstGeom prst="rect">
              <a:avLst/>
            </a:prstGeom>
          </p:spPr>
        </p:pic>
      </p:grpSp>
      <p:sp>
        <p:nvSpPr>
          <p:cNvPr id="171" name="Rectangle 170"/>
          <p:cNvSpPr/>
          <p:nvPr/>
        </p:nvSpPr>
        <p:spPr>
          <a:xfrm>
            <a:off x="1865643" y="3588518"/>
            <a:ext cx="322741" cy="141788"/>
          </a:xfrm>
          <a:prstGeom prst="rect">
            <a:avLst/>
          </a:prstGeom>
          <a:solidFill>
            <a:schemeClr val="bg1">
              <a:lumMod val="75000"/>
            </a:schemeClr>
          </a:solidFill>
          <a:ln w="12700" cap="flat" cmpd="sng" algn="ctr">
            <a:noFill/>
            <a:prstDash val="solid"/>
          </a:ln>
          <a:effectLst/>
        </p:spPr>
        <p:txBody>
          <a:bodyPr lIns="121917" tIns="60958" rIns="121917" bIns="60958" rtlCol="0" anchor="ctr"/>
          <a:lstStyle/>
          <a:p>
            <a:pPr algn="ctr" defTabSz="1219170">
              <a:defRPr/>
            </a:pPr>
            <a:endParaRPr lang="en-US" kern="0" smtClean="0">
              <a:solidFill>
                <a:srgbClr val="FFFFFF"/>
              </a:solidFill>
            </a:endParaRPr>
          </a:p>
        </p:txBody>
      </p:sp>
      <p:sp>
        <p:nvSpPr>
          <p:cNvPr id="120" name="Right Arrow 119"/>
          <p:cNvSpPr/>
          <p:nvPr/>
        </p:nvSpPr>
        <p:spPr>
          <a:xfrm rot="16200000">
            <a:off x="2727197" y="5291622"/>
            <a:ext cx="869873" cy="663809"/>
          </a:xfrm>
          <a:prstGeom prst="rightArrow">
            <a:avLst/>
          </a:prstGeom>
          <a:solidFill>
            <a:srgbClr val="73C167"/>
          </a:solidFill>
          <a:ln w="12700" cap="flat" cmpd="sng" algn="ctr">
            <a:noFill/>
            <a:prstDash val="solid"/>
          </a:ln>
          <a:effectLst>
            <a:outerShdw blurRad="50800" dist="38100" dir="13500000" algn="br" rotWithShape="0">
              <a:prstClr val="black">
                <a:alpha val="40000"/>
              </a:prstClr>
            </a:outerShdw>
          </a:effectLst>
        </p:spPr>
        <p:txBody>
          <a:bodyPr lIns="121917" tIns="60958" rIns="121917" bIns="60958" anchor="ctr"/>
          <a:lstStyle/>
          <a:p>
            <a:pPr algn="ctr"/>
            <a:endParaRPr lang="en-US" kern="0">
              <a:solidFill>
                <a:srgbClr val="FFFFFF"/>
              </a:solidFill>
            </a:endParaRPr>
          </a:p>
        </p:txBody>
      </p:sp>
      <p:sp>
        <p:nvSpPr>
          <p:cNvPr id="124" name="Right Arrow 123"/>
          <p:cNvSpPr/>
          <p:nvPr/>
        </p:nvSpPr>
        <p:spPr>
          <a:xfrm rot="16200000">
            <a:off x="5794896" y="5310510"/>
            <a:ext cx="928547" cy="663809"/>
          </a:xfrm>
          <a:prstGeom prst="rightArrow">
            <a:avLst/>
          </a:prstGeom>
          <a:solidFill>
            <a:srgbClr val="73C167"/>
          </a:solidFill>
          <a:ln w="12700" cap="flat" cmpd="sng" algn="ctr">
            <a:noFill/>
            <a:prstDash val="solid"/>
          </a:ln>
          <a:effectLst>
            <a:outerShdw blurRad="50800" dist="38100" dir="13500000" algn="br" rotWithShape="0">
              <a:prstClr val="black">
                <a:alpha val="40000"/>
              </a:prstClr>
            </a:outerShdw>
          </a:effectLst>
        </p:spPr>
        <p:txBody>
          <a:bodyPr lIns="121917" tIns="60958" rIns="121917" bIns="60958" anchor="ctr"/>
          <a:lstStyle/>
          <a:p>
            <a:pPr algn="ctr"/>
            <a:endParaRPr lang="en-US" kern="0">
              <a:solidFill>
                <a:srgbClr val="FFFFFF"/>
              </a:solidFill>
            </a:endParaRPr>
          </a:p>
        </p:txBody>
      </p:sp>
      <p:sp>
        <p:nvSpPr>
          <p:cNvPr id="125" name="Right Arrow 124"/>
          <p:cNvSpPr/>
          <p:nvPr/>
        </p:nvSpPr>
        <p:spPr>
          <a:xfrm rot="16200000">
            <a:off x="9786935" y="5275210"/>
            <a:ext cx="902695" cy="663809"/>
          </a:xfrm>
          <a:prstGeom prst="rightArrow">
            <a:avLst/>
          </a:prstGeom>
          <a:solidFill>
            <a:srgbClr val="73C167"/>
          </a:solidFill>
          <a:ln w="12700" cap="flat" cmpd="sng" algn="ctr">
            <a:noFill/>
            <a:prstDash val="solid"/>
          </a:ln>
          <a:effectLst>
            <a:outerShdw blurRad="50800" dist="38100" dir="13500000" algn="br" rotWithShape="0">
              <a:prstClr val="black">
                <a:alpha val="40000"/>
              </a:prstClr>
            </a:outerShdw>
          </a:effectLst>
        </p:spPr>
        <p:txBody>
          <a:bodyPr lIns="121917" tIns="60958" rIns="121917" bIns="60958" anchor="ctr"/>
          <a:lstStyle/>
          <a:p>
            <a:pPr algn="ctr"/>
            <a:endParaRPr lang="en-US" kern="0">
              <a:solidFill>
                <a:srgbClr val="FFFFFF"/>
              </a:solidFill>
            </a:endParaRPr>
          </a:p>
        </p:txBody>
      </p:sp>
      <p:grpSp>
        <p:nvGrpSpPr>
          <p:cNvPr id="126" name="Group 125"/>
          <p:cNvGrpSpPr/>
          <p:nvPr/>
        </p:nvGrpSpPr>
        <p:grpSpPr>
          <a:xfrm>
            <a:off x="508001" y="5339591"/>
            <a:ext cx="11424211" cy="1799503"/>
            <a:chOff x="381001" y="3940472"/>
            <a:chExt cx="8568158" cy="917278"/>
          </a:xfrm>
          <a:solidFill>
            <a:srgbClr val="73C167"/>
          </a:solidFill>
          <a:effectLst>
            <a:outerShdw blurRad="50800" dist="38100" dir="13500000" algn="br" rotWithShape="0">
              <a:prstClr val="black">
                <a:alpha val="40000"/>
              </a:prstClr>
            </a:outerShdw>
          </a:effectLst>
        </p:grpSpPr>
        <p:sp>
          <p:nvSpPr>
            <p:cNvPr id="127" name="Right Arrow 126"/>
            <p:cNvSpPr/>
            <p:nvPr/>
          </p:nvSpPr>
          <p:spPr>
            <a:xfrm>
              <a:off x="8084874" y="3940472"/>
              <a:ext cx="864285" cy="917278"/>
            </a:xfrm>
            <a:prstGeom prst="rightArrow">
              <a:avLst/>
            </a:prstGeom>
            <a:grpFill/>
            <a:ln w="12700" cap="flat" cmpd="sng" algn="ctr">
              <a:noFill/>
              <a:prstDash val="solid"/>
            </a:ln>
            <a:effectLst/>
          </p:spPr>
          <p:txBody>
            <a:bodyPr anchor="ctr"/>
            <a:lstStyle/>
            <a:p>
              <a:pPr algn="ctr"/>
              <a:endParaRPr lang="en-US" kern="0">
                <a:solidFill>
                  <a:srgbClr val="FFFFFF"/>
                </a:solidFill>
              </a:endParaRPr>
            </a:p>
          </p:txBody>
        </p:sp>
        <p:sp>
          <p:nvSpPr>
            <p:cNvPr id="157" name="Rectangle 156"/>
            <p:cNvSpPr/>
            <p:nvPr/>
          </p:nvSpPr>
          <p:spPr>
            <a:xfrm>
              <a:off x="381001" y="4170298"/>
              <a:ext cx="8077200" cy="458851"/>
            </a:xfrm>
            <a:prstGeom prst="rect">
              <a:avLst/>
            </a:prstGeom>
            <a:grpFill/>
            <a:ln w="12700" cap="flat" cmpd="sng" algn="ctr">
              <a:noFill/>
              <a:prstDash val="solid"/>
            </a:ln>
            <a:effectLst/>
          </p:spPr>
          <p:txBody>
            <a:bodyPr anchor="ctr"/>
            <a:lstStyle/>
            <a:p>
              <a:pPr algn="ctr"/>
              <a:endParaRPr lang="en-US" kern="0">
                <a:solidFill>
                  <a:srgbClr val="FFFFFF"/>
                </a:solidFill>
              </a:endParaRPr>
            </a:p>
          </p:txBody>
        </p:sp>
      </p:grpSp>
      <p:sp>
        <p:nvSpPr>
          <p:cNvPr id="160" name="TextBox 159"/>
          <p:cNvSpPr txBox="1"/>
          <p:nvPr/>
        </p:nvSpPr>
        <p:spPr>
          <a:xfrm>
            <a:off x="2197657" y="5892929"/>
            <a:ext cx="3269777" cy="369332"/>
          </a:xfrm>
          <a:prstGeom prst="rect">
            <a:avLst/>
          </a:prstGeom>
          <a:noFill/>
          <a:ln>
            <a:noFill/>
          </a:ln>
        </p:spPr>
        <p:txBody>
          <a:bodyPr wrap="square" lIns="121917" tIns="60958" rIns="121917" bIns="60958" rtlCol="0">
            <a:spAutoFit/>
          </a:bodyPr>
          <a:lstStyle/>
          <a:p>
            <a:r>
              <a:rPr lang="en-US" sz="1600" dirty="0">
                <a:solidFill>
                  <a:srgbClr val="000000"/>
                </a:solidFill>
                <a:ea typeface="Verdana" pitchFamily="34" charset="0"/>
                <a:cs typeface="Verdana" pitchFamily="34" charset="0"/>
              </a:rPr>
              <a:t>Threat Intel | Biz Context </a:t>
            </a:r>
          </a:p>
        </p:txBody>
      </p:sp>
      <p:sp>
        <p:nvSpPr>
          <p:cNvPr id="164" name="Rectangle 163"/>
          <p:cNvSpPr/>
          <p:nvPr/>
        </p:nvSpPr>
        <p:spPr>
          <a:xfrm>
            <a:off x="552574" y="5632153"/>
            <a:ext cx="1478204" cy="1261880"/>
          </a:xfrm>
          <a:prstGeom prst="rect">
            <a:avLst/>
          </a:prstGeom>
        </p:spPr>
        <p:txBody>
          <a:bodyPr wrap="none" lIns="121917" tIns="60958" rIns="121917" bIns="60958">
            <a:spAutoFit/>
          </a:bodyPr>
          <a:lstStyle/>
          <a:p>
            <a:pPr algn="ctr"/>
            <a:endParaRPr lang="en-US" sz="2100" b="1" dirty="0">
              <a:solidFill>
                <a:srgbClr val="000000"/>
              </a:solidFill>
              <a:effectLst>
                <a:outerShdw blurRad="38100" dist="38100" dir="2700000" algn="tl">
                  <a:srgbClr val="000000">
                    <a:alpha val="43137"/>
                  </a:srgbClr>
                </a:outerShdw>
              </a:effectLst>
              <a:ea typeface="Verdana" pitchFamily="34" charset="0"/>
              <a:cs typeface="Verdana" pitchFamily="34" charset="0"/>
            </a:endParaRPr>
          </a:p>
          <a:p>
            <a:pPr algn="ctr"/>
            <a:r>
              <a:rPr lang="en-US" sz="2100" b="1" dirty="0">
                <a:solidFill>
                  <a:srgbClr val="000000"/>
                </a:solidFill>
                <a:effectLst>
                  <a:outerShdw blurRad="38100" dist="38100" dir="2700000" algn="tl">
                    <a:srgbClr val="000000">
                      <a:alpha val="43137"/>
                    </a:srgbClr>
                  </a:outerShdw>
                </a:effectLst>
                <a:ea typeface="Verdana" pitchFamily="34" charset="0"/>
                <a:cs typeface="Verdana" pitchFamily="34" charset="0"/>
              </a:rPr>
              <a:t>RSA LIVE</a:t>
            </a:r>
            <a:br>
              <a:rPr lang="en-US" sz="2100" b="1" dirty="0">
                <a:solidFill>
                  <a:srgbClr val="000000"/>
                </a:solidFill>
                <a:effectLst>
                  <a:outerShdw blurRad="38100" dist="38100" dir="2700000" algn="tl">
                    <a:srgbClr val="000000">
                      <a:alpha val="43137"/>
                    </a:srgbClr>
                  </a:outerShdw>
                </a:effectLst>
                <a:ea typeface="Verdana" pitchFamily="34" charset="0"/>
                <a:cs typeface="Verdana" pitchFamily="34" charset="0"/>
              </a:rPr>
            </a:br>
            <a:endParaRPr lang="en-US" sz="3200" dirty="0">
              <a:solidFill>
                <a:srgbClr val="000000"/>
              </a:solidFill>
              <a:effectLst>
                <a:outerShdw blurRad="38100" dist="38100" dir="2700000" algn="tl">
                  <a:srgbClr val="000000">
                    <a:alpha val="43137"/>
                  </a:srgbClr>
                </a:outerShdw>
              </a:effectLst>
            </a:endParaRPr>
          </a:p>
        </p:txBody>
      </p:sp>
      <p:grpSp>
        <p:nvGrpSpPr>
          <p:cNvPr id="165" name="Group 164"/>
          <p:cNvGrpSpPr/>
          <p:nvPr/>
        </p:nvGrpSpPr>
        <p:grpSpPr>
          <a:xfrm>
            <a:off x="1484636" y="5478347"/>
            <a:ext cx="461432" cy="629752"/>
            <a:chOff x="1632677" y="4042033"/>
            <a:chExt cx="346074" cy="593727"/>
          </a:xfrm>
        </p:grpSpPr>
        <p:sp>
          <p:nvSpPr>
            <p:cNvPr id="173" name="Freeform 26"/>
            <p:cNvSpPr>
              <a:spLocks/>
            </p:cNvSpPr>
            <p:nvPr/>
          </p:nvSpPr>
          <p:spPr bwMode="auto">
            <a:xfrm>
              <a:off x="1632677" y="4042033"/>
              <a:ext cx="346074" cy="593727"/>
            </a:xfrm>
            <a:custGeom>
              <a:avLst/>
              <a:gdLst>
                <a:gd name="T0" fmla="*/ 71 w 92"/>
                <a:gd name="T1" fmla="*/ 6 h 144"/>
                <a:gd name="T2" fmla="*/ 57 w 92"/>
                <a:gd name="T3" fmla="*/ 0 h 144"/>
                <a:gd name="T4" fmla="*/ 48 w 92"/>
                <a:gd name="T5" fmla="*/ 3 h 144"/>
                <a:gd name="T6" fmla="*/ 41 w 92"/>
                <a:gd name="T7" fmla="*/ 17 h 144"/>
                <a:gd name="T8" fmla="*/ 37 w 92"/>
                <a:gd name="T9" fmla="*/ 17 h 144"/>
                <a:gd name="T10" fmla="*/ 28 w 92"/>
                <a:gd name="T11" fmla="*/ 20 h 144"/>
                <a:gd name="T12" fmla="*/ 21 w 92"/>
                <a:gd name="T13" fmla="*/ 30 h 144"/>
                <a:gd name="T14" fmla="*/ 21 w 92"/>
                <a:gd name="T15" fmla="*/ 34 h 144"/>
                <a:gd name="T16" fmla="*/ 17 w 92"/>
                <a:gd name="T17" fmla="*/ 34 h 144"/>
                <a:gd name="T18" fmla="*/ 8 w 92"/>
                <a:gd name="T19" fmla="*/ 36 h 144"/>
                <a:gd name="T20" fmla="*/ 1 w 92"/>
                <a:gd name="T21" fmla="*/ 46 h 144"/>
                <a:gd name="T22" fmla="*/ 3 w 92"/>
                <a:gd name="T23" fmla="*/ 59 h 144"/>
                <a:gd name="T24" fmla="*/ 3 w 92"/>
                <a:gd name="T25" fmla="*/ 85 h 144"/>
                <a:gd name="T26" fmla="*/ 0 w 92"/>
                <a:gd name="T27" fmla="*/ 94 h 144"/>
                <a:gd name="T28" fmla="*/ 8 w 92"/>
                <a:gd name="T29" fmla="*/ 108 h 144"/>
                <a:gd name="T30" fmla="*/ 17 w 92"/>
                <a:gd name="T31" fmla="*/ 110 h 144"/>
                <a:gd name="T32" fmla="*/ 21 w 92"/>
                <a:gd name="T33" fmla="*/ 110 h 144"/>
                <a:gd name="T34" fmla="*/ 21 w 92"/>
                <a:gd name="T35" fmla="*/ 111 h 144"/>
                <a:gd name="T36" fmla="*/ 28 w 92"/>
                <a:gd name="T37" fmla="*/ 124 h 144"/>
                <a:gd name="T38" fmla="*/ 37 w 92"/>
                <a:gd name="T39" fmla="*/ 127 h 144"/>
                <a:gd name="T40" fmla="*/ 37 w 92"/>
                <a:gd name="T41" fmla="*/ 127 h 144"/>
                <a:gd name="T42" fmla="*/ 41 w 92"/>
                <a:gd name="T43" fmla="*/ 127 h 144"/>
                <a:gd name="T44" fmla="*/ 41 w 92"/>
                <a:gd name="T45" fmla="*/ 128 h 144"/>
                <a:gd name="T46" fmla="*/ 48 w 92"/>
                <a:gd name="T47" fmla="*/ 141 h 144"/>
                <a:gd name="T48" fmla="*/ 57 w 92"/>
                <a:gd name="T49" fmla="*/ 144 h 144"/>
                <a:gd name="T50" fmla="*/ 71 w 92"/>
                <a:gd name="T51" fmla="*/ 138 h 144"/>
                <a:gd name="T52" fmla="*/ 92 w 92"/>
                <a:gd name="T53" fmla="*/ 72 h 144"/>
                <a:gd name="T54" fmla="*/ 71 w 92"/>
                <a:gd name="T55"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44">
                  <a:moveTo>
                    <a:pt x="71" y="6"/>
                  </a:moveTo>
                  <a:cubicBezTo>
                    <a:pt x="68" y="2"/>
                    <a:pt x="63" y="0"/>
                    <a:pt x="57" y="0"/>
                  </a:cubicBezTo>
                  <a:cubicBezTo>
                    <a:pt x="54" y="0"/>
                    <a:pt x="51" y="1"/>
                    <a:pt x="48" y="3"/>
                  </a:cubicBezTo>
                  <a:cubicBezTo>
                    <a:pt x="43" y="6"/>
                    <a:pt x="41" y="12"/>
                    <a:pt x="41" y="17"/>
                  </a:cubicBezTo>
                  <a:cubicBezTo>
                    <a:pt x="40" y="17"/>
                    <a:pt x="38" y="17"/>
                    <a:pt x="37" y="17"/>
                  </a:cubicBezTo>
                  <a:cubicBezTo>
                    <a:pt x="34" y="17"/>
                    <a:pt x="30" y="18"/>
                    <a:pt x="28" y="20"/>
                  </a:cubicBezTo>
                  <a:cubicBezTo>
                    <a:pt x="24" y="22"/>
                    <a:pt x="22" y="26"/>
                    <a:pt x="21" y="30"/>
                  </a:cubicBezTo>
                  <a:cubicBezTo>
                    <a:pt x="21" y="32"/>
                    <a:pt x="21" y="33"/>
                    <a:pt x="21" y="34"/>
                  </a:cubicBezTo>
                  <a:cubicBezTo>
                    <a:pt x="20" y="34"/>
                    <a:pt x="18" y="34"/>
                    <a:pt x="17" y="34"/>
                  </a:cubicBezTo>
                  <a:cubicBezTo>
                    <a:pt x="14" y="34"/>
                    <a:pt x="11" y="35"/>
                    <a:pt x="8" y="36"/>
                  </a:cubicBezTo>
                  <a:cubicBezTo>
                    <a:pt x="4" y="39"/>
                    <a:pt x="2" y="42"/>
                    <a:pt x="1" y="46"/>
                  </a:cubicBezTo>
                  <a:cubicBezTo>
                    <a:pt x="0" y="51"/>
                    <a:pt x="1" y="55"/>
                    <a:pt x="3" y="59"/>
                  </a:cubicBezTo>
                  <a:cubicBezTo>
                    <a:pt x="8" y="67"/>
                    <a:pt x="8" y="77"/>
                    <a:pt x="3" y="85"/>
                  </a:cubicBezTo>
                  <a:cubicBezTo>
                    <a:pt x="1" y="88"/>
                    <a:pt x="0" y="91"/>
                    <a:pt x="0" y="94"/>
                  </a:cubicBezTo>
                  <a:cubicBezTo>
                    <a:pt x="0" y="100"/>
                    <a:pt x="3" y="105"/>
                    <a:pt x="8" y="108"/>
                  </a:cubicBezTo>
                  <a:cubicBezTo>
                    <a:pt x="11" y="110"/>
                    <a:pt x="14" y="110"/>
                    <a:pt x="17" y="110"/>
                  </a:cubicBezTo>
                  <a:cubicBezTo>
                    <a:pt x="18" y="110"/>
                    <a:pt x="20" y="110"/>
                    <a:pt x="21" y="110"/>
                  </a:cubicBezTo>
                  <a:cubicBezTo>
                    <a:pt x="21" y="110"/>
                    <a:pt x="21" y="111"/>
                    <a:pt x="21" y="111"/>
                  </a:cubicBezTo>
                  <a:cubicBezTo>
                    <a:pt x="21" y="116"/>
                    <a:pt x="23" y="121"/>
                    <a:pt x="28" y="124"/>
                  </a:cubicBezTo>
                  <a:cubicBezTo>
                    <a:pt x="30" y="126"/>
                    <a:pt x="34" y="127"/>
                    <a:pt x="37" y="127"/>
                  </a:cubicBezTo>
                  <a:cubicBezTo>
                    <a:pt x="37" y="127"/>
                    <a:pt x="37" y="127"/>
                    <a:pt x="37" y="127"/>
                  </a:cubicBezTo>
                  <a:cubicBezTo>
                    <a:pt x="38" y="127"/>
                    <a:pt x="40" y="127"/>
                    <a:pt x="41" y="127"/>
                  </a:cubicBezTo>
                  <a:cubicBezTo>
                    <a:pt x="41" y="127"/>
                    <a:pt x="41" y="128"/>
                    <a:pt x="41" y="128"/>
                  </a:cubicBezTo>
                  <a:cubicBezTo>
                    <a:pt x="41" y="133"/>
                    <a:pt x="44" y="138"/>
                    <a:pt x="48" y="141"/>
                  </a:cubicBezTo>
                  <a:cubicBezTo>
                    <a:pt x="51" y="143"/>
                    <a:pt x="54" y="144"/>
                    <a:pt x="57" y="144"/>
                  </a:cubicBezTo>
                  <a:cubicBezTo>
                    <a:pt x="63" y="144"/>
                    <a:pt x="68" y="142"/>
                    <a:pt x="71" y="138"/>
                  </a:cubicBezTo>
                  <a:cubicBezTo>
                    <a:pt x="85" y="119"/>
                    <a:pt x="92" y="96"/>
                    <a:pt x="92" y="72"/>
                  </a:cubicBezTo>
                  <a:cubicBezTo>
                    <a:pt x="92" y="49"/>
                    <a:pt x="85" y="25"/>
                    <a:pt x="7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74" name="Freeform 15"/>
            <p:cNvSpPr>
              <a:spLocks/>
            </p:cNvSpPr>
            <p:nvPr/>
          </p:nvSpPr>
          <p:spPr bwMode="auto">
            <a:xfrm>
              <a:off x="1810808" y="4071865"/>
              <a:ext cx="134937" cy="541339"/>
            </a:xfrm>
            <a:custGeom>
              <a:avLst/>
              <a:gdLst>
                <a:gd name="T0" fmla="*/ 1 w 36"/>
                <a:gd name="T1" fmla="*/ 121 h 131"/>
                <a:gd name="T2" fmla="*/ 3 w 36"/>
                <a:gd name="T3" fmla="*/ 116 h 131"/>
                <a:gd name="T4" fmla="*/ 20 w 36"/>
                <a:gd name="T5" fmla="*/ 65 h 131"/>
                <a:gd name="T6" fmla="*/ 3 w 36"/>
                <a:gd name="T7" fmla="*/ 14 h 131"/>
                <a:gd name="T8" fmla="*/ 4 w 36"/>
                <a:gd name="T9" fmla="*/ 2 h 131"/>
                <a:gd name="T10" fmla="*/ 16 w 36"/>
                <a:gd name="T11" fmla="*/ 4 h 131"/>
                <a:gd name="T12" fmla="*/ 36 w 36"/>
                <a:gd name="T13" fmla="*/ 65 h 131"/>
                <a:gd name="T14" fmla="*/ 16 w 36"/>
                <a:gd name="T15" fmla="*/ 126 h 131"/>
                <a:gd name="T16" fmla="*/ 4 w 36"/>
                <a:gd name="T17" fmla="*/ 128 h 131"/>
                <a:gd name="T18" fmla="*/ 1 w 36"/>
                <a:gd name="T1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1">
                  <a:moveTo>
                    <a:pt x="1" y="121"/>
                  </a:moveTo>
                  <a:cubicBezTo>
                    <a:pt x="1" y="119"/>
                    <a:pt x="2" y="118"/>
                    <a:pt x="3" y="116"/>
                  </a:cubicBezTo>
                  <a:cubicBezTo>
                    <a:pt x="14" y="101"/>
                    <a:pt x="20" y="83"/>
                    <a:pt x="20" y="65"/>
                  </a:cubicBezTo>
                  <a:cubicBezTo>
                    <a:pt x="20" y="47"/>
                    <a:pt x="14" y="29"/>
                    <a:pt x="3" y="14"/>
                  </a:cubicBezTo>
                  <a:cubicBezTo>
                    <a:pt x="0" y="10"/>
                    <a:pt x="1" y="5"/>
                    <a:pt x="4" y="2"/>
                  </a:cubicBezTo>
                  <a:cubicBezTo>
                    <a:pt x="8" y="0"/>
                    <a:pt x="13" y="0"/>
                    <a:pt x="16" y="4"/>
                  </a:cubicBezTo>
                  <a:cubicBezTo>
                    <a:pt x="29" y="22"/>
                    <a:pt x="36" y="43"/>
                    <a:pt x="36" y="65"/>
                  </a:cubicBezTo>
                  <a:cubicBezTo>
                    <a:pt x="36" y="87"/>
                    <a:pt x="29" y="109"/>
                    <a:pt x="16" y="126"/>
                  </a:cubicBezTo>
                  <a:cubicBezTo>
                    <a:pt x="13" y="130"/>
                    <a:pt x="8" y="131"/>
                    <a:pt x="4" y="128"/>
                  </a:cubicBezTo>
                  <a:cubicBezTo>
                    <a:pt x="2" y="126"/>
                    <a:pt x="1" y="124"/>
                    <a:pt x="1" y="121"/>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75" name="Freeform 16"/>
            <p:cNvSpPr>
              <a:spLocks/>
            </p:cNvSpPr>
            <p:nvPr/>
          </p:nvSpPr>
          <p:spPr bwMode="auto">
            <a:xfrm>
              <a:off x="1736196" y="4141715"/>
              <a:ext cx="112712" cy="401639"/>
            </a:xfrm>
            <a:custGeom>
              <a:avLst/>
              <a:gdLst>
                <a:gd name="T0" fmla="*/ 1 w 30"/>
                <a:gd name="T1" fmla="*/ 87 h 97"/>
                <a:gd name="T2" fmla="*/ 4 w 30"/>
                <a:gd name="T3" fmla="*/ 94 h 97"/>
                <a:gd name="T4" fmla="*/ 16 w 30"/>
                <a:gd name="T5" fmla="*/ 92 h 97"/>
                <a:gd name="T6" fmla="*/ 30 w 30"/>
                <a:gd name="T7" fmla="*/ 48 h 97"/>
                <a:gd name="T8" fmla="*/ 16 w 30"/>
                <a:gd name="T9" fmla="*/ 4 h 97"/>
                <a:gd name="T10" fmla="*/ 4 w 30"/>
                <a:gd name="T11" fmla="*/ 2 h 97"/>
                <a:gd name="T12" fmla="*/ 2 w 30"/>
                <a:gd name="T13" fmla="*/ 14 h 97"/>
                <a:gd name="T14" fmla="*/ 13 w 30"/>
                <a:gd name="T15" fmla="*/ 48 h 97"/>
                <a:gd name="T16" fmla="*/ 2 w 30"/>
                <a:gd name="T17" fmla="*/ 82 h 97"/>
                <a:gd name="T18" fmla="*/ 1 w 30"/>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7">
                  <a:moveTo>
                    <a:pt x="1" y="87"/>
                  </a:moveTo>
                  <a:cubicBezTo>
                    <a:pt x="1" y="90"/>
                    <a:pt x="2" y="92"/>
                    <a:pt x="4" y="94"/>
                  </a:cubicBezTo>
                  <a:cubicBezTo>
                    <a:pt x="8" y="97"/>
                    <a:pt x="13" y="96"/>
                    <a:pt x="16" y="92"/>
                  </a:cubicBezTo>
                  <a:cubicBezTo>
                    <a:pt x="25" y="79"/>
                    <a:pt x="30" y="64"/>
                    <a:pt x="30" y="48"/>
                  </a:cubicBezTo>
                  <a:cubicBezTo>
                    <a:pt x="30" y="32"/>
                    <a:pt x="25" y="17"/>
                    <a:pt x="16" y="4"/>
                  </a:cubicBezTo>
                  <a:cubicBezTo>
                    <a:pt x="13" y="0"/>
                    <a:pt x="8" y="0"/>
                    <a:pt x="4" y="2"/>
                  </a:cubicBezTo>
                  <a:cubicBezTo>
                    <a:pt x="1" y="5"/>
                    <a:pt x="0" y="10"/>
                    <a:pt x="2" y="14"/>
                  </a:cubicBezTo>
                  <a:cubicBezTo>
                    <a:pt x="9" y="24"/>
                    <a:pt x="13" y="36"/>
                    <a:pt x="13" y="48"/>
                  </a:cubicBezTo>
                  <a:cubicBezTo>
                    <a:pt x="13" y="60"/>
                    <a:pt x="9" y="72"/>
                    <a:pt x="2" y="82"/>
                  </a:cubicBezTo>
                  <a:cubicBezTo>
                    <a:pt x="1" y="84"/>
                    <a:pt x="1" y="85"/>
                    <a:pt x="1" y="87"/>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76" name="Freeform 17"/>
            <p:cNvSpPr>
              <a:spLocks/>
            </p:cNvSpPr>
            <p:nvPr/>
          </p:nvSpPr>
          <p:spPr bwMode="auto">
            <a:xfrm>
              <a:off x="1658409" y="4216558"/>
              <a:ext cx="88900" cy="260192"/>
            </a:xfrm>
            <a:custGeom>
              <a:avLst/>
              <a:gdLst>
                <a:gd name="T0" fmla="*/ 1 w 24"/>
                <a:gd name="T1" fmla="*/ 53 h 63"/>
                <a:gd name="T2" fmla="*/ 5 w 24"/>
                <a:gd name="T3" fmla="*/ 60 h 63"/>
                <a:gd name="T4" fmla="*/ 17 w 24"/>
                <a:gd name="T5" fmla="*/ 57 h 63"/>
                <a:gd name="T6" fmla="*/ 24 w 24"/>
                <a:gd name="T7" fmla="*/ 31 h 63"/>
                <a:gd name="T8" fmla="*/ 17 w 24"/>
                <a:gd name="T9" fmla="*/ 5 h 63"/>
                <a:gd name="T10" fmla="*/ 5 w 24"/>
                <a:gd name="T11" fmla="*/ 2 h 63"/>
                <a:gd name="T12" fmla="*/ 3 w 24"/>
                <a:gd name="T13" fmla="*/ 14 h 63"/>
                <a:gd name="T14" fmla="*/ 3 w 24"/>
                <a:gd name="T15" fmla="*/ 49 h 63"/>
                <a:gd name="T16" fmla="*/ 1 w 24"/>
                <a:gd name="T1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3">
                  <a:moveTo>
                    <a:pt x="1" y="53"/>
                  </a:moveTo>
                  <a:cubicBezTo>
                    <a:pt x="1" y="56"/>
                    <a:pt x="3" y="59"/>
                    <a:pt x="5" y="60"/>
                  </a:cubicBezTo>
                  <a:cubicBezTo>
                    <a:pt x="9" y="63"/>
                    <a:pt x="14" y="61"/>
                    <a:pt x="17" y="57"/>
                  </a:cubicBezTo>
                  <a:cubicBezTo>
                    <a:pt x="22" y="49"/>
                    <a:pt x="24" y="40"/>
                    <a:pt x="24" y="31"/>
                  </a:cubicBezTo>
                  <a:cubicBezTo>
                    <a:pt x="24" y="22"/>
                    <a:pt x="22" y="13"/>
                    <a:pt x="17" y="5"/>
                  </a:cubicBezTo>
                  <a:cubicBezTo>
                    <a:pt x="14" y="1"/>
                    <a:pt x="9" y="0"/>
                    <a:pt x="5" y="2"/>
                  </a:cubicBezTo>
                  <a:cubicBezTo>
                    <a:pt x="1" y="4"/>
                    <a:pt x="0" y="10"/>
                    <a:pt x="3" y="14"/>
                  </a:cubicBezTo>
                  <a:cubicBezTo>
                    <a:pt x="9" y="24"/>
                    <a:pt x="9" y="38"/>
                    <a:pt x="3" y="49"/>
                  </a:cubicBezTo>
                  <a:cubicBezTo>
                    <a:pt x="2" y="50"/>
                    <a:pt x="1" y="51"/>
                    <a:pt x="1" y="53"/>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grpSp>
      <p:sp>
        <p:nvSpPr>
          <p:cNvPr id="178" name="TextBox 177"/>
          <p:cNvSpPr txBox="1"/>
          <p:nvPr/>
        </p:nvSpPr>
        <p:spPr>
          <a:xfrm>
            <a:off x="8932668" y="4840414"/>
            <a:ext cx="1326409" cy="461661"/>
          </a:xfrm>
          <a:prstGeom prst="rect">
            <a:avLst/>
          </a:prstGeom>
          <a:noFill/>
        </p:spPr>
        <p:txBody>
          <a:bodyPr wrap="square" lIns="121917" tIns="60958" rIns="121917" bIns="60958" rtlCol="0">
            <a:spAutoFit/>
          </a:bodyPr>
          <a:lstStyle/>
          <a:p>
            <a:pPr algn="ctr"/>
            <a:r>
              <a:rPr lang="en-US" sz="1100" dirty="0">
                <a:solidFill>
                  <a:srgbClr val="000000"/>
                </a:solidFill>
              </a:rPr>
              <a:t>Advanced Analytics</a:t>
            </a:r>
          </a:p>
        </p:txBody>
      </p:sp>
      <p:pic>
        <p:nvPicPr>
          <p:cNvPr id="179" name="Picture 178" descr="data science icon.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9280831" y="4295162"/>
            <a:ext cx="628731" cy="630869"/>
          </a:xfrm>
          <a:prstGeom prst="rect">
            <a:avLst/>
          </a:prstGeom>
        </p:spPr>
      </p:pic>
      <p:grpSp>
        <p:nvGrpSpPr>
          <p:cNvPr id="198" name="Group 197"/>
          <p:cNvGrpSpPr/>
          <p:nvPr/>
        </p:nvGrpSpPr>
        <p:grpSpPr>
          <a:xfrm>
            <a:off x="2131144" y="2641911"/>
            <a:ext cx="2082549" cy="2048932"/>
            <a:chOff x="1371600" y="2190750"/>
            <a:chExt cx="1561912" cy="1579880"/>
          </a:xfrm>
        </p:grpSpPr>
        <p:grpSp>
          <p:nvGrpSpPr>
            <p:cNvPr id="199" name="Group 198"/>
            <p:cNvGrpSpPr/>
            <p:nvPr/>
          </p:nvGrpSpPr>
          <p:grpSpPr>
            <a:xfrm>
              <a:off x="1371600" y="2190750"/>
              <a:ext cx="1538271" cy="1579880"/>
              <a:chOff x="-2071671" y="-1294130"/>
              <a:chExt cx="1538271" cy="1579880"/>
            </a:xfrm>
          </p:grpSpPr>
          <p:grpSp>
            <p:nvGrpSpPr>
              <p:cNvPr id="201" name="Group 200"/>
              <p:cNvGrpSpPr/>
              <p:nvPr/>
            </p:nvGrpSpPr>
            <p:grpSpPr>
              <a:xfrm>
                <a:off x="-2071671" y="-1294130"/>
                <a:ext cx="1538271" cy="1579880"/>
                <a:chOff x="-2071671" y="-1294130"/>
                <a:chExt cx="1538271" cy="1579880"/>
              </a:xfrm>
            </p:grpSpPr>
            <p:sp>
              <p:nvSpPr>
                <p:cNvPr id="206" name="Pie 205"/>
                <p:cNvSpPr/>
                <p:nvPr/>
              </p:nvSpPr>
              <p:spPr>
                <a:xfrm>
                  <a:off x="-2057400" y="-1228738"/>
                  <a:ext cx="1524000" cy="1447800"/>
                </a:xfrm>
                <a:prstGeom prst="pie">
                  <a:avLst>
                    <a:gd name="adj1" fmla="val 10800000"/>
                    <a:gd name="adj2" fmla="val 10781519"/>
                  </a:avLst>
                </a:prstGeom>
                <a:solidFill>
                  <a:srgbClr val="4D4D4D"/>
                </a:solidFill>
                <a:ln w="12700" cap="flat" cmpd="sng" algn="ctr">
                  <a:solidFill>
                    <a:srgbClr val="4D4D4D"/>
                  </a:solidFill>
                  <a:prstDash val="solid"/>
                </a:ln>
                <a:effectLst>
                  <a:outerShdw blurRad="50800" dist="38100" dir="2700000" algn="tl" rotWithShape="0">
                    <a:prstClr val="black">
                      <a:alpha val="40000"/>
                    </a:prstClr>
                  </a:outerShdw>
                </a:effectLst>
              </p:spPr>
              <p:txBody>
                <a:bodyPr rtlCol="0" anchor="ctr"/>
                <a:lstStyle/>
                <a:p>
                  <a:pPr algn="ctr" defTabSz="1219170">
                    <a:defRPr/>
                  </a:pPr>
                  <a:endParaRPr lang="en-US" kern="0" smtClean="0">
                    <a:solidFill>
                      <a:srgbClr val="000000"/>
                    </a:solidFill>
                  </a:endParaRPr>
                </a:p>
              </p:txBody>
            </p:sp>
            <p:sp>
              <p:nvSpPr>
                <p:cNvPr id="207" name="Chord 206"/>
                <p:cNvSpPr/>
                <p:nvPr/>
              </p:nvSpPr>
              <p:spPr>
                <a:xfrm rot="5400000">
                  <a:off x="-2057400" y="-1238250"/>
                  <a:ext cx="1524000" cy="1524000"/>
                </a:xfrm>
                <a:prstGeom prst="chord">
                  <a:avLst>
                    <a:gd name="adj1" fmla="val 5738379"/>
                    <a:gd name="adj2" fmla="val 15848034"/>
                  </a:avLst>
                </a:prstGeom>
                <a:solidFill>
                  <a:srgbClr val="2C95DD"/>
                </a:solidFill>
                <a:ln w="12700" cap="flat" cmpd="sng" algn="ctr">
                  <a:solidFill>
                    <a:srgbClr val="2C95DD"/>
                  </a:solidFill>
                  <a:prstDash val="solid"/>
                </a:ln>
                <a:effectLst>
                  <a:outerShdw blurRad="50800" dist="38100" dir="2700000" algn="tl" rotWithShape="0">
                    <a:prstClr val="black">
                      <a:alpha val="40000"/>
                    </a:prstClr>
                  </a:outerShdw>
                </a:effectLst>
              </p:spPr>
              <p:txBody>
                <a:bodyPr rtlCol="0" anchor="ctr"/>
                <a:lstStyle/>
                <a:p>
                  <a:pPr algn="ctr" defTabSz="1219170">
                    <a:defRPr/>
                  </a:pPr>
                  <a:endParaRPr lang="en-US" kern="0" smtClean="0">
                    <a:solidFill>
                      <a:srgbClr val="000000"/>
                    </a:solidFill>
                  </a:endParaRPr>
                </a:p>
              </p:txBody>
            </p:sp>
            <p:sp>
              <p:nvSpPr>
                <p:cNvPr id="208" name="Chord 207"/>
                <p:cNvSpPr/>
                <p:nvPr/>
              </p:nvSpPr>
              <p:spPr>
                <a:xfrm rot="16200000">
                  <a:off x="-2057400" y="-1294130"/>
                  <a:ext cx="1524000" cy="1524000"/>
                </a:xfrm>
                <a:prstGeom prst="chord">
                  <a:avLst>
                    <a:gd name="adj1" fmla="val 5738379"/>
                    <a:gd name="adj2" fmla="val 15848034"/>
                  </a:avLst>
                </a:prstGeom>
                <a:solidFill>
                  <a:srgbClr val="4D4D4D">
                    <a:lumMod val="60000"/>
                    <a:lumOff val="40000"/>
                  </a:srgbClr>
                </a:solidFill>
                <a:ln w="12700" cap="flat" cmpd="sng" algn="ctr">
                  <a:solidFill>
                    <a:srgbClr val="4D4D4D">
                      <a:lumMod val="60000"/>
                      <a:lumOff val="40000"/>
                    </a:srgbClr>
                  </a:solidFill>
                  <a:prstDash val="solid"/>
                </a:ln>
                <a:effectLst>
                  <a:outerShdw blurRad="50800" dist="38100" dir="2700000" algn="tl" rotWithShape="0">
                    <a:prstClr val="black">
                      <a:alpha val="40000"/>
                    </a:prstClr>
                  </a:outerShdw>
                </a:effectLst>
              </p:spPr>
              <p:txBody>
                <a:bodyPr rtlCol="0" anchor="ctr"/>
                <a:lstStyle/>
                <a:p>
                  <a:pPr algn="ctr" defTabSz="1219170">
                    <a:defRPr/>
                  </a:pPr>
                  <a:endParaRPr lang="en-US" kern="0" smtClean="0">
                    <a:solidFill>
                      <a:srgbClr val="000000"/>
                    </a:solidFill>
                  </a:endParaRPr>
                </a:p>
              </p:txBody>
            </p:sp>
            <p:grpSp>
              <p:nvGrpSpPr>
                <p:cNvPr id="209" name="Group 208"/>
                <p:cNvGrpSpPr/>
                <p:nvPr/>
              </p:nvGrpSpPr>
              <p:grpSpPr>
                <a:xfrm>
                  <a:off x="-1819968" y="-931466"/>
                  <a:ext cx="1070002" cy="989404"/>
                  <a:chOff x="-1805697" y="-931466"/>
                  <a:chExt cx="1070002" cy="989404"/>
                </a:xfrm>
              </p:grpSpPr>
              <p:sp>
                <p:nvSpPr>
                  <p:cNvPr id="214" name="Arc 213"/>
                  <p:cNvSpPr/>
                  <p:nvPr/>
                </p:nvSpPr>
                <p:spPr>
                  <a:xfrm rot="8376029">
                    <a:off x="-1805697" y="-931466"/>
                    <a:ext cx="1040914" cy="938464"/>
                  </a:xfrm>
                  <a:prstGeom prst="arc">
                    <a:avLst>
                      <a:gd name="adj1" fmla="val 6965378"/>
                      <a:gd name="adj2" fmla="val 15235473"/>
                    </a:avLst>
                  </a:prstGeom>
                  <a:noFill/>
                  <a:ln w="161925" cap="flat" cmpd="sng" algn="ctr">
                    <a:solidFill>
                      <a:srgbClr val="D52B1E"/>
                    </a:solidFill>
                    <a:prstDash val="solid"/>
                    <a:tailEnd type="none" w="sm" len="sm"/>
                  </a:ln>
                  <a:effectLst/>
                </p:spPr>
                <p:txBody>
                  <a:bodyPr rtlCol="0" anchor="ctr"/>
                  <a:lstStyle/>
                  <a:p>
                    <a:pPr algn="ctr" defTabSz="1219170">
                      <a:defRPr/>
                    </a:pPr>
                    <a:endParaRPr lang="en-US" kern="0" smtClean="0">
                      <a:solidFill>
                        <a:srgbClr val="000000"/>
                      </a:solidFill>
                    </a:endParaRPr>
                  </a:p>
                </p:txBody>
              </p:sp>
              <p:sp>
                <p:nvSpPr>
                  <p:cNvPr id="215" name="Isosceles Triangle 214"/>
                  <p:cNvSpPr/>
                  <p:nvPr/>
                </p:nvSpPr>
                <p:spPr>
                  <a:xfrm rot="12564734">
                    <a:off x="-1122811" y="-246862"/>
                    <a:ext cx="387116" cy="304800"/>
                  </a:xfrm>
                  <a:prstGeom prst="triangle">
                    <a:avLst/>
                  </a:prstGeom>
                  <a:solidFill>
                    <a:srgbClr val="D52B1E"/>
                  </a:solidFill>
                  <a:ln w="12700" cap="flat" cmpd="sng" algn="ctr">
                    <a:noFill/>
                    <a:prstDash val="solid"/>
                  </a:ln>
                  <a:effectLst/>
                </p:spPr>
                <p:txBody>
                  <a:bodyPr rtlCol="0" anchor="ctr"/>
                  <a:lstStyle/>
                  <a:p>
                    <a:pPr algn="ctr" defTabSz="1219170">
                      <a:defRPr/>
                    </a:pPr>
                    <a:endParaRPr lang="en-US" kern="0" smtClean="0">
                      <a:solidFill>
                        <a:srgbClr val="FFFFFF"/>
                      </a:solidFill>
                    </a:endParaRPr>
                  </a:p>
                </p:txBody>
              </p:sp>
            </p:grpSp>
            <p:grpSp>
              <p:nvGrpSpPr>
                <p:cNvPr id="210" name="Group 209"/>
                <p:cNvGrpSpPr/>
                <p:nvPr/>
              </p:nvGrpSpPr>
              <p:grpSpPr>
                <a:xfrm rot="11410052">
                  <a:off x="-1831223" y="-1008365"/>
                  <a:ext cx="1040914" cy="981348"/>
                  <a:chOff x="381000" y="-1619250"/>
                  <a:chExt cx="1040914" cy="981348"/>
                </a:xfrm>
              </p:grpSpPr>
              <p:sp>
                <p:nvSpPr>
                  <p:cNvPr id="212" name="Arc 211"/>
                  <p:cNvSpPr/>
                  <p:nvPr/>
                </p:nvSpPr>
                <p:spPr>
                  <a:xfrm rot="8376029">
                    <a:off x="381000" y="-1619250"/>
                    <a:ext cx="1040914" cy="938464"/>
                  </a:xfrm>
                  <a:prstGeom prst="arc">
                    <a:avLst>
                      <a:gd name="adj1" fmla="val 6965378"/>
                      <a:gd name="adj2" fmla="val 15235473"/>
                    </a:avLst>
                  </a:prstGeom>
                  <a:noFill/>
                  <a:ln w="161925" cap="flat" cmpd="sng" algn="ctr">
                    <a:solidFill>
                      <a:srgbClr val="AAA9AC"/>
                    </a:solidFill>
                    <a:prstDash val="solid"/>
                    <a:tailEnd type="none" w="sm" len="sm"/>
                  </a:ln>
                  <a:effectLst/>
                </p:spPr>
                <p:txBody>
                  <a:bodyPr rtlCol="0" anchor="ctr"/>
                  <a:lstStyle/>
                  <a:p>
                    <a:pPr algn="ctr" defTabSz="1219170">
                      <a:defRPr/>
                    </a:pPr>
                    <a:endParaRPr lang="en-US" kern="0" smtClean="0">
                      <a:solidFill>
                        <a:srgbClr val="000000"/>
                      </a:solidFill>
                    </a:endParaRPr>
                  </a:p>
                </p:txBody>
              </p:sp>
              <p:sp>
                <p:nvSpPr>
                  <p:cNvPr id="213" name="Isosceles Triangle 212"/>
                  <p:cNvSpPr/>
                  <p:nvPr/>
                </p:nvSpPr>
                <p:spPr>
                  <a:xfrm rot="12564734">
                    <a:off x="1022810" y="-942702"/>
                    <a:ext cx="387116" cy="304800"/>
                  </a:xfrm>
                  <a:prstGeom prst="triangle">
                    <a:avLst/>
                  </a:prstGeom>
                  <a:solidFill>
                    <a:srgbClr val="AAA9AC"/>
                  </a:solidFill>
                  <a:ln w="12700" cap="flat" cmpd="sng" algn="ctr">
                    <a:solidFill>
                      <a:srgbClr val="AAA9AC"/>
                    </a:solidFill>
                    <a:prstDash val="solid"/>
                  </a:ln>
                  <a:effectLst/>
                </p:spPr>
                <p:txBody>
                  <a:bodyPr rtlCol="0" anchor="ctr"/>
                  <a:lstStyle/>
                  <a:p>
                    <a:pPr algn="ctr" defTabSz="1219170">
                      <a:defRPr/>
                    </a:pPr>
                    <a:endParaRPr lang="en-US" kern="0" smtClean="0">
                      <a:solidFill>
                        <a:srgbClr val="FFFFFF"/>
                      </a:solidFill>
                    </a:endParaRPr>
                  </a:p>
                </p:txBody>
              </p:sp>
            </p:grpSp>
            <p:sp>
              <p:nvSpPr>
                <p:cNvPr id="211" name="Rectangle 210"/>
                <p:cNvSpPr/>
                <p:nvPr/>
              </p:nvSpPr>
              <p:spPr>
                <a:xfrm>
                  <a:off x="-2071671" y="-628650"/>
                  <a:ext cx="1524000" cy="228600"/>
                </a:xfrm>
                <a:prstGeom prst="rect">
                  <a:avLst/>
                </a:prstGeom>
                <a:noFill/>
                <a:ln w="38100" cap="flat" cmpd="sng" algn="ctr">
                  <a:noFill/>
                  <a:prstDash val="solid"/>
                </a:ln>
                <a:effectLst>
                  <a:outerShdw blurRad="40000" dist="20000" dir="5400000" rotWithShape="0">
                    <a:srgbClr val="000000">
                      <a:alpha val="38000"/>
                    </a:srgbClr>
                  </a:outerShdw>
                </a:effectLst>
              </p:spPr>
              <p:txBody>
                <a:bodyPr rtlCol="0" anchor="ctr"/>
                <a:lstStyle/>
                <a:p>
                  <a:pPr algn="ctr" defTabSz="1219170">
                    <a:defRPr/>
                  </a:pPr>
                  <a:r>
                    <a:rPr lang="en-US" sz="2100" kern="0" dirty="0">
                      <a:solidFill>
                        <a:srgbClr val="FFFFFF"/>
                      </a:solidFill>
                    </a:rPr>
                    <a:t>ENRICH</a:t>
                  </a:r>
                </a:p>
              </p:txBody>
            </p:sp>
          </p:grpSp>
          <p:pic>
            <p:nvPicPr>
              <p:cNvPr id="202" name="Picture 201" descr="inbox.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541984" y="-156344"/>
                <a:ext cx="415634" cy="226023"/>
              </a:xfrm>
              <a:prstGeom prst="rect">
                <a:avLst/>
              </a:prstGeom>
            </p:spPr>
          </p:pic>
          <p:pic>
            <p:nvPicPr>
              <p:cNvPr id="203" name="Picture 202" descr="network computer.pn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436584" y="-1121238"/>
                <a:ext cx="319970" cy="351485"/>
              </a:xfrm>
              <a:prstGeom prst="rect">
                <a:avLst/>
              </a:prstGeom>
            </p:spPr>
          </p:pic>
          <p:pic>
            <p:nvPicPr>
              <p:cNvPr id="204" name="Picture 203" descr="data.pn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242462" y="-962710"/>
                <a:ext cx="537506" cy="312816"/>
              </a:xfrm>
              <a:prstGeom prst="rect">
                <a:avLst/>
              </a:prstGeom>
            </p:spPr>
          </p:pic>
          <p:pic>
            <p:nvPicPr>
              <p:cNvPr id="205" name="Picture 204" descr="mail.png"/>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770584" y="-310082"/>
                <a:ext cx="415634" cy="255454"/>
              </a:xfrm>
              <a:prstGeom prst="rect">
                <a:avLst/>
              </a:prstGeom>
            </p:spPr>
          </p:pic>
        </p:grpSp>
        <p:sp>
          <p:nvSpPr>
            <p:cNvPr id="200" name="Oval 199"/>
            <p:cNvSpPr/>
            <p:nvPr/>
          </p:nvSpPr>
          <p:spPr>
            <a:xfrm>
              <a:off x="1381078" y="2229042"/>
              <a:ext cx="1552434" cy="1524000"/>
            </a:xfrm>
            <a:prstGeom prst="ellipse">
              <a:avLst/>
            </a:prstGeom>
            <a:noFill/>
            <a:ln w="76200" cap="flat" cmpd="sng" algn="ctr">
              <a:solidFill>
                <a:srgbClr val="FFFFFF">
                  <a:lumMod val="85000"/>
                </a:srgbClr>
              </a:solidFill>
              <a:prstDash val="solid"/>
            </a:ln>
            <a:effectLst/>
          </p:spPr>
          <p:txBody>
            <a:bodyPr rtlCol="0" anchor="ctr"/>
            <a:lstStyle/>
            <a:p>
              <a:pPr algn="ctr" defTabSz="1219170">
                <a:defRPr/>
              </a:pPr>
              <a:endParaRPr lang="en-US" kern="0" smtClean="0">
                <a:solidFill>
                  <a:srgbClr val="FFFFFF"/>
                </a:solidFill>
              </a:endParaRPr>
            </a:p>
          </p:txBody>
        </p:sp>
      </p:grpSp>
      <p:sp>
        <p:nvSpPr>
          <p:cNvPr id="148" name="Oval 147"/>
          <p:cNvSpPr/>
          <p:nvPr/>
        </p:nvSpPr>
        <p:spPr>
          <a:xfrm>
            <a:off x="6884368" y="2062794"/>
            <a:ext cx="1140269" cy="1126085"/>
          </a:xfrm>
          <a:prstGeom prst="ellipse">
            <a:avLst/>
          </a:prstGeom>
          <a:gradFill flip="none" rotWithShape="1">
            <a:gsLst>
              <a:gs pos="0">
                <a:srgbClr val="C00000"/>
              </a:gs>
              <a:gs pos="100000">
                <a:srgbClr val="C00000"/>
              </a:gs>
            </a:gsLst>
            <a:lin ang="16200000" scaled="1"/>
            <a:tileRect/>
          </a:gradFill>
          <a:ln w="57150">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2100">
              <a:solidFill>
                <a:srgbClr val="FFFFFF"/>
              </a:solidFill>
            </a:endParaRPr>
          </a:p>
        </p:txBody>
      </p:sp>
      <p:pic>
        <p:nvPicPr>
          <p:cNvPr id="117" name="Picture 116" descr="Gears.png"/>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6767788" y="2307619"/>
            <a:ext cx="1039207" cy="563300"/>
          </a:xfrm>
          <a:prstGeom prst="rect">
            <a:avLst/>
          </a:prstGeom>
        </p:spPr>
      </p:pic>
      <p:sp>
        <p:nvSpPr>
          <p:cNvPr id="149" name="Oval 148"/>
          <p:cNvSpPr/>
          <p:nvPr/>
        </p:nvSpPr>
        <p:spPr>
          <a:xfrm>
            <a:off x="6943017" y="4087573"/>
            <a:ext cx="1205857" cy="1114708"/>
          </a:xfrm>
          <a:prstGeom prst="ellipse">
            <a:avLst/>
          </a:prstGeom>
          <a:gradFill flip="none" rotWithShape="1">
            <a:gsLst>
              <a:gs pos="0">
                <a:srgbClr val="C00000"/>
              </a:gs>
              <a:gs pos="100000">
                <a:srgbClr val="C00000"/>
              </a:gs>
            </a:gsLst>
            <a:lin ang="16200000" scaled="1"/>
            <a:tileRect/>
          </a:gradFill>
          <a:ln w="57150">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2100">
              <a:solidFill>
                <a:srgbClr val="FFFFFF"/>
              </a:solidFill>
            </a:endParaRPr>
          </a:p>
        </p:txBody>
      </p:sp>
      <p:pic>
        <p:nvPicPr>
          <p:cNvPr id="119" name="Picture 118" descr="Server.png"/>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332123" y="4383758"/>
            <a:ext cx="503740" cy="462300"/>
          </a:xfrm>
          <a:prstGeom prst="rect">
            <a:avLst/>
          </a:prstGeom>
        </p:spPr>
      </p:pic>
      <p:sp>
        <p:nvSpPr>
          <p:cNvPr id="216" name="Right Arrow 215"/>
          <p:cNvSpPr/>
          <p:nvPr/>
        </p:nvSpPr>
        <p:spPr>
          <a:xfrm>
            <a:off x="4472270" y="3520688"/>
            <a:ext cx="447868" cy="452257"/>
          </a:xfrm>
          <a:prstGeom prst="rightArrow">
            <a:avLst/>
          </a:prstGeom>
          <a:solidFill>
            <a:schemeClr val="bg1">
              <a:lumMod val="75000"/>
            </a:schemeClr>
          </a:solidFill>
          <a:ln w="12700" cap="flat" cmpd="sng" algn="ctr">
            <a:noFill/>
            <a:prstDash val="solid"/>
          </a:ln>
          <a:effectLst/>
        </p:spPr>
        <p:txBody>
          <a:bodyPr lIns="121917" tIns="60958" rIns="121917" bIns="60958" anchor="ctr"/>
          <a:lstStyle/>
          <a:p>
            <a:pPr algn="ctr"/>
            <a:endParaRPr lang="en-US" kern="0">
              <a:solidFill>
                <a:srgbClr val="FFFFFF"/>
              </a:solidFill>
            </a:endParaRPr>
          </a:p>
        </p:txBody>
      </p:sp>
      <p:sp>
        <p:nvSpPr>
          <p:cNvPr id="217" name="Right Arrow 216"/>
          <p:cNvSpPr/>
          <p:nvPr/>
        </p:nvSpPr>
        <p:spPr>
          <a:xfrm>
            <a:off x="7832007" y="3463454"/>
            <a:ext cx="1022365" cy="452257"/>
          </a:xfrm>
          <a:prstGeom prst="rightArrow">
            <a:avLst/>
          </a:prstGeom>
          <a:solidFill>
            <a:schemeClr val="bg1">
              <a:lumMod val="75000"/>
            </a:schemeClr>
          </a:solidFill>
          <a:ln w="12700" cap="flat" cmpd="sng" algn="ctr">
            <a:noFill/>
            <a:prstDash val="solid"/>
          </a:ln>
          <a:effectLst/>
        </p:spPr>
        <p:txBody>
          <a:bodyPr lIns="121917" tIns="60958" rIns="121917" bIns="60958" anchor="ctr"/>
          <a:lstStyle/>
          <a:p>
            <a:pPr algn="ctr"/>
            <a:endParaRPr lang="en-US" kern="0">
              <a:solidFill>
                <a:srgbClr val="FFFFFF"/>
              </a:solidFill>
            </a:endParaRPr>
          </a:p>
        </p:txBody>
      </p:sp>
      <p:sp>
        <p:nvSpPr>
          <p:cNvPr id="118" name="TextBox 117"/>
          <p:cNvSpPr txBox="1"/>
          <p:nvPr/>
        </p:nvSpPr>
        <p:spPr>
          <a:xfrm>
            <a:off x="5025814" y="5899509"/>
            <a:ext cx="3555428" cy="369332"/>
          </a:xfrm>
          <a:prstGeom prst="rect">
            <a:avLst/>
          </a:prstGeom>
          <a:noFill/>
          <a:ln>
            <a:noFill/>
          </a:ln>
        </p:spPr>
        <p:txBody>
          <a:bodyPr wrap="square" lIns="121917" tIns="60958" rIns="121917" bIns="60958" rtlCol="0">
            <a:spAutoFit/>
          </a:bodyPr>
          <a:lstStyle/>
          <a:p>
            <a:pPr algn="ctr"/>
            <a:r>
              <a:rPr lang="en-US" sz="1600" dirty="0">
                <a:solidFill>
                  <a:srgbClr val="000000"/>
                </a:solidFill>
                <a:ea typeface="Verdana" pitchFamily="34" charset="0"/>
                <a:cs typeface="Verdana" pitchFamily="34" charset="0"/>
              </a:rPr>
              <a:t>Rules | Parsers | DS Models  </a:t>
            </a:r>
          </a:p>
        </p:txBody>
      </p:sp>
      <p:sp>
        <p:nvSpPr>
          <p:cNvPr id="144" name="TextBox 143"/>
          <p:cNvSpPr txBox="1"/>
          <p:nvPr/>
        </p:nvSpPr>
        <p:spPr>
          <a:xfrm>
            <a:off x="8753817" y="5882793"/>
            <a:ext cx="2874219" cy="369332"/>
          </a:xfrm>
          <a:prstGeom prst="rect">
            <a:avLst/>
          </a:prstGeom>
          <a:noFill/>
          <a:ln>
            <a:noFill/>
          </a:ln>
        </p:spPr>
        <p:txBody>
          <a:bodyPr wrap="square" lIns="121917" tIns="60958" rIns="121917" bIns="60958" rtlCol="0">
            <a:spAutoFit/>
          </a:bodyPr>
          <a:lstStyle/>
          <a:p>
            <a:pPr algn="ctr"/>
            <a:r>
              <a:rPr lang="en-US" sz="1600" dirty="0">
                <a:solidFill>
                  <a:srgbClr val="000000"/>
                </a:solidFill>
                <a:ea typeface="Verdana" pitchFamily="34" charset="0"/>
                <a:cs typeface="Verdana" pitchFamily="34" charset="0"/>
              </a:rPr>
              <a:t>Reports | Feeds</a:t>
            </a:r>
          </a:p>
        </p:txBody>
      </p:sp>
      <p:sp>
        <p:nvSpPr>
          <p:cNvPr id="145" name="Rectangle 144"/>
          <p:cNvSpPr/>
          <p:nvPr/>
        </p:nvSpPr>
        <p:spPr>
          <a:xfrm>
            <a:off x="508003" y="6004274"/>
            <a:ext cx="11389272" cy="1123380"/>
          </a:xfrm>
          <a:prstGeom prst="rect">
            <a:avLst/>
          </a:prstGeom>
        </p:spPr>
        <p:txBody>
          <a:bodyPr wrap="square" lIns="121917" tIns="60958" rIns="121917" bIns="60958">
            <a:spAutoFit/>
          </a:bodyPr>
          <a:lstStyle/>
          <a:p>
            <a:pPr algn="ctr"/>
            <a:endParaRPr lang="en-US" sz="1900" b="1" dirty="0">
              <a:solidFill>
                <a:srgbClr val="000000"/>
              </a:solidFill>
              <a:effectLst>
                <a:outerShdw blurRad="38100" dist="38100" dir="2700000" algn="tl">
                  <a:srgbClr val="000000">
                    <a:alpha val="43137"/>
                  </a:srgbClr>
                </a:outerShdw>
              </a:effectLst>
              <a:ea typeface="Verdana" pitchFamily="34" charset="0"/>
              <a:cs typeface="Verdana" pitchFamily="34" charset="0"/>
            </a:endParaRPr>
          </a:p>
          <a:p>
            <a:pPr algn="ctr"/>
            <a:r>
              <a:rPr lang="en-US" sz="1900" b="1" dirty="0">
                <a:solidFill>
                  <a:srgbClr val="000000"/>
                </a:solidFill>
                <a:effectLst>
                  <a:outerShdw blurRad="38100" dist="38100" dir="2700000" algn="tl">
                    <a:srgbClr val="000000">
                      <a:alpha val="43137"/>
                    </a:srgbClr>
                  </a:outerShdw>
                </a:effectLst>
                <a:ea typeface="Verdana" pitchFamily="34" charset="0"/>
                <a:cs typeface="Verdana" pitchFamily="34" charset="0"/>
              </a:rPr>
              <a:t>Powered by RSA Research, Incident Response &amp; Engineering</a:t>
            </a:r>
            <a:br>
              <a:rPr lang="en-US" sz="1900" b="1" dirty="0">
                <a:solidFill>
                  <a:srgbClr val="000000"/>
                </a:solidFill>
                <a:effectLst>
                  <a:outerShdw blurRad="38100" dist="38100" dir="2700000" algn="tl">
                    <a:srgbClr val="000000">
                      <a:alpha val="43137"/>
                    </a:srgbClr>
                  </a:outerShdw>
                </a:effectLst>
                <a:ea typeface="Verdana" pitchFamily="34" charset="0"/>
                <a:cs typeface="Verdana" pitchFamily="34" charset="0"/>
              </a:rPr>
            </a:br>
            <a:endParaRPr lang="en-US" sz="2700" dirty="0">
              <a:solidFill>
                <a:srgbClr val="000000"/>
              </a:solidFill>
              <a:effectLst>
                <a:outerShdw blurRad="38100" dist="38100" dir="2700000" algn="tl">
                  <a:srgbClr val="000000">
                    <a:alpha val="43137"/>
                  </a:srgbClr>
                </a:outerShdw>
              </a:effectLst>
            </a:endParaRPr>
          </a:p>
        </p:txBody>
      </p:sp>
      <p:sp>
        <p:nvSpPr>
          <p:cNvPr id="146" name="Rectangle 145"/>
          <p:cNvSpPr/>
          <p:nvPr/>
        </p:nvSpPr>
        <p:spPr>
          <a:xfrm>
            <a:off x="7855674" y="1707460"/>
            <a:ext cx="645263" cy="338550"/>
          </a:xfrm>
          <a:prstGeom prst="rect">
            <a:avLst/>
          </a:prstGeom>
        </p:spPr>
        <p:txBody>
          <a:bodyPr wrap="none" lIns="121917" tIns="60958" rIns="121917" bIns="60958">
            <a:spAutoFit/>
          </a:bodyPr>
          <a:lstStyle/>
          <a:p>
            <a:r>
              <a:rPr lang="en-US" sz="1400" b="1" dirty="0">
                <a:solidFill>
                  <a:srgbClr val="9BBB59"/>
                </a:solidFill>
                <a:ea typeface="Verdana" pitchFamily="34" charset="0"/>
                <a:cs typeface="Verdana" pitchFamily="34" charset="0"/>
              </a:rPr>
              <a:t>LIVE</a:t>
            </a:r>
            <a:endParaRPr lang="en-US" sz="1900" dirty="0">
              <a:solidFill>
                <a:srgbClr val="9BBB59"/>
              </a:solidFill>
            </a:endParaRPr>
          </a:p>
        </p:txBody>
      </p:sp>
      <p:grpSp>
        <p:nvGrpSpPr>
          <p:cNvPr id="147" name="Group 146"/>
          <p:cNvGrpSpPr/>
          <p:nvPr/>
        </p:nvGrpSpPr>
        <p:grpSpPr>
          <a:xfrm rot="8790442">
            <a:off x="7649799" y="1756497"/>
            <a:ext cx="367301" cy="630145"/>
            <a:chOff x="1632677" y="4042033"/>
            <a:chExt cx="346074" cy="593727"/>
          </a:xfrm>
        </p:grpSpPr>
        <p:sp>
          <p:nvSpPr>
            <p:cNvPr id="172" name="Freeform 26"/>
            <p:cNvSpPr>
              <a:spLocks/>
            </p:cNvSpPr>
            <p:nvPr/>
          </p:nvSpPr>
          <p:spPr bwMode="auto">
            <a:xfrm>
              <a:off x="1632677" y="4042033"/>
              <a:ext cx="346074" cy="593727"/>
            </a:xfrm>
            <a:custGeom>
              <a:avLst/>
              <a:gdLst>
                <a:gd name="T0" fmla="*/ 71 w 92"/>
                <a:gd name="T1" fmla="*/ 6 h 144"/>
                <a:gd name="T2" fmla="*/ 57 w 92"/>
                <a:gd name="T3" fmla="*/ 0 h 144"/>
                <a:gd name="T4" fmla="*/ 48 w 92"/>
                <a:gd name="T5" fmla="*/ 3 h 144"/>
                <a:gd name="T6" fmla="*/ 41 w 92"/>
                <a:gd name="T7" fmla="*/ 17 h 144"/>
                <a:gd name="T8" fmla="*/ 37 w 92"/>
                <a:gd name="T9" fmla="*/ 17 h 144"/>
                <a:gd name="T10" fmla="*/ 28 w 92"/>
                <a:gd name="T11" fmla="*/ 20 h 144"/>
                <a:gd name="T12" fmla="*/ 21 w 92"/>
                <a:gd name="T13" fmla="*/ 30 h 144"/>
                <a:gd name="T14" fmla="*/ 21 w 92"/>
                <a:gd name="T15" fmla="*/ 34 h 144"/>
                <a:gd name="T16" fmla="*/ 17 w 92"/>
                <a:gd name="T17" fmla="*/ 34 h 144"/>
                <a:gd name="T18" fmla="*/ 8 w 92"/>
                <a:gd name="T19" fmla="*/ 36 h 144"/>
                <a:gd name="T20" fmla="*/ 1 w 92"/>
                <a:gd name="T21" fmla="*/ 46 h 144"/>
                <a:gd name="T22" fmla="*/ 3 w 92"/>
                <a:gd name="T23" fmla="*/ 59 h 144"/>
                <a:gd name="T24" fmla="*/ 3 w 92"/>
                <a:gd name="T25" fmla="*/ 85 h 144"/>
                <a:gd name="T26" fmla="*/ 0 w 92"/>
                <a:gd name="T27" fmla="*/ 94 h 144"/>
                <a:gd name="T28" fmla="*/ 8 w 92"/>
                <a:gd name="T29" fmla="*/ 108 h 144"/>
                <a:gd name="T30" fmla="*/ 17 w 92"/>
                <a:gd name="T31" fmla="*/ 110 h 144"/>
                <a:gd name="T32" fmla="*/ 21 w 92"/>
                <a:gd name="T33" fmla="*/ 110 h 144"/>
                <a:gd name="T34" fmla="*/ 21 w 92"/>
                <a:gd name="T35" fmla="*/ 111 h 144"/>
                <a:gd name="T36" fmla="*/ 28 w 92"/>
                <a:gd name="T37" fmla="*/ 124 h 144"/>
                <a:gd name="T38" fmla="*/ 37 w 92"/>
                <a:gd name="T39" fmla="*/ 127 h 144"/>
                <a:gd name="T40" fmla="*/ 37 w 92"/>
                <a:gd name="T41" fmla="*/ 127 h 144"/>
                <a:gd name="T42" fmla="*/ 41 w 92"/>
                <a:gd name="T43" fmla="*/ 127 h 144"/>
                <a:gd name="T44" fmla="*/ 41 w 92"/>
                <a:gd name="T45" fmla="*/ 128 h 144"/>
                <a:gd name="T46" fmla="*/ 48 w 92"/>
                <a:gd name="T47" fmla="*/ 141 h 144"/>
                <a:gd name="T48" fmla="*/ 57 w 92"/>
                <a:gd name="T49" fmla="*/ 144 h 144"/>
                <a:gd name="T50" fmla="*/ 71 w 92"/>
                <a:gd name="T51" fmla="*/ 138 h 144"/>
                <a:gd name="T52" fmla="*/ 92 w 92"/>
                <a:gd name="T53" fmla="*/ 72 h 144"/>
                <a:gd name="T54" fmla="*/ 71 w 92"/>
                <a:gd name="T55"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44">
                  <a:moveTo>
                    <a:pt x="71" y="6"/>
                  </a:moveTo>
                  <a:cubicBezTo>
                    <a:pt x="68" y="2"/>
                    <a:pt x="63" y="0"/>
                    <a:pt x="57" y="0"/>
                  </a:cubicBezTo>
                  <a:cubicBezTo>
                    <a:pt x="54" y="0"/>
                    <a:pt x="51" y="1"/>
                    <a:pt x="48" y="3"/>
                  </a:cubicBezTo>
                  <a:cubicBezTo>
                    <a:pt x="43" y="6"/>
                    <a:pt x="41" y="12"/>
                    <a:pt x="41" y="17"/>
                  </a:cubicBezTo>
                  <a:cubicBezTo>
                    <a:pt x="40" y="17"/>
                    <a:pt x="38" y="17"/>
                    <a:pt x="37" y="17"/>
                  </a:cubicBezTo>
                  <a:cubicBezTo>
                    <a:pt x="34" y="17"/>
                    <a:pt x="30" y="18"/>
                    <a:pt x="28" y="20"/>
                  </a:cubicBezTo>
                  <a:cubicBezTo>
                    <a:pt x="24" y="22"/>
                    <a:pt x="22" y="26"/>
                    <a:pt x="21" y="30"/>
                  </a:cubicBezTo>
                  <a:cubicBezTo>
                    <a:pt x="21" y="32"/>
                    <a:pt x="21" y="33"/>
                    <a:pt x="21" y="34"/>
                  </a:cubicBezTo>
                  <a:cubicBezTo>
                    <a:pt x="20" y="34"/>
                    <a:pt x="18" y="34"/>
                    <a:pt x="17" y="34"/>
                  </a:cubicBezTo>
                  <a:cubicBezTo>
                    <a:pt x="14" y="34"/>
                    <a:pt x="11" y="35"/>
                    <a:pt x="8" y="36"/>
                  </a:cubicBezTo>
                  <a:cubicBezTo>
                    <a:pt x="4" y="39"/>
                    <a:pt x="2" y="42"/>
                    <a:pt x="1" y="46"/>
                  </a:cubicBezTo>
                  <a:cubicBezTo>
                    <a:pt x="0" y="51"/>
                    <a:pt x="1" y="55"/>
                    <a:pt x="3" y="59"/>
                  </a:cubicBezTo>
                  <a:cubicBezTo>
                    <a:pt x="8" y="67"/>
                    <a:pt x="8" y="77"/>
                    <a:pt x="3" y="85"/>
                  </a:cubicBezTo>
                  <a:cubicBezTo>
                    <a:pt x="1" y="88"/>
                    <a:pt x="0" y="91"/>
                    <a:pt x="0" y="94"/>
                  </a:cubicBezTo>
                  <a:cubicBezTo>
                    <a:pt x="0" y="100"/>
                    <a:pt x="3" y="105"/>
                    <a:pt x="8" y="108"/>
                  </a:cubicBezTo>
                  <a:cubicBezTo>
                    <a:pt x="11" y="110"/>
                    <a:pt x="14" y="110"/>
                    <a:pt x="17" y="110"/>
                  </a:cubicBezTo>
                  <a:cubicBezTo>
                    <a:pt x="18" y="110"/>
                    <a:pt x="20" y="110"/>
                    <a:pt x="21" y="110"/>
                  </a:cubicBezTo>
                  <a:cubicBezTo>
                    <a:pt x="21" y="110"/>
                    <a:pt x="21" y="111"/>
                    <a:pt x="21" y="111"/>
                  </a:cubicBezTo>
                  <a:cubicBezTo>
                    <a:pt x="21" y="116"/>
                    <a:pt x="23" y="121"/>
                    <a:pt x="28" y="124"/>
                  </a:cubicBezTo>
                  <a:cubicBezTo>
                    <a:pt x="30" y="126"/>
                    <a:pt x="34" y="127"/>
                    <a:pt x="37" y="127"/>
                  </a:cubicBezTo>
                  <a:cubicBezTo>
                    <a:pt x="37" y="127"/>
                    <a:pt x="37" y="127"/>
                    <a:pt x="37" y="127"/>
                  </a:cubicBezTo>
                  <a:cubicBezTo>
                    <a:pt x="38" y="127"/>
                    <a:pt x="40" y="127"/>
                    <a:pt x="41" y="127"/>
                  </a:cubicBezTo>
                  <a:cubicBezTo>
                    <a:pt x="41" y="127"/>
                    <a:pt x="41" y="128"/>
                    <a:pt x="41" y="128"/>
                  </a:cubicBezTo>
                  <a:cubicBezTo>
                    <a:pt x="41" y="133"/>
                    <a:pt x="44" y="138"/>
                    <a:pt x="48" y="141"/>
                  </a:cubicBezTo>
                  <a:cubicBezTo>
                    <a:pt x="51" y="143"/>
                    <a:pt x="54" y="144"/>
                    <a:pt x="57" y="144"/>
                  </a:cubicBezTo>
                  <a:cubicBezTo>
                    <a:pt x="63" y="144"/>
                    <a:pt x="68" y="142"/>
                    <a:pt x="71" y="138"/>
                  </a:cubicBezTo>
                  <a:cubicBezTo>
                    <a:pt x="85" y="119"/>
                    <a:pt x="92" y="96"/>
                    <a:pt x="92" y="72"/>
                  </a:cubicBezTo>
                  <a:cubicBezTo>
                    <a:pt x="92" y="49"/>
                    <a:pt x="85" y="25"/>
                    <a:pt x="7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80" name="Freeform 15"/>
            <p:cNvSpPr>
              <a:spLocks/>
            </p:cNvSpPr>
            <p:nvPr/>
          </p:nvSpPr>
          <p:spPr bwMode="auto">
            <a:xfrm>
              <a:off x="1810808" y="4071865"/>
              <a:ext cx="134937" cy="541339"/>
            </a:xfrm>
            <a:custGeom>
              <a:avLst/>
              <a:gdLst>
                <a:gd name="T0" fmla="*/ 1 w 36"/>
                <a:gd name="T1" fmla="*/ 121 h 131"/>
                <a:gd name="T2" fmla="*/ 3 w 36"/>
                <a:gd name="T3" fmla="*/ 116 h 131"/>
                <a:gd name="T4" fmla="*/ 20 w 36"/>
                <a:gd name="T5" fmla="*/ 65 h 131"/>
                <a:gd name="T6" fmla="*/ 3 w 36"/>
                <a:gd name="T7" fmla="*/ 14 h 131"/>
                <a:gd name="T8" fmla="*/ 4 w 36"/>
                <a:gd name="T9" fmla="*/ 2 h 131"/>
                <a:gd name="T10" fmla="*/ 16 w 36"/>
                <a:gd name="T11" fmla="*/ 4 h 131"/>
                <a:gd name="T12" fmla="*/ 36 w 36"/>
                <a:gd name="T13" fmla="*/ 65 h 131"/>
                <a:gd name="T14" fmla="*/ 16 w 36"/>
                <a:gd name="T15" fmla="*/ 126 h 131"/>
                <a:gd name="T16" fmla="*/ 4 w 36"/>
                <a:gd name="T17" fmla="*/ 128 h 131"/>
                <a:gd name="T18" fmla="*/ 1 w 36"/>
                <a:gd name="T1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1">
                  <a:moveTo>
                    <a:pt x="1" y="121"/>
                  </a:moveTo>
                  <a:cubicBezTo>
                    <a:pt x="1" y="119"/>
                    <a:pt x="2" y="118"/>
                    <a:pt x="3" y="116"/>
                  </a:cubicBezTo>
                  <a:cubicBezTo>
                    <a:pt x="14" y="101"/>
                    <a:pt x="20" y="83"/>
                    <a:pt x="20" y="65"/>
                  </a:cubicBezTo>
                  <a:cubicBezTo>
                    <a:pt x="20" y="47"/>
                    <a:pt x="14" y="29"/>
                    <a:pt x="3" y="14"/>
                  </a:cubicBezTo>
                  <a:cubicBezTo>
                    <a:pt x="0" y="10"/>
                    <a:pt x="1" y="5"/>
                    <a:pt x="4" y="2"/>
                  </a:cubicBezTo>
                  <a:cubicBezTo>
                    <a:pt x="8" y="0"/>
                    <a:pt x="13" y="0"/>
                    <a:pt x="16" y="4"/>
                  </a:cubicBezTo>
                  <a:cubicBezTo>
                    <a:pt x="29" y="22"/>
                    <a:pt x="36" y="43"/>
                    <a:pt x="36" y="65"/>
                  </a:cubicBezTo>
                  <a:cubicBezTo>
                    <a:pt x="36" y="87"/>
                    <a:pt x="29" y="109"/>
                    <a:pt x="16" y="126"/>
                  </a:cubicBezTo>
                  <a:cubicBezTo>
                    <a:pt x="13" y="130"/>
                    <a:pt x="8" y="131"/>
                    <a:pt x="4" y="128"/>
                  </a:cubicBezTo>
                  <a:cubicBezTo>
                    <a:pt x="2" y="126"/>
                    <a:pt x="1" y="124"/>
                    <a:pt x="1" y="121"/>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81" name="Freeform 16"/>
            <p:cNvSpPr>
              <a:spLocks/>
            </p:cNvSpPr>
            <p:nvPr/>
          </p:nvSpPr>
          <p:spPr bwMode="auto">
            <a:xfrm>
              <a:off x="1736196" y="4141715"/>
              <a:ext cx="112712" cy="401639"/>
            </a:xfrm>
            <a:custGeom>
              <a:avLst/>
              <a:gdLst>
                <a:gd name="T0" fmla="*/ 1 w 30"/>
                <a:gd name="T1" fmla="*/ 87 h 97"/>
                <a:gd name="T2" fmla="*/ 4 w 30"/>
                <a:gd name="T3" fmla="*/ 94 h 97"/>
                <a:gd name="T4" fmla="*/ 16 w 30"/>
                <a:gd name="T5" fmla="*/ 92 h 97"/>
                <a:gd name="T6" fmla="*/ 30 w 30"/>
                <a:gd name="T7" fmla="*/ 48 h 97"/>
                <a:gd name="T8" fmla="*/ 16 w 30"/>
                <a:gd name="T9" fmla="*/ 4 h 97"/>
                <a:gd name="T10" fmla="*/ 4 w 30"/>
                <a:gd name="T11" fmla="*/ 2 h 97"/>
                <a:gd name="T12" fmla="*/ 2 w 30"/>
                <a:gd name="T13" fmla="*/ 14 h 97"/>
                <a:gd name="T14" fmla="*/ 13 w 30"/>
                <a:gd name="T15" fmla="*/ 48 h 97"/>
                <a:gd name="T16" fmla="*/ 2 w 30"/>
                <a:gd name="T17" fmla="*/ 82 h 97"/>
                <a:gd name="T18" fmla="*/ 1 w 30"/>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7">
                  <a:moveTo>
                    <a:pt x="1" y="87"/>
                  </a:moveTo>
                  <a:cubicBezTo>
                    <a:pt x="1" y="90"/>
                    <a:pt x="2" y="92"/>
                    <a:pt x="4" y="94"/>
                  </a:cubicBezTo>
                  <a:cubicBezTo>
                    <a:pt x="8" y="97"/>
                    <a:pt x="13" y="96"/>
                    <a:pt x="16" y="92"/>
                  </a:cubicBezTo>
                  <a:cubicBezTo>
                    <a:pt x="25" y="79"/>
                    <a:pt x="30" y="64"/>
                    <a:pt x="30" y="48"/>
                  </a:cubicBezTo>
                  <a:cubicBezTo>
                    <a:pt x="30" y="32"/>
                    <a:pt x="25" y="17"/>
                    <a:pt x="16" y="4"/>
                  </a:cubicBezTo>
                  <a:cubicBezTo>
                    <a:pt x="13" y="0"/>
                    <a:pt x="8" y="0"/>
                    <a:pt x="4" y="2"/>
                  </a:cubicBezTo>
                  <a:cubicBezTo>
                    <a:pt x="1" y="5"/>
                    <a:pt x="0" y="10"/>
                    <a:pt x="2" y="14"/>
                  </a:cubicBezTo>
                  <a:cubicBezTo>
                    <a:pt x="9" y="24"/>
                    <a:pt x="13" y="36"/>
                    <a:pt x="13" y="48"/>
                  </a:cubicBezTo>
                  <a:cubicBezTo>
                    <a:pt x="13" y="60"/>
                    <a:pt x="9" y="72"/>
                    <a:pt x="2" y="82"/>
                  </a:cubicBezTo>
                  <a:cubicBezTo>
                    <a:pt x="1" y="84"/>
                    <a:pt x="1" y="85"/>
                    <a:pt x="1" y="87"/>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sp>
          <p:nvSpPr>
            <p:cNvPr id="182" name="Freeform 17"/>
            <p:cNvSpPr>
              <a:spLocks/>
            </p:cNvSpPr>
            <p:nvPr/>
          </p:nvSpPr>
          <p:spPr bwMode="auto">
            <a:xfrm>
              <a:off x="1658409" y="4216558"/>
              <a:ext cx="88900" cy="260192"/>
            </a:xfrm>
            <a:custGeom>
              <a:avLst/>
              <a:gdLst>
                <a:gd name="T0" fmla="*/ 1 w 24"/>
                <a:gd name="T1" fmla="*/ 53 h 63"/>
                <a:gd name="T2" fmla="*/ 5 w 24"/>
                <a:gd name="T3" fmla="*/ 60 h 63"/>
                <a:gd name="T4" fmla="*/ 17 w 24"/>
                <a:gd name="T5" fmla="*/ 57 h 63"/>
                <a:gd name="T6" fmla="*/ 24 w 24"/>
                <a:gd name="T7" fmla="*/ 31 h 63"/>
                <a:gd name="T8" fmla="*/ 17 w 24"/>
                <a:gd name="T9" fmla="*/ 5 h 63"/>
                <a:gd name="T10" fmla="*/ 5 w 24"/>
                <a:gd name="T11" fmla="*/ 2 h 63"/>
                <a:gd name="T12" fmla="*/ 3 w 24"/>
                <a:gd name="T13" fmla="*/ 14 h 63"/>
                <a:gd name="T14" fmla="*/ 3 w 24"/>
                <a:gd name="T15" fmla="*/ 49 h 63"/>
                <a:gd name="T16" fmla="*/ 1 w 24"/>
                <a:gd name="T1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3">
                  <a:moveTo>
                    <a:pt x="1" y="53"/>
                  </a:moveTo>
                  <a:cubicBezTo>
                    <a:pt x="1" y="56"/>
                    <a:pt x="3" y="59"/>
                    <a:pt x="5" y="60"/>
                  </a:cubicBezTo>
                  <a:cubicBezTo>
                    <a:pt x="9" y="63"/>
                    <a:pt x="14" y="61"/>
                    <a:pt x="17" y="57"/>
                  </a:cubicBezTo>
                  <a:cubicBezTo>
                    <a:pt x="22" y="49"/>
                    <a:pt x="24" y="40"/>
                    <a:pt x="24" y="31"/>
                  </a:cubicBezTo>
                  <a:cubicBezTo>
                    <a:pt x="24" y="22"/>
                    <a:pt x="22" y="13"/>
                    <a:pt x="17" y="5"/>
                  </a:cubicBezTo>
                  <a:cubicBezTo>
                    <a:pt x="14" y="1"/>
                    <a:pt x="9" y="0"/>
                    <a:pt x="5" y="2"/>
                  </a:cubicBezTo>
                  <a:cubicBezTo>
                    <a:pt x="1" y="4"/>
                    <a:pt x="0" y="10"/>
                    <a:pt x="3" y="14"/>
                  </a:cubicBezTo>
                  <a:cubicBezTo>
                    <a:pt x="9" y="24"/>
                    <a:pt x="9" y="38"/>
                    <a:pt x="3" y="49"/>
                  </a:cubicBezTo>
                  <a:cubicBezTo>
                    <a:pt x="2" y="50"/>
                    <a:pt x="1" y="51"/>
                    <a:pt x="1" y="53"/>
                  </a:cubicBez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BBB59"/>
                </a:solidFill>
              </a:endParaRPr>
            </a:p>
          </p:txBody>
        </p:sp>
      </p:grpSp>
      <p:sp>
        <p:nvSpPr>
          <p:cNvPr id="183" name="Rectangle 182"/>
          <p:cNvSpPr/>
          <p:nvPr/>
        </p:nvSpPr>
        <p:spPr>
          <a:xfrm rot="5400000">
            <a:off x="1599033" y="-15077"/>
            <a:ext cx="6466051" cy="7531341"/>
          </a:xfrm>
          <a:prstGeom prst="rect">
            <a:avLst/>
          </a:prstGeom>
          <a:noFill/>
          <a:effectLst/>
        </p:spPr>
        <p:txBody>
          <a:bodyPr wrap="none" lIns="121917" tIns="60958" rIns="121917" bIns="60958">
            <a:prstTxWarp prst="textArchUp">
              <a:avLst>
                <a:gd name="adj" fmla="val 10871228"/>
              </a:avLst>
            </a:prstTxWarp>
            <a:spAutoFit/>
          </a:bodyPr>
          <a:lstStyle/>
          <a:p>
            <a:pPr algn="ctr"/>
            <a:r>
              <a:rPr lang="en-US" sz="1100" b="1" cap="all" dirty="0">
                <a:ln w="9000" cmpd="sng">
                  <a:noFill/>
                  <a:prstDash val="solid"/>
                </a:ln>
                <a:latin typeface="+mj-lt"/>
                <a:ea typeface="Adobe Fan Heiti Std B" pitchFamily="34" charset="-128"/>
              </a:rPr>
              <a:t>Flexible Integration (</a:t>
            </a:r>
            <a:r>
              <a:rPr lang="en-US" sz="1100" b="1" cap="all" dirty="0" err="1">
                <a:ln w="9000" cmpd="sng">
                  <a:noFill/>
                  <a:prstDash val="solid"/>
                </a:ln>
                <a:latin typeface="+mj-lt"/>
                <a:ea typeface="Adobe Fan Heiti Std B" pitchFamily="34" charset="-128"/>
              </a:rPr>
              <a:t>Api</a:t>
            </a:r>
            <a:r>
              <a:rPr lang="en-US" sz="1100" b="1" cap="all" dirty="0">
                <a:ln w="9000" cmpd="sng">
                  <a:noFill/>
                  <a:prstDash val="solid"/>
                </a:ln>
                <a:latin typeface="+mj-lt"/>
                <a:ea typeface="Adobe Fan Heiti Std B" pitchFamily="34" charset="-128"/>
              </a:rPr>
              <a:t>)</a:t>
            </a:r>
          </a:p>
        </p:txBody>
      </p:sp>
    </p:spTree>
    <p:extLst>
      <p:ext uri="{BB962C8B-B14F-4D97-AF65-F5344CB8AC3E}">
        <p14:creationId xmlns:p14="http://schemas.microsoft.com/office/powerpoint/2010/main" val="341496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5"/>
                                        </p:tgtEl>
                                        <p:attrNameLst>
                                          <p:attrName>style.visibility</p:attrName>
                                        </p:attrNameLst>
                                      </p:cBhvr>
                                      <p:to>
                                        <p:strVal val="visible"/>
                                      </p:to>
                                    </p:set>
                                  </p:childTnLst>
                                </p:cTn>
                              </p:par>
                              <p:par>
                                <p:cTn id="59" presetID="2" presetClass="entr" presetSubtype="4" fill="hold" grpId="0" nodeType="withEffect">
                                  <p:stCondLst>
                                    <p:cond delay="0"/>
                                  </p:stCondLst>
                                  <p:childTnLst>
                                    <p:set>
                                      <p:cBhvr>
                                        <p:cTn id="60" dur="1" fill="hold">
                                          <p:stCondLst>
                                            <p:cond delay="0"/>
                                          </p:stCondLst>
                                        </p:cTn>
                                        <p:tgtEl>
                                          <p:spTgt spid="120"/>
                                        </p:tgtEl>
                                        <p:attrNameLst>
                                          <p:attrName>style.visibility</p:attrName>
                                        </p:attrNameLst>
                                      </p:cBhvr>
                                      <p:to>
                                        <p:strVal val="visible"/>
                                      </p:to>
                                    </p:set>
                                    <p:anim calcmode="lin" valueType="num">
                                      <p:cBhvr additive="base">
                                        <p:cTn id="61" dur="500" fill="hold"/>
                                        <p:tgtEl>
                                          <p:spTgt spid="120"/>
                                        </p:tgtEl>
                                        <p:attrNameLst>
                                          <p:attrName>ppt_x</p:attrName>
                                        </p:attrNameLst>
                                      </p:cBhvr>
                                      <p:tavLst>
                                        <p:tav tm="0">
                                          <p:val>
                                            <p:strVal val="#ppt_x"/>
                                          </p:val>
                                        </p:tav>
                                        <p:tav tm="100000">
                                          <p:val>
                                            <p:strVal val="#ppt_x"/>
                                          </p:val>
                                        </p:tav>
                                      </p:tavLst>
                                    </p:anim>
                                    <p:anim calcmode="lin" valueType="num">
                                      <p:cBhvr additive="base">
                                        <p:cTn id="62"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1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24"/>
                                        </p:tgtEl>
                                        <p:attrNameLst>
                                          <p:attrName>style.visibility</p:attrName>
                                        </p:attrNameLst>
                                      </p:cBhvr>
                                      <p:to>
                                        <p:strVal val="visible"/>
                                      </p:to>
                                    </p:set>
                                    <p:anim calcmode="lin" valueType="num">
                                      <p:cBhvr additive="base">
                                        <p:cTn id="107" dur="500" fill="hold"/>
                                        <p:tgtEl>
                                          <p:spTgt spid="124"/>
                                        </p:tgtEl>
                                        <p:attrNameLst>
                                          <p:attrName>ppt_x</p:attrName>
                                        </p:attrNameLst>
                                      </p:cBhvr>
                                      <p:tavLst>
                                        <p:tav tm="0">
                                          <p:val>
                                            <p:strVal val="#ppt_x"/>
                                          </p:val>
                                        </p:tav>
                                        <p:tav tm="100000">
                                          <p:val>
                                            <p:strVal val="#ppt_x"/>
                                          </p:val>
                                        </p:tav>
                                      </p:tavLst>
                                    </p:anim>
                                    <p:anim calcmode="lin" valueType="num">
                                      <p:cBhvr additive="base">
                                        <p:cTn id="108" dur="500" fill="hold"/>
                                        <p:tgtEl>
                                          <p:spTgt spid="124"/>
                                        </p:tgtEl>
                                        <p:attrNameLst>
                                          <p:attrName>ppt_y</p:attrName>
                                        </p:attrNameLst>
                                      </p:cBhvr>
                                      <p:tavLst>
                                        <p:tav tm="0">
                                          <p:val>
                                            <p:strVal val="1+#ppt_h/2"/>
                                          </p:val>
                                        </p:tav>
                                        <p:tav tm="100000">
                                          <p:val>
                                            <p:strVal val="#ppt_y"/>
                                          </p:val>
                                        </p:tav>
                                      </p:tavLst>
                                    </p:anim>
                                  </p:childTnLst>
                                </p:cTn>
                              </p:par>
                              <p:par>
                                <p:cTn id="109" presetID="1" presetClass="entr" presetSubtype="0"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4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4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8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7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0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0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0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6"/>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0"/>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5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78"/>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7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1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44"/>
                                        </p:tgtEl>
                                        <p:attrNameLst>
                                          <p:attrName>style.visibility</p:attrName>
                                        </p:attrNameLst>
                                      </p:cBhvr>
                                      <p:to>
                                        <p:strVal val="visible"/>
                                      </p:to>
                                    </p:set>
                                  </p:childTnLst>
                                </p:cTn>
                              </p:par>
                              <p:par>
                                <p:cTn id="179" presetID="2" presetClass="entr" presetSubtype="4" fill="hold" grpId="0" nodeType="withEffect">
                                  <p:stCondLst>
                                    <p:cond delay="0"/>
                                  </p:stCondLst>
                                  <p:childTnLst>
                                    <p:set>
                                      <p:cBhvr>
                                        <p:cTn id="180" dur="1" fill="hold">
                                          <p:stCondLst>
                                            <p:cond delay="0"/>
                                          </p:stCondLst>
                                        </p:cTn>
                                        <p:tgtEl>
                                          <p:spTgt spid="125"/>
                                        </p:tgtEl>
                                        <p:attrNameLst>
                                          <p:attrName>style.visibility</p:attrName>
                                        </p:attrNameLst>
                                      </p:cBhvr>
                                      <p:to>
                                        <p:strVal val="visible"/>
                                      </p:to>
                                    </p:set>
                                    <p:anim calcmode="lin" valueType="num">
                                      <p:cBhvr additive="base">
                                        <p:cTn id="181" dur="500" fill="hold"/>
                                        <p:tgtEl>
                                          <p:spTgt spid="125"/>
                                        </p:tgtEl>
                                        <p:attrNameLst>
                                          <p:attrName>ppt_x</p:attrName>
                                        </p:attrNameLst>
                                      </p:cBhvr>
                                      <p:tavLst>
                                        <p:tav tm="0">
                                          <p:val>
                                            <p:strVal val="#ppt_x"/>
                                          </p:val>
                                        </p:tav>
                                        <p:tav tm="100000">
                                          <p:val>
                                            <p:strVal val="#ppt_x"/>
                                          </p:val>
                                        </p:tav>
                                      </p:tavLst>
                                    </p:anim>
                                    <p:anim calcmode="lin" valueType="num">
                                      <p:cBhvr additive="base">
                                        <p:cTn id="182"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77" grpId="0" animBg="1"/>
      <p:bldP spid="29" grpId="0" animBg="1"/>
      <p:bldP spid="137" grpId="0" animBg="1"/>
      <p:bldP spid="159" grpId="0" animBg="1"/>
      <p:bldP spid="158" grpId="0" animBg="1"/>
      <p:bldP spid="80" grpId="0" animBg="1"/>
      <p:bldP spid="82" grpId="0" animBg="1"/>
      <p:bldP spid="83" grpId="0" animBg="1"/>
      <p:bldP spid="85" grpId="0" animBg="1"/>
      <p:bldP spid="87" grpId="0"/>
      <p:bldP spid="89" grpId="0" animBg="1"/>
      <p:bldP spid="93" grpId="0" animBg="1"/>
      <p:bldP spid="95" grpId="0"/>
      <p:bldP spid="97" grpId="0" animBg="1"/>
      <p:bldP spid="99" grpId="0"/>
      <p:bldP spid="101" grpId="0" animBg="1"/>
      <p:bldP spid="103" grpId="0"/>
      <p:bldP spid="105" grpId="0" animBg="1"/>
      <p:bldP spid="107" grpId="0"/>
      <p:bldP spid="116" grpId="0"/>
      <p:bldP spid="122" grpId="0"/>
      <p:bldP spid="34" grpId="0"/>
      <p:bldP spid="36" grpId="0"/>
      <p:bldP spid="110" grpId="0"/>
      <p:bldP spid="115" grpId="0"/>
      <p:bldP spid="136" grpId="0"/>
      <p:bldP spid="143" grpId="0"/>
      <p:bldP spid="154" grpId="0"/>
      <p:bldP spid="155" grpId="0"/>
      <p:bldP spid="156" grpId="0"/>
      <p:bldP spid="161" grpId="0" animBg="1"/>
      <p:bldP spid="162" grpId="0" animBg="1"/>
      <p:bldP spid="129" grpId="0"/>
      <p:bldP spid="128" grpId="0" animBg="1"/>
      <p:bldP spid="134" grpId="0"/>
      <p:bldP spid="133" grpId="0" animBg="1"/>
      <p:bldP spid="166" grpId="0" animBg="1"/>
      <p:bldP spid="167" grpId="0" animBg="1"/>
      <p:bldP spid="168" grpId="0" animBg="1"/>
      <p:bldP spid="14" grpId="0" animBg="1"/>
      <p:bldP spid="169" grpId="0" animBg="1"/>
      <p:bldP spid="171" grpId="0" animBg="1"/>
      <p:bldP spid="120" grpId="0" animBg="1"/>
      <p:bldP spid="124" grpId="0" animBg="1"/>
      <p:bldP spid="125" grpId="0" animBg="1"/>
      <p:bldP spid="160" grpId="0"/>
      <p:bldP spid="164" grpId="0"/>
      <p:bldP spid="178" grpId="0"/>
      <p:bldP spid="148" grpId="0" animBg="1"/>
      <p:bldP spid="149" grpId="0" animBg="1"/>
      <p:bldP spid="216" grpId="0" animBg="1"/>
      <p:bldP spid="217" grpId="0" animBg="1"/>
      <p:bldP spid="118" grpId="0"/>
      <p:bldP spid="144" grpId="0"/>
      <p:bldP spid="145" grpId="0"/>
      <p:bldP spid="146" grpId="0"/>
      <p:bldP spid="1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VOICE OF THE CUSTOMER</a:t>
            </a:r>
            <a:endParaRPr lang="en-US" dirty="0"/>
          </a:p>
        </p:txBody>
      </p:sp>
      <p:sp>
        <p:nvSpPr>
          <p:cNvPr id="4" name="Content Placeholder 4"/>
          <p:cNvSpPr txBox="1">
            <a:spLocks/>
          </p:cNvSpPr>
          <p:nvPr/>
        </p:nvSpPr>
        <p:spPr bwMode="gray">
          <a:xfrm>
            <a:off x="636104" y="1055757"/>
            <a:ext cx="9226912" cy="6014155"/>
          </a:xfrm>
          <a:prstGeom prst="rect">
            <a:avLst/>
          </a:prstGeom>
          <a:noFill/>
        </p:spPr>
        <p:txBody>
          <a:bodyPr lIns="0" tIns="0" rIns="0" bIns="0">
            <a:noAutofit/>
          </a:bodyPr>
          <a:lstStyle>
            <a:lvl1pPr marL="228600" indent="-228600" algn="l" defTabSz="914400" rtl="0" eaLnBrk="1" latinLnBrk="0" hangingPunct="1">
              <a:spcBef>
                <a:spcPts val="1200"/>
              </a:spcBef>
              <a:buClr>
                <a:schemeClr val="tx2"/>
              </a:buClr>
              <a:buFont typeface="Wingdings" pitchFamily="2" charset="2"/>
              <a:buChar char=""/>
              <a:defRPr sz="2800" kern="1200">
                <a:solidFill>
                  <a:schemeClr val="bg2"/>
                </a:solidFill>
                <a:latin typeface="Verdana" pitchFamily="34" charset="0"/>
                <a:ea typeface="+mn-ea"/>
                <a:cs typeface="+mn-cs"/>
              </a:defRPr>
            </a:lvl1pPr>
            <a:lvl2pPr marL="742950" indent="-285750" algn="l" defTabSz="914400" rtl="0" eaLnBrk="1" latinLnBrk="0" hangingPunct="1">
              <a:spcBef>
                <a:spcPts val="300"/>
              </a:spcBef>
              <a:buClr>
                <a:schemeClr val="tx2"/>
              </a:buClr>
              <a:buFont typeface="Verdana" pitchFamily="34" charset="0"/>
              <a:buChar char="–"/>
              <a:defRPr sz="2400" kern="1200">
                <a:solidFill>
                  <a:schemeClr val="bg2"/>
                </a:solidFill>
                <a:latin typeface="Verdana" pitchFamily="34" charset="0"/>
                <a:ea typeface="+mn-ea"/>
                <a:cs typeface="+mn-cs"/>
              </a:defRPr>
            </a:lvl2pPr>
            <a:lvl3pPr marL="1143000" indent="-228600" algn="l" defTabSz="914400" rtl="0" eaLnBrk="1" latinLnBrk="0" hangingPunct="1">
              <a:spcBef>
                <a:spcPts val="300"/>
              </a:spcBef>
              <a:buClr>
                <a:schemeClr val="tx2"/>
              </a:buClr>
              <a:buFont typeface="Verdana" pitchFamily="34" charset="0"/>
              <a:buChar char="▪"/>
              <a:defRPr sz="2000" kern="1200">
                <a:solidFill>
                  <a:schemeClr val="bg2"/>
                </a:solidFill>
                <a:latin typeface="Verdana" pitchFamily="34" charset="0"/>
                <a:ea typeface="+mn-ea"/>
                <a:cs typeface="+mn-cs"/>
              </a:defRPr>
            </a:lvl3pPr>
            <a:lvl4pPr marL="1658938" indent="-287338" algn="l" defTabSz="914400" rtl="0" eaLnBrk="1" latinLnBrk="0" hangingPunct="1">
              <a:spcBef>
                <a:spcPts val="300"/>
              </a:spcBef>
              <a:buClr>
                <a:schemeClr val="tx2"/>
              </a:buClr>
              <a:buFont typeface="Verdana" pitchFamily="34" charset="0"/>
              <a:buChar char="—"/>
              <a:defRPr sz="1800" kern="1200">
                <a:solidFill>
                  <a:schemeClr val="bg2"/>
                </a:solidFill>
                <a:latin typeface="Verdana" pitchFamily="34" charset="0"/>
                <a:ea typeface="+mn-ea"/>
                <a:cs typeface="+mn-cs"/>
              </a:defRPr>
            </a:lvl4pPr>
            <a:lvl5pPr marL="2057400" indent="-228600" algn="l" defTabSz="914400" rtl="0" eaLnBrk="1" latinLnBrk="0" hangingPunct="1">
              <a:spcBef>
                <a:spcPts val="300"/>
              </a:spcBef>
              <a:buClr>
                <a:schemeClr val="tx2"/>
              </a:buClr>
              <a:buFont typeface="Verdana" pitchFamily="34" charset="0"/>
              <a:buChar char="»"/>
              <a:defRPr sz="16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solidFill>
                <a:schemeClr val="tx1"/>
              </a:solidFill>
            </a:endParaRPr>
          </a:p>
          <a:p>
            <a:pPr marL="0" indent="0">
              <a:buNone/>
            </a:pPr>
            <a:r>
              <a:rPr lang="en-US" sz="2400" dirty="0" smtClean="0">
                <a:solidFill>
                  <a:schemeClr val="tx1"/>
                </a:solidFill>
              </a:rPr>
              <a:t>“We </a:t>
            </a:r>
            <a:r>
              <a:rPr lang="en-US" sz="2400" dirty="0">
                <a:solidFill>
                  <a:schemeClr val="tx1"/>
                </a:solidFill>
              </a:rPr>
              <a:t>switched on </a:t>
            </a:r>
            <a:r>
              <a:rPr lang="en-US" sz="2400" dirty="0" smtClean="0">
                <a:solidFill>
                  <a:schemeClr val="tx1"/>
                </a:solidFill>
              </a:rPr>
              <a:t>Security Analytics (</a:t>
            </a:r>
            <a:r>
              <a:rPr lang="en-US" sz="2400" dirty="0" err="1" smtClean="0">
                <a:solidFill>
                  <a:schemeClr val="tx1"/>
                </a:solidFill>
              </a:rPr>
              <a:t>NetWitness</a:t>
            </a:r>
            <a:r>
              <a:rPr lang="en-US" sz="2400" dirty="0" smtClean="0">
                <a:solidFill>
                  <a:schemeClr val="tx1"/>
                </a:solidFill>
              </a:rPr>
              <a:t>) and </a:t>
            </a:r>
            <a:r>
              <a:rPr lang="en-US" sz="2400" dirty="0">
                <a:solidFill>
                  <a:schemeClr val="tx1"/>
                </a:solidFill>
              </a:rPr>
              <a:t>a lot of things suddenly </a:t>
            </a:r>
            <a:r>
              <a:rPr lang="en-US" sz="2400" dirty="0" smtClean="0">
                <a:solidFill>
                  <a:schemeClr val="tx1"/>
                </a:solidFill>
              </a:rPr>
              <a:t>started lighting </a:t>
            </a:r>
            <a:r>
              <a:rPr lang="en-US" sz="2400" dirty="0">
                <a:solidFill>
                  <a:schemeClr val="tx1"/>
                </a:solidFill>
              </a:rPr>
              <a:t>up, just like a Christmas tree</a:t>
            </a:r>
            <a:r>
              <a:rPr lang="en-US" sz="2400" dirty="0" smtClean="0">
                <a:solidFill>
                  <a:schemeClr val="tx1"/>
                </a:solidFill>
              </a:rPr>
              <a:t>.”</a:t>
            </a:r>
            <a:endParaRPr lang="en-US" sz="2400" dirty="0">
              <a:solidFill>
                <a:schemeClr val="tx1"/>
              </a:solidFill>
            </a:endParaRPr>
          </a:p>
          <a:p>
            <a:pPr marL="990575" lvl="1" indent="-380990" defTabSz="1219170" fontAlgn="auto">
              <a:spcBef>
                <a:spcPts val="400"/>
              </a:spcBef>
              <a:spcAft>
                <a:spcPts val="0"/>
              </a:spcAft>
              <a:buClr>
                <a:srgbClr val="D52B1E"/>
              </a:buClr>
              <a:defRPr/>
            </a:pPr>
            <a:endParaRPr lang="en-US" dirty="0">
              <a:solidFill>
                <a:schemeClr val="tx1"/>
              </a:solidFill>
            </a:endParaRPr>
          </a:p>
          <a:p>
            <a:pPr marL="609585" lvl="1" indent="0" defTabSz="1219170" fontAlgn="auto">
              <a:spcBef>
                <a:spcPts val="400"/>
              </a:spcBef>
              <a:spcAft>
                <a:spcPts val="0"/>
              </a:spcAft>
              <a:buClr>
                <a:srgbClr val="D52B1E"/>
              </a:buClr>
              <a:buNone/>
              <a:defRPr/>
            </a:pPr>
            <a:r>
              <a:rPr lang="en-US" dirty="0" smtClean="0">
                <a:solidFill>
                  <a:srgbClr val="000000"/>
                </a:solidFill>
              </a:rPr>
              <a:t>Jason </a:t>
            </a:r>
            <a:r>
              <a:rPr lang="en-US" dirty="0" err="1" smtClean="0">
                <a:solidFill>
                  <a:srgbClr val="000000"/>
                </a:solidFill>
              </a:rPr>
              <a:t>Haward-Gra</a:t>
            </a:r>
            <a:r>
              <a:rPr lang="en-US" dirty="0" err="1" smtClean="0">
                <a:solidFill>
                  <a:srgbClr val="000000"/>
                </a:solidFill>
              </a:rPr>
              <a:t>u</a:t>
            </a:r>
            <a:r>
              <a:rPr lang="en-US" dirty="0" smtClean="0">
                <a:solidFill>
                  <a:srgbClr val="000000"/>
                </a:solidFill>
              </a:rPr>
              <a:t>, MOL Group CISO</a:t>
            </a:r>
            <a:endParaRPr lang="en-US" dirty="0">
              <a:solidFill>
                <a:srgbClr val="000000"/>
              </a:solidFill>
            </a:endParaRPr>
          </a:p>
          <a:p>
            <a:pPr marL="990575" lvl="1" indent="-380990" defTabSz="1219170" fontAlgn="auto">
              <a:spcBef>
                <a:spcPts val="400"/>
              </a:spcBef>
              <a:spcAft>
                <a:spcPts val="0"/>
              </a:spcAft>
              <a:buClr>
                <a:srgbClr val="D52B1E"/>
              </a:buClr>
              <a:defRPr/>
            </a:pPr>
            <a:endParaRPr lang="en-US" dirty="0">
              <a:solidFill>
                <a:srgbClr val="4D4D4D"/>
              </a:solidFill>
            </a:endParaRPr>
          </a:p>
          <a:p>
            <a:pPr marL="304792" indent="-304792" defTabSz="1219170" fontAlgn="auto">
              <a:spcBef>
                <a:spcPts val="1600"/>
              </a:spcBef>
              <a:spcAft>
                <a:spcPts val="0"/>
              </a:spcAft>
              <a:buClr>
                <a:srgbClr val="D52B1E"/>
              </a:buClr>
              <a:defRPr/>
            </a:pPr>
            <a:endParaRPr lang="en-US" sz="2700" dirty="0">
              <a:solidFill>
                <a:srgbClr val="4D4D4D"/>
              </a:solidFill>
            </a:endParaRPr>
          </a:p>
        </p:txBody>
      </p:sp>
    </p:spTree>
    <p:extLst>
      <p:ext uri="{BB962C8B-B14F-4D97-AF65-F5344CB8AC3E}">
        <p14:creationId xmlns:p14="http://schemas.microsoft.com/office/powerpoint/2010/main" val="114397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GbYdSTRQaTDL7GfWdF9lxu"/>
</p:tagLst>
</file>

<file path=ppt/tags/tag2.xml><?xml version="1.0" encoding="utf-8"?>
<p:tagLst xmlns:a="http://schemas.openxmlformats.org/drawingml/2006/main" xmlns:r="http://schemas.openxmlformats.org/officeDocument/2006/relationships" xmlns:p="http://schemas.openxmlformats.org/presentationml/2006/main">
  <p:tag name="DVSHAPEID" val="GbYdSTRQaTDL7GfWdF9lxu"/>
</p:tagLst>
</file>

<file path=ppt/tags/tag3.xml><?xml version="1.0" encoding="utf-8"?>
<p:tagLst xmlns:a="http://schemas.openxmlformats.org/drawingml/2006/main" xmlns:r="http://schemas.openxmlformats.org/officeDocument/2006/relationships" xmlns:p="http://schemas.openxmlformats.org/presentationml/2006/main">
  <p:tag name="DVSHAPEID" val="GbYdSTRQaTDL7GfWdF9lxu"/>
</p:tagLst>
</file>

<file path=ppt/tags/tag4.xml><?xml version="1.0" encoding="utf-8"?>
<p:tagLst xmlns:a="http://schemas.openxmlformats.org/drawingml/2006/main" xmlns:r="http://schemas.openxmlformats.org/officeDocument/2006/relationships" xmlns:p="http://schemas.openxmlformats.org/presentationml/2006/main">
  <p:tag name="DVSHAPEID" val="GbYdSTRQaTDL7GfWdF9lxu"/>
</p:tagLst>
</file>

<file path=ppt/tags/tag5.xml><?xml version="1.0" encoding="utf-8"?>
<p:tagLst xmlns:a="http://schemas.openxmlformats.org/drawingml/2006/main" xmlns:r="http://schemas.openxmlformats.org/officeDocument/2006/relationships" xmlns:p="http://schemas.openxmlformats.org/presentationml/2006/main">
  <p:tag name="DVSHAPEID" val="GbYdSTRQaTDL7GfWdF9lxu"/>
</p:tagLst>
</file>

<file path=ppt/theme/theme1.xml><?xml version="1.0" encoding="utf-8"?>
<a:theme xmlns:a="http://schemas.openxmlformats.org/drawingml/2006/main" name="Tool RSA Powerpoint Template (1)">
  <a:themeElements>
    <a:clrScheme name="RS129953">
      <a:dk1>
        <a:sysClr val="windowText" lastClr="000000"/>
      </a:dk1>
      <a:lt1>
        <a:sysClr val="window" lastClr="FFFFFF"/>
      </a:lt1>
      <a:dk2>
        <a:srgbClr val="44546A"/>
      </a:dk2>
      <a:lt2>
        <a:srgbClr val="E7E6E6"/>
      </a:lt2>
      <a:accent1>
        <a:srgbClr val="ED1C2E"/>
      </a:accent1>
      <a:accent2>
        <a:srgbClr val="232222"/>
      </a:accent2>
      <a:accent3>
        <a:srgbClr val="696767"/>
      </a:accent3>
      <a:accent4>
        <a:srgbClr val="9F26B5"/>
      </a:accent4>
      <a:accent5>
        <a:srgbClr val="2F7DE1"/>
      </a:accent5>
      <a:accent6>
        <a:srgbClr val="EA7700"/>
      </a:accent6>
      <a:hlink>
        <a:srgbClr val="ED1C2E"/>
      </a:hlink>
      <a:folHlink>
        <a:srgbClr val="AEABA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75000"/>
          </a:schemeClr>
        </a:solidFill>
        <a:ln>
          <a:noFill/>
        </a:ln>
      </a:spPr>
      <a:bodyPr rtlCol="0" anchor="ctr"/>
      <a:lstStyle>
        <a:defPPr algn="ctr">
          <a:defRPr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RSA" id="{1AB4B168-72A1-400A-93D9-3A649939277B}" vid="{521490D3-A352-4A0C-BBFD-4B5E9F09B1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Tool RSA Powerpoint Template (1).potx</Template>
  <TotalTime>2458</TotalTime>
  <Words>2198</Words>
  <Application>Microsoft Macintosh PowerPoint</Application>
  <PresentationFormat>Custom</PresentationFormat>
  <Paragraphs>356</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Tool RSA Powerpoint Template (1)</vt:lpstr>
      <vt:lpstr>  CENTRALIZING INCIDENT  RESPONSE   RSA NetWitness</vt:lpstr>
      <vt:lpstr>Compromise is inevitable </vt:lpstr>
      <vt:lpstr>WHAT TO DO ABOUT IT</vt:lpstr>
      <vt:lpstr>Centralizing Incident Response Teams</vt:lpstr>
      <vt:lpstr>Security Incidents Go Unnoticed</vt:lpstr>
      <vt:lpstr>Industry Viewpoints</vt:lpstr>
      <vt:lpstr>Why Framework and Alignment?</vt:lpstr>
      <vt:lpstr>RSA NETWITNESS</vt:lpstr>
      <vt:lpstr>VOICE OF THE CUSTOMER</vt:lpstr>
      <vt:lpstr>Compromise is inevitable </vt:lpstr>
      <vt:lpstr>WHAT TO DO ABOUT IT</vt:lpstr>
      <vt:lpstr>Capture Time Data Enrichment</vt:lpstr>
      <vt:lpstr>PowerPoint Presentation</vt:lpstr>
      <vt:lpstr>RSA NETWITNESS SECOPS</vt:lpstr>
      <vt:lpstr>Leverage Best Practices</vt:lpstr>
      <vt:lpstr>RSA Netwitness SecOps</vt:lpstr>
      <vt:lpstr>RSA NW SecOps Key Value Functions</vt:lpstr>
      <vt:lpstr>PowerPoint Presentation</vt:lpstr>
      <vt:lpstr>Preparing for a Data Breach</vt:lpstr>
      <vt:lpstr>Integrations with RSA NW SecOps</vt:lpstr>
      <vt:lpstr>RSA Advanced Cyber Defense Services </vt:lpstr>
      <vt:lpstr>RSA Advanced Cyber Defense Services</vt:lpstr>
      <vt:lpstr>TITLE</vt:lpstr>
      <vt:lpstr>A SIMPLE WAY TO ADD THE NEW TEMPLATE TO YOUR PRESENTATION</vt:lpstr>
    </vt:vector>
  </TitlesOfParts>
  <Company>EMC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dc:creator>
  <cp:lastModifiedBy>Brana Nikolajevic</cp:lastModifiedBy>
  <cp:revision>34</cp:revision>
  <dcterms:created xsi:type="dcterms:W3CDTF">2016-08-18T21:20:57Z</dcterms:created>
  <dcterms:modified xsi:type="dcterms:W3CDTF">2016-10-03T11:49:34Z</dcterms:modified>
</cp:coreProperties>
</file>